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82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3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80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4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Welcome participants. Frame the session as succession planning and governance capacity-building, not merely filling an empty seat.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D0392-49A2-DE05-B1BF-79F23CE1C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AD7316-1C6C-4192-05BC-D2FADEFE5F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F338CA-C840-1AAD-294C-53D5FA62F1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Welcome participants. Frame the session as succession planning and governance capacity-building, not merely filling an empty seat.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52B04-9723-03C6-C264-CDD0EA2CA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735930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Review the objectives. Note that appointment processes vary, so local law, bylaws, and appointing-authority procedures always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Give participants 3-4 minutes to complete Exercise 1. Debrief by asking how easy or difficult it was to identify three credible names.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Allow about 7 minutes for the matrix and gap discussion. Encourage participants to focus on the board as a whole, not evaluate individual commissioners publicly.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Give participants about 5 minutes. Insist on names, not organizations. Then ask which people already know the authority and which should be cultivated.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Allow pairs or small groups to draft and practice. Invite 2-3 volunteers to share. Debrief what made the strongest pitch compelling and clear.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Assign scenarios to small groups if time permits, or select one for whole-room discussion. The workbook contains the full scenario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Give participants 6-8 minutes to complete the action plan. Require owners and deadlines. Encourage realistic actions that can actually be completed.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Close by asking for one 30-day commitment. Remind participants that legal appointment structures and eligibility requirements vary and should be verified locally.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7615226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6000" b="1" dirty="0">
                <a:solidFill>
                  <a:srgbClr val="FFFFFF"/>
                </a:solidFill>
                <a:latin typeface="Aptos Display"/>
              </a:rPr>
              <a:t>BUILDING THE 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2639943"/>
            <a:ext cx="774583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dirty="0">
                <a:solidFill>
                  <a:srgbClr val="FFFFFF"/>
                </a:solidFill>
                <a:latin typeface="Aptos"/>
              </a:rPr>
              <a:t>Recruiting the Next Generation of
Housing Authority Commissioners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85290-C1C8-908C-5C3B-02BCAEC0D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6F8B13-1190-C23B-3C30-5A78BC152C55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A54CF5-7927-BAFE-C55E-23B1568E8791}"/>
              </a:ext>
            </a:extLst>
          </p:cNvPr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2F26F8-E42A-FD5E-044A-99A723761803}"/>
              </a:ext>
            </a:extLst>
          </p:cNvPr>
          <p:cNvSpPr txBox="1"/>
          <p:nvPr/>
        </p:nvSpPr>
        <p:spPr>
          <a:xfrm>
            <a:off x="777240" y="1678938"/>
            <a:ext cx="376840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Aptos Display"/>
              </a:rPr>
              <a:t>WELCOME</a:t>
            </a:r>
            <a:endParaRPr sz="6000" b="1" dirty="0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347379-2D9A-A35A-A871-730FDF1E1B2A}"/>
              </a:ext>
            </a:extLst>
          </p:cNvPr>
          <p:cNvSpPr txBox="1"/>
          <p:nvPr/>
        </p:nvSpPr>
        <p:spPr>
          <a:xfrm>
            <a:off x="777240" y="3327832"/>
            <a:ext cx="3722237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500" dirty="0">
                <a:solidFill>
                  <a:srgbClr val="FFFFFF"/>
                </a:solidFill>
                <a:latin typeface="Aptos"/>
              </a:rPr>
              <a:t>Sunny Shaw &amp; Associates</a:t>
            </a:r>
            <a:endParaRPr sz="2500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62533E-BC7B-3EB3-F69A-A2A7F31DA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685" y="343386"/>
            <a:ext cx="5097294" cy="509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67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677430"/>
            <a:ext cx="423795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Today's Objectives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96212"/>
            <a:ext cx="10607040" cy="3241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solidFill>
                  <a:srgbClr val="242B31"/>
                </a:solidFill>
                <a:latin typeface="Aptos"/>
              </a:defRPr>
            </a:pPr>
            <a:r>
              <a:rPr sz="2800" dirty="0"/>
              <a:t>• Define the board's appropriate role in commissioner recruitment.</a:t>
            </a:r>
          </a:p>
          <a:p>
            <a:pPr>
              <a:spcAft>
                <a:spcPts val="1100"/>
              </a:spcAft>
              <a:defRPr sz="1900">
                <a:solidFill>
                  <a:srgbClr val="242B31"/>
                </a:solidFill>
                <a:latin typeface="Aptos"/>
              </a:defRPr>
            </a:pPr>
            <a:r>
              <a:rPr sz="2800" dirty="0"/>
              <a:t>• Identify the competencies, perspectives, and community </a:t>
            </a:r>
            <a:r>
              <a:rPr lang="en-US" sz="2800" dirty="0"/>
              <a:t>   </a:t>
            </a:r>
            <a:r>
              <a:rPr sz="2800" dirty="0"/>
              <a:t>connections your board needs.</a:t>
            </a:r>
          </a:p>
          <a:p>
            <a:pPr>
              <a:spcAft>
                <a:spcPts val="1100"/>
              </a:spcAft>
              <a:defRPr sz="1900">
                <a:solidFill>
                  <a:srgbClr val="242B31"/>
                </a:solidFill>
                <a:latin typeface="Aptos"/>
              </a:defRPr>
            </a:pPr>
            <a:r>
              <a:rPr sz="2800" dirty="0"/>
              <a:t>• Build a year-round pipeline of potential commissioners.</a:t>
            </a:r>
          </a:p>
          <a:p>
            <a:pPr>
              <a:spcAft>
                <a:spcPts val="1100"/>
              </a:spcAft>
              <a:defRPr sz="1900">
                <a:solidFill>
                  <a:srgbClr val="242B31"/>
                </a:solidFill>
                <a:latin typeface="Aptos"/>
              </a:defRPr>
            </a:pPr>
            <a:r>
              <a:rPr sz="2800" dirty="0"/>
              <a:t>• Strengthen relationships with appointing authorities.</a:t>
            </a:r>
          </a:p>
          <a:p>
            <a:pPr>
              <a:spcAft>
                <a:spcPts val="1100"/>
              </a:spcAft>
              <a:defRPr sz="1900">
                <a:solidFill>
                  <a:srgbClr val="242B31"/>
                </a:solidFill>
                <a:latin typeface="Aptos"/>
              </a:defRPr>
            </a:pPr>
            <a:r>
              <a:rPr sz="2800" dirty="0"/>
              <a:t>• Create a practical 90-day recruitment action plan.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09691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Why Commissioner Recruitment Matters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474720" cy="333756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645920"/>
            <a:ext cx="73152" cy="333756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810512"/>
            <a:ext cx="319228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8365D"/>
                </a:solidFill>
                <a:latin typeface="Aptos"/>
              </a:rPr>
              <a:t>Governance Capacity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" y="2460310"/>
            <a:ext cx="30906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The board's collective judgment, perspective, and preparation directly affect oversight, policy direction, executive accountability, and public trust.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645920"/>
            <a:ext cx="3474720" cy="333756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1645920"/>
            <a:ext cx="73152" cy="333756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810512"/>
            <a:ext cx="164820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Continuity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460310"/>
            <a:ext cx="30906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Unexpected vacancies and term expirations can disrupt governance when the authority has no succession pipeline.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10144" y="1645920"/>
            <a:ext cx="3474720" cy="333756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10144" y="1645920"/>
            <a:ext cx="73152" cy="333756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83296" y="1805607"/>
            <a:ext cx="352532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Community Connection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2460310"/>
            <a:ext cx="30906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Strong recruitment expands the board's understanding of residents, neighborhoods, partners, and the local housing environment.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0996" y="5349240"/>
            <a:ext cx="1091952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18365D"/>
                </a:solidFill>
                <a:latin typeface="Aptos"/>
              </a:rPr>
              <a:t>Filling a vacancy is an event. Building board leadership is an ongoing process.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D6BC5A-3056-284D-40B1-D52725EA9F11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088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599753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18365D"/>
                </a:solidFill>
                <a:latin typeface="Aptos Display"/>
              </a:rPr>
              <a:t>Exercise: The Vacancy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247894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66707A"/>
                </a:solidFill>
                <a:latin typeface="Aptos"/>
              </a:rPr>
              <a:t>Workbook Exercise 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91640"/>
            <a:ext cx="10515600" cy="11430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2960" y="1691640"/>
            <a:ext cx="73152" cy="114300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1856232"/>
            <a:ext cx="16898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8365D"/>
                </a:solidFill>
                <a:latin typeface="Aptos"/>
              </a:rPr>
              <a:t>SCENARIO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3440" y="2304288"/>
            <a:ext cx="108395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One of your strongest commissioners announces today that they will leave the board in 60 days.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3325801"/>
            <a:ext cx="1014984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 dirty="0">
                <a:solidFill>
                  <a:srgbClr val="18365D"/>
                </a:solidFill>
                <a:latin typeface="Aptos Display"/>
              </a:rPr>
              <a:t>Who are THREE people you would want the appointing authority to consider?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25687" y="4170212"/>
            <a:ext cx="8412480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Can you name them immediately?</a:t>
            </a:r>
          </a:p>
          <a:p>
            <a:pPr>
              <a:spcAft>
                <a:spcPts val="1100"/>
              </a:spcAft>
              <a:defRPr sz="16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Do they already know what your housing authority does?</a:t>
            </a:r>
          </a:p>
          <a:p>
            <a:pPr>
              <a:spcAft>
                <a:spcPts val="1100"/>
              </a:spcAft>
              <a:defRPr sz="16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Have you built a relationship before the vacancy occurred?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5137" y="6598507"/>
            <a:ext cx="10051149" cy="2077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	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ASSESS THE 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1119556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What Makes an Effective Housing Authority Board?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73152" cy="169164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764792"/>
            <a:ext cx="154721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Judgment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226457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Asks good questions and weighs competing interests.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600200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600200"/>
            <a:ext cx="73152" cy="169164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81728" y="1764792"/>
            <a:ext cx="335418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Governance Discipline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1728" y="2176272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Understands oversight versus day-to-day management.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600200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75320" y="1600200"/>
            <a:ext cx="73152" cy="169164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76488" y="1764792"/>
            <a:ext cx="320151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Mission Commitment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76488" y="2176272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Keeps residents, housing outcomes, and public purpose central.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749039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85800" y="3749039"/>
            <a:ext cx="73152" cy="169164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22376" y="3672481"/>
            <a:ext cx="3474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Complementary Perspective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952" y="4430375"/>
            <a:ext cx="35570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Adds experience, relationships, or lived perspective the board needs.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60" y="3749039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480560" y="3749039"/>
            <a:ext cx="73152" cy="169164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81728" y="3913631"/>
            <a:ext cx="33211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Prepared Participation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81728" y="4325112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Reads materials, attends meetings, learns, and contributes.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75320" y="3749039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275320" y="3749039"/>
            <a:ext cx="73152" cy="169164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76488" y="3913631"/>
            <a:ext cx="13453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Integrity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76488" y="4325112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Acts ethically, manages conflicts, and protects public trust.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F03173-EE84-475B-68B9-644B2381AAA8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ASSESS THE 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613475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Governance ≠ Management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45920"/>
            <a:ext cx="5212080" cy="406908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645920"/>
            <a:ext cx="73152" cy="406908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1810512"/>
            <a:ext cx="339426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8365D"/>
                </a:solidFill>
                <a:latin typeface="Aptos"/>
              </a:rPr>
              <a:t>BOARD / COMMISSION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534046"/>
            <a:ext cx="48280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Sets policy direction
Provides oversight
Approves major actions
Monitors performance
Evaluates executive leadership as applicable
Protects mission and public trust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645920"/>
            <a:ext cx="5212080" cy="406908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645920"/>
            <a:ext cx="73152" cy="406908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810512"/>
            <a:ext cx="44601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EXECUTIVE DIRECTOR &amp; STAFF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2523744"/>
            <a:ext cx="48280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Manage daily operations
Supervise employees
Administer programs
Implement board policy
Handle routine resident and personnel matters
Provide professional recommendations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35960" y="5897880"/>
            <a:ext cx="919815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 dirty="0">
                <a:solidFill>
                  <a:srgbClr val="18365D"/>
                </a:solidFill>
                <a:latin typeface="Aptos"/>
              </a:rPr>
              <a:t>Recruit people who can GOVERN — not people looking for an operational role.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564E14-F9B0-2D1F-E1DD-3E588B7DB091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ASSESS THE 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704314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18365D"/>
                </a:solidFill>
                <a:latin typeface="Aptos Display"/>
              </a:rPr>
              <a:t>Start With Needs — Not Names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120" y="1600200"/>
            <a:ext cx="10149840" cy="11430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0120" y="1600200"/>
            <a:ext cx="73152" cy="114300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61288" y="1764792"/>
            <a:ext cx="334681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8365D"/>
                </a:solidFill>
                <a:latin typeface="Aptos"/>
              </a:rPr>
              <a:t>1  WHAT DO WE HAVE?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176272"/>
            <a:ext cx="9765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Existing strengths, experience, institutional knowledge, and relationships.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3108960"/>
            <a:ext cx="10149840" cy="11430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60120" y="3108960"/>
            <a:ext cx="73152" cy="114300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61288" y="3273552"/>
            <a:ext cx="394165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2  WHAT ARE WE MISSING?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1288" y="3685032"/>
            <a:ext cx="9765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Gaps in perspective, competency, community connection, or succession capacity.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0120" y="4617720"/>
            <a:ext cx="10149840" cy="11430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60120" y="4617720"/>
            <a:ext cx="73152" cy="114300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61288" y="4782312"/>
            <a:ext cx="362105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3  WHAT WILL WE NEED?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61288" y="5193792"/>
            <a:ext cx="9765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Capabilities and relationships required by the authority's next 3–5 years.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8368" y="6556248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ASSESS THE 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25561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Activity: Board Skills &amp; Perspective Matrix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231726"/>
            <a:ext cx="325082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>
                <a:solidFill>
                  <a:srgbClr val="66707A"/>
                </a:solidFill>
                <a:latin typeface="Aptos"/>
              </a:rPr>
              <a:t>Workbook Worksheet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899423"/>
            <a:ext cx="10607040" cy="3100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Rate the current board collectively: Strong / Partial / Gap.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Consider finance, development, legal/regulatory, HR, strategy, government, community engagement, resident/lived experience, accessibility, healthcare, workforce, technology, and other locally relevant needs.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Then identify which capabilities will matter most over the next 3–5 years.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Do not turn the matrix into a rigid checklist — the objective is a complementary board.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09928" y="5262372"/>
            <a:ext cx="8503920" cy="7772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673352" y="5278374"/>
            <a:ext cx="73152" cy="77724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020824" y="5228872"/>
            <a:ext cx="228857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KEY QUESTION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29968" y="5650992"/>
            <a:ext cx="81198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What would materially improve the quality of this board's decisions?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E5F7E4-3C36-FA65-CA99-4CAFA293B6FC}"/>
              </a:ext>
            </a:extLst>
          </p:cNvPr>
          <p:cNvSpPr txBox="1"/>
          <p:nvPr/>
        </p:nvSpPr>
        <p:spPr>
          <a:xfrm>
            <a:off x="658368" y="6581571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ASSESS THE 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782233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Recruit for the Board You Will Need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5029200" cy="4465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Major redevelopment or repositioning?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Capital preservation and asset management?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New partnerships or development activity?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Changing funding environment?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Technology, data, or cybersecurity risk?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Resident engagement and service coordination?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Executive leadership succession?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Greater advocacy or community visibility?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9944" y="1906523"/>
            <a:ext cx="4754880" cy="34290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0" y="1874519"/>
            <a:ext cx="73152" cy="342900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01968" y="2039112"/>
            <a:ext cx="226536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8365D"/>
                </a:solidFill>
                <a:latin typeface="Aptos"/>
              </a:rPr>
              <a:t>3–5 YEAR LENS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1968" y="2653793"/>
            <a:ext cx="43708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dirty="0">
                <a:solidFill>
                  <a:srgbClr val="242B31"/>
                </a:solidFill>
                <a:latin typeface="Aptos"/>
              </a:rPr>
              <a:t>A board that is well suited to today's operating environment may not have the same mix of knowledge, perspective, and relationships needed for tomorrow's strategic priorities.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FB0F60-86C4-4831-0ED6-764183845CCE}"/>
              </a:ext>
            </a:extLst>
          </p:cNvPr>
          <p:cNvSpPr txBox="1"/>
          <p:nvPr/>
        </p:nvSpPr>
        <p:spPr>
          <a:xfrm>
            <a:off x="670560" y="6571606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FIND CANDIDATES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1032417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Where Do Future Commissioners Come From?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2468880" cy="914400"/>
          </a:xfrm>
          <a:prstGeom prst="roundRect">
            <a:avLst/>
          </a:prstGeom>
          <a:solidFill>
            <a:srgbClr val="EBF6F3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18365D"/>
                </a:solidFill>
                <a:latin typeface="Aptos"/>
              </a:rPr>
              <a:t>Resident leaders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20439" y="1600200"/>
            <a:ext cx="2468880" cy="914400"/>
          </a:xfrm>
          <a:prstGeom prst="roundRect">
            <a:avLst/>
          </a:prstGeom>
          <a:solidFill>
            <a:srgbClr val="EBF3F9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18365D"/>
                </a:solidFill>
                <a:latin typeface="Aptos"/>
              </a:rPr>
              <a:t>Neighborhood groups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59" y="1600200"/>
            <a:ext cx="2468880" cy="914400"/>
          </a:xfrm>
          <a:prstGeom prst="roundRect">
            <a:avLst/>
          </a:prstGeom>
          <a:solidFill>
            <a:srgbClr val="EBF6F3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8365D"/>
                </a:solidFill>
                <a:latin typeface="Aptos"/>
              </a:rPr>
              <a:t>Business community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98280" y="1600200"/>
            <a:ext cx="2468880" cy="914400"/>
          </a:xfrm>
          <a:prstGeom prst="roundRect">
            <a:avLst/>
          </a:prstGeom>
          <a:solidFill>
            <a:srgbClr val="EBF3F9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8365D"/>
                </a:solidFill>
                <a:latin typeface="Aptos"/>
              </a:rPr>
              <a:t>Banks &amp; finance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926080"/>
            <a:ext cx="2468880" cy="914400"/>
          </a:xfrm>
          <a:prstGeom prst="roundRect">
            <a:avLst/>
          </a:prstGeom>
          <a:solidFill>
            <a:srgbClr val="EBF6F3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8365D"/>
                </a:solidFill>
                <a:latin typeface="Aptos"/>
              </a:rPr>
              <a:t>Education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39" y="2926080"/>
            <a:ext cx="2468880" cy="914400"/>
          </a:xfrm>
          <a:prstGeom prst="roundRect">
            <a:avLst/>
          </a:prstGeom>
          <a:solidFill>
            <a:srgbClr val="EBF3F9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8365D"/>
                </a:solidFill>
                <a:latin typeface="Aptos"/>
              </a:rPr>
              <a:t>Healthcare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59" y="2926080"/>
            <a:ext cx="2468880" cy="914400"/>
          </a:xfrm>
          <a:prstGeom prst="roundRect">
            <a:avLst/>
          </a:prstGeom>
          <a:solidFill>
            <a:srgbClr val="EBF6F3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8365D"/>
                </a:solidFill>
                <a:latin typeface="Aptos"/>
              </a:rPr>
              <a:t>Nonprofits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98280" y="2926080"/>
            <a:ext cx="2468880" cy="914400"/>
          </a:xfrm>
          <a:prstGeom prst="roundRect">
            <a:avLst/>
          </a:prstGeom>
          <a:solidFill>
            <a:srgbClr val="EBF3F9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8365D"/>
                </a:solidFill>
                <a:latin typeface="Aptos"/>
              </a:rPr>
              <a:t>Workforce organizations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51960"/>
            <a:ext cx="2542032" cy="914400"/>
          </a:xfrm>
          <a:prstGeom prst="roundRect">
            <a:avLst/>
          </a:prstGeom>
          <a:solidFill>
            <a:srgbClr val="EBF6F3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18365D"/>
                </a:solidFill>
                <a:latin typeface="Aptos"/>
              </a:rPr>
              <a:t>Real estate</a:t>
            </a:r>
            <a:r>
              <a:rPr lang="en-US" sz="2000" b="1" dirty="0">
                <a:solidFill>
                  <a:srgbClr val="18365D"/>
                </a:solidFill>
                <a:latin typeface="Aptos"/>
              </a:rPr>
              <a:t> </a:t>
            </a:r>
            <a:r>
              <a:rPr sz="2000" b="1" dirty="0">
                <a:solidFill>
                  <a:srgbClr val="18365D"/>
                </a:solidFill>
                <a:latin typeface="Aptos"/>
              </a:rPr>
              <a:t>development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20439" y="4251960"/>
            <a:ext cx="2468880" cy="914400"/>
          </a:xfrm>
          <a:prstGeom prst="roundRect">
            <a:avLst/>
          </a:prstGeom>
          <a:solidFill>
            <a:srgbClr val="EBF3F9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8365D"/>
                </a:solidFill>
                <a:latin typeface="Aptos"/>
              </a:rPr>
              <a:t>Civic organizations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59" y="4251960"/>
            <a:ext cx="2468880" cy="914400"/>
          </a:xfrm>
          <a:prstGeom prst="roundRect">
            <a:avLst/>
          </a:prstGeom>
          <a:solidFill>
            <a:srgbClr val="EBF6F3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8365D"/>
                </a:solidFill>
                <a:latin typeface="Aptos"/>
              </a:rPr>
              <a:t>Local government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98280" y="4251960"/>
            <a:ext cx="2468880" cy="914400"/>
          </a:xfrm>
          <a:prstGeom prst="roundRect">
            <a:avLst/>
          </a:prstGeom>
          <a:solidFill>
            <a:srgbClr val="EBF3F9"/>
          </a:solidFill>
          <a:ln>
            <a:solidFill>
              <a:srgbClr val="D7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8365D"/>
                </a:solidFill>
                <a:latin typeface="Aptos"/>
              </a:rPr>
              <a:t>Emerging leaders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A991D4-C95B-5217-D71C-67E2EAE4526B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FIND CANDIDATES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773006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Exercise: The 20-Person 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247894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66707A"/>
                </a:solidFill>
                <a:latin typeface="Aptos"/>
              </a:rPr>
              <a:t>Workbook Exercise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05840" y="1508760"/>
            <a:ext cx="10058400" cy="713232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05840" y="1508760"/>
            <a:ext cx="73152" cy="713232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07008" y="1684721"/>
            <a:ext cx="3209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77778" y="1684721"/>
            <a:ext cx="96743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Identify FOUR real people: Community &amp; neighborhood leaders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840" y="2441448"/>
            <a:ext cx="10058400" cy="713232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05840" y="2441448"/>
            <a:ext cx="73152" cy="7132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07008" y="2606040"/>
            <a:ext cx="3209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7778" y="2604807"/>
            <a:ext cx="96743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Identify FOUR real people: Business &amp; professional leaders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05840" y="3374136"/>
            <a:ext cx="10058400" cy="713232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005840" y="3374136"/>
            <a:ext cx="73152" cy="713232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91398" y="3567333"/>
            <a:ext cx="3209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45336" y="3512409"/>
            <a:ext cx="96743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Identify FOUR real people: People with lived experience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" y="4306824"/>
            <a:ext cx="10058400" cy="713232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005840" y="4306824"/>
            <a:ext cx="73152" cy="713232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07008" y="4471416"/>
            <a:ext cx="3209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7778" y="4505203"/>
            <a:ext cx="96743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Identify FOUR real people: Emerging / next-generation leaders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05840" y="5239512"/>
            <a:ext cx="10058400" cy="713232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005840" y="5239512"/>
            <a:ext cx="73152" cy="7132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207008" y="5404104"/>
            <a:ext cx="3209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27930" y="5409645"/>
            <a:ext cx="96743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Identify FOUR real people: Housing, development, human services &amp; government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A036AD-AFEB-3654-6B70-F09119F13E24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FIND CANDIDATES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728827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Look Beyond the Usual Suspects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3337560" cy="356616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645920"/>
            <a:ext cx="73152" cy="356616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1810512"/>
            <a:ext cx="247978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TRADITIONAL POOL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2305615"/>
            <a:ext cx="29535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Established civic leaders
Current board members elsewhere
Retired executives
Known political/community contacts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645920"/>
            <a:ext cx="3337560" cy="356616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34840" y="1645920"/>
            <a:ext cx="73152" cy="356616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36007" y="1789878"/>
            <a:ext cx="220130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EXPANDED POOL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6007" y="2308321"/>
            <a:ext cx="29535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Resident leaders
Mid-career professionals
Young/emerging leaders
People with lived experience
Community connectors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645920"/>
            <a:ext cx="3337560" cy="356616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20" y="1645920"/>
            <a:ext cx="73152" cy="356616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47888" y="1810512"/>
            <a:ext cx="125925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THE TEST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2299973"/>
            <a:ext cx="29535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Will this person add judgment, perspective, connection, curiosity, or leadership capacity that improves board deliberation?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F30080-1BC9-B022-5268-7FD1675E585B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5C6C5F-235B-A01A-D63B-095C8C443DFF}"/>
              </a:ext>
            </a:extLst>
          </p:cNvPr>
          <p:cNvSpPr txBox="1"/>
          <p:nvPr/>
        </p:nvSpPr>
        <p:spPr>
          <a:xfrm>
            <a:off x="670560" y="1170432"/>
            <a:ext cx="247894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66707A"/>
                </a:solidFill>
                <a:latin typeface="Aptos"/>
              </a:rPr>
              <a:t>Workbook Exercise </a:t>
            </a:r>
            <a:r>
              <a:rPr lang="en-US" sz="2000" dirty="0">
                <a:solidFill>
                  <a:srgbClr val="66707A"/>
                </a:solidFill>
                <a:latin typeface="Aptos"/>
              </a:rPr>
              <a:t>3</a:t>
            </a:r>
            <a:endParaRPr sz="200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APPOINTING AUTHORITY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865352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18365D"/>
                </a:solidFill>
                <a:latin typeface="Aptos Display"/>
              </a:rPr>
              <a:t>Who Actually Makes the Appointment?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10241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 dirty="0">
                <a:solidFill>
                  <a:srgbClr val="18365D"/>
                </a:solidFill>
                <a:latin typeface="Aptos Display"/>
              </a:rPr>
              <a:t>The housing authority may influence recruitment without controlling the appointment.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788920"/>
            <a:ext cx="1417320" cy="960120"/>
          </a:xfrm>
          <a:prstGeom prst="round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Identify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12848" y="2788920"/>
            <a:ext cx="1417320" cy="960120"/>
          </a:xfrm>
          <a:prstGeom prst="round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Educate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77056" y="2788920"/>
            <a:ext cx="1417320" cy="960120"/>
          </a:xfrm>
          <a:prstGeom prst="round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Cultivate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41264" y="2788920"/>
            <a:ext cx="1417320" cy="960120"/>
          </a:xfrm>
          <a:prstGeom prst="round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Recommend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ptos"/>
              </a:rPr>
              <a:t>/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Refer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05472" y="2788920"/>
            <a:ext cx="1417320" cy="960120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Appoint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788920"/>
            <a:ext cx="1417320" cy="960120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Orient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533888" y="2788920"/>
            <a:ext cx="1417320" cy="960120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Develop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4343400"/>
            <a:ext cx="9235440" cy="1341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Respect the legal appointment process.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Be a useful source of accurate information about board needs and commissioner expectations.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3A2323-02B5-1B15-FC51-AA2B0ECEC33D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E8C2B7-9553-1D8D-D12A-20603977CE55}"/>
              </a:ext>
            </a:extLst>
          </p:cNvPr>
          <p:cNvSpPr txBox="1"/>
          <p:nvPr/>
        </p:nvSpPr>
        <p:spPr>
          <a:xfrm>
            <a:off x="670560" y="1208121"/>
            <a:ext cx="247894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66707A"/>
                </a:solidFill>
                <a:latin typeface="Aptos"/>
              </a:rPr>
              <a:t>Workbook Exercise </a:t>
            </a:r>
            <a:r>
              <a:rPr lang="en-US" sz="2000" dirty="0">
                <a:solidFill>
                  <a:srgbClr val="66707A"/>
                </a:solidFill>
                <a:latin typeface="Aptos"/>
              </a:rPr>
              <a:t>4</a:t>
            </a:r>
            <a:endParaRPr sz="200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APPOINTING AUTHORITY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710572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Influence Without Overstepping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5212080" cy="406908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645920"/>
            <a:ext cx="73152" cy="406908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1810512"/>
            <a:ext cx="63030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450582"/>
            <a:ext cx="48280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Communicate upcoming terms and vacancies
Explain board responsibilities
Share statutory eligibility requirements
Describe competencies/perspectives the board needs
Educate potential candidates
Maintain an ongoing relationship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5212080" cy="406908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645920"/>
            <a:ext cx="73152" cy="406908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810512"/>
            <a:ext cx="108087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8365D"/>
                </a:solidFill>
                <a:latin typeface="Aptos"/>
              </a:rPr>
              <a:t>AVOID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450582"/>
            <a:ext cx="48280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Promising someone an appointment
Treating recommendations as entitlement
Circumventing legal appointment procedures
Recruiting candidates for operational agendas
Waiting until the seat is already vacant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F9DDFD-05BE-06B0-0E0C-E2F616443968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APPOINTING AUTHORITY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1045343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Activity: Appointing Authority Relationship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251463"/>
            <a:ext cx="274434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66707A"/>
                </a:solidFill>
                <a:latin typeface="Aptos"/>
              </a:rPr>
              <a:t>Workbook Worksheet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18791"/>
            <a:ext cx="10607040" cy="3382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Who legally appoints commissioners?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Who influences or processes appointments?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When do current terms expire?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Who should be the authority's relationship lead?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What does the appointing authority understand about commissioner responsibilities?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What board needs should be communicated before the next appointment?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63040" y="5166360"/>
            <a:ext cx="9235440" cy="6858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463040" y="5166360"/>
            <a:ext cx="73152" cy="68580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664208" y="5166360"/>
            <a:ext cx="216264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GOOD PRACTICE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55064" y="5524649"/>
            <a:ext cx="8851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>
                <a:solidFill>
                  <a:srgbClr val="242B31"/>
                </a:solidFill>
                <a:latin typeface="Aptos"/>
              </a:rPr>
              <a:t>Have the conversation before there is a vacancy.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71485B-27D5-DA6D-8C42-C894DC862079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MAKE SERVICE ATTRACTIVE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824796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Why Would Someone Want to Serve?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73152" cy="169164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764792"/>
            <a:ext cx="243368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Community Impact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176272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Help shape affordable housing and neighborhood outcomes.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600200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600200"/>
            <a:ext cx="73152" cy="169164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81728" y="1764792"/>
            <a:ext cx="243662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Public Stewardship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1728" y="2176272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Provide oversight of public resources and important community assets.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600200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75320" y="1600200"/>
            <a:ext cx="73152" cy="169164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76488" y="1764792"/>
            <a:ext cx="148874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Leadership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67344" y="2189986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Contribute judgment, strategy, and community relationships.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749039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85800" y="3749039"/>
            <a:ext cx="73152" cy="169164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86968" y="3913631"/>
            <a:ext cx="119468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Learning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" y="4215491"/>
            <a:ext cx="30906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Develop knowledge of housing, finance, governance, and public policy.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60" y="3749039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480560" y="3749039"/>
            <a:ext cx="73152" cy="169164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81728" y="3913631"/>
            <a:ext cx="24981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Resident Outcomes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81728" y="4325112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Help ensure decisions remain connected to people and mission.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75320" y="3749039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275320" y="3749039"/>
            <a:ext cx="73152" cy="169164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76488" y="3913631"/>
            <a:ext cx="99585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Legacy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76488" y="4325112"/>
            <a:ext cx="30906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Influence decisions that may shape the community for decades.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391EE0-A088-2BFA-71FE-ED70068B177B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MAKE SERVICE ATTRACTIVE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835748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Set Expectations Before Appointment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95438"/>
            <a:ext cx="5577840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Mission and public purpose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Governance role versus staff management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Meeting schedule and preparation time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Attendance expectations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Ethics, conflicts, confidentiality, and open-government obligations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Willingness to learn complex housing programs</a:t>
            </a:r>
          </a:p>
          <a:p>
            <a:pPr>
              <a:spcAft>
                <a:spcPts val="1100"/>
              </a:spcAft>
              <a:defRPr sz="17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• Community stewardship and constructive advocacy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75685" y="1787652"/>
            <a:ext cx="5109940" cy="34290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689109" y="1835292"/>
            <a:ext cx="73152" cy="342900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725685" y="2023439"/>
            <a:ext cx="534223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BETTER RECRUITMENT = BETTER RETENTION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9130" y="2611696"/>
            <a:ext cx="38679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A candidate who understands the responsibility before appointment is more likely to arrive prepared, engaged, and realistic about the role.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7F25C5-5163-D77D-0295-7C4DA078A206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BUILD THE PIPELINE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835551"/>
            <a:ext cx="886178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From Vacancy Filling to a Talent Pipeline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57400"/>
            <a:ext cx="1417320" cy="1097280"/>
          </a:xfrm>
          <a:prstGeom prst="roundRect">
            <a:avLst/>
          </a:prstGeom>
          <a:solidFill>
            <a:srgbClr val="EBF6F3"/>
          </a:solidFill>
          <a:ln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>
                <a:solidFill>
                  <a:srgbClr val="18365D"/>
                </a:solidFill>
                <a:latin typeface="Aptos"/>
              </a:rPr>
              <a:t>Community Awareness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67128" y="2057400"/>
            <a:ext cx="1500200" cy="1097280"/>
          </a:xfrm>
          <a:prstGeom prst="roundRect">
            <a:avLst/>
          </a:prstGeom>
          <a:solidFill>
            <a:srgbClr val="EBF3F9"/>
          </a:solidFill>
          <a:ln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8365D"/>
                </a:solidFill>
                <a:latin typeface="Aptos"/>
              </a:rPr>
              <a:t>Engagement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31335" y="2057400"/>
            <a:ext cx="1500199" cy="1097280"/>
          </a:xfrm>
          <a:prstGeom prst="roundRect">
            <a:avLst/>
          </a:prstGeom>
          <a:solidFill>
            <a:srgbClr val="EBF6F3"/>
          </a:solidFill>
          <a:ln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>
                <a:solidFill>
                  <a:srgbClr val="18365D"/>
                </a:solidFill>
                <a:latin typeface="Aptos"/>
              </a:rPr>
              <a:t>Relationship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95544" y="2057400"/>
            <a:ext cx="1417320" cy="1097280"/>
          </a:xfrm>
          <a:prstGeom prst="roundRect">
            <a:avLst/>
          </a:prstGeom>
          <a:solidFill>
            <a:srgbClr val="EBF3F9"/>
          </a:solidFill>
          <a:ln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>
                <a:solidFill>
                  <a:srgbClr val="18365D"/>
                </a:solidFill>
                <a:latin typeface="Aptos"/>
              </a:rPr>
              <a:t>Board Interest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59752" y="2057400"/>
            <a:ext cx="1417320" cy="1097280"/>
          </a:xfrm>
          <a:prstGeom prst="roundRect">
            <a:avLst/>
          </a:prstGeom>
          <a:solidFill>
            <a:srgbClr val="EBF6F3"/>
          </a:solidFill>
          <a:ln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8365D"/>
                </a:solidFill>
                <a:latin typeface="Aptos"/>
              </a:rPr>
              <a:t>Potential Candidate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735438" y="2057400"/>
            <a:ext cx="1505842" cy="1097280"/>
          </a:xfrm>
          <a:prstGeom prst="roundRect">
            <a:avLst/>
          </a:prstGeom>
          <a:solidFill>
            <a:srgbClr val="EBF3F9"/>
          </a:solidFill>
          <a:ln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8365D"/>
                </a:solidFill>
                <a:latin typeface="Aptos"/>
              </a:rPr>
              <a:t>Appointment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399645" y="2057400"/>
            <a:ext cx="1584831" cy="1097280"/>
          </a:xfrm>
          <a:prstGeom prst="roundRect">
            <a:avLst/>
          </a:prstGeom>
          <a:solidFill>
            <a:srgbClr val="EBF6F3"/>
          </a:solidFill>
          <a:ln>
            <a:solidFill>
              <a:srgbClr val="CD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8365D"/>
                </a:solidFill>
                <a:latin typeface="Aptos"/>
              </a:rPr>
              <a:t>Orientation &amp; Development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069080"/>
            <a:ext cx="10358790" cy="11430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49808" y="4073652"/>
            <a:ext cx="73152" cy="114300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10250" y="4168929"/>
            <a:ext cx="258115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PIPELINE PRINCIPLE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0250" y="4518980"/>
            <a:ext cx="100255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Cultivation is relationship building and education. It is not a promise that a person will be appointed.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B4BEC9-9EE9-47D5-8595-1E459DC1EAD3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BUILD THE PIPELINE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731520"/>
            <a:ext cx="1012995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18365D"/>
                </a:solidFill>
                <a:latin typeface="Aptos Display"/>
              </a:rPr>
              <a:t>How Do We Cultivate Future Commissioners?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32111"/>
            <a:ext cx="10607040" cy="3382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Invite them to public authority events and community activities.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Offer property tours and mission-focused conversations.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Share annual reports, strategic priorities, and public board materials.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Introduce them to residents, partners, and community stakeholders.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Explain the commissioner role, time commitment, and governance boundaries.</a:t>
            </a:r>
          </a:p>
          <a:p>
            <a:pPr>
              <a:spcAft>
                <a:spcPts val="1100"/>
              </a:spcAft>
              <a:defRPr sz="18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Keep relationships active even when no vacancy exists.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17320" y="5303520"/>
            <a:ext cx="9326880" cy="6858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417320" y="5303520"/>
            <a:ext cx="73152" cy="68580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72801" y="5271516"/>
            <a:ext cx="179215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BOARD HABIT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1755" y="5649759"/>
            <a:ext cx="94710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Each commissioner identifies at least two potential future board leaders each year.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9B49FF-677E-6F37-0DDA-D223AE706EE9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BUILD THE PIPELINE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849149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Activity: Build Your Candidate Pipeline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259526"/>
            <a:ext cx="274434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66707A"/>
                </a:solidFill>
                <a:latin typeface="Aptos"/>
              </a:rPr>
              <a:t>Workbook Worksheet </a:t>
            </a:r>
            <a:r>
              <a:rPr lang="en-US" sz="2000" dirty="0">
                <a:solidFill>
                  <a:srgbClr val="66707A"/>
                </a:solidFill>
                <a:latin typeface="Aptos"/>
              </a:rPr>
              <a:t>5</a:t>
            </a:r>
            <a:endParaRPr sz="2000" dirty="0">
              <a:solidFill>
                <a:srgbClr val="66707A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94360" y="1828800"/>
            <a:ext cx="2011680" cy="2560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1828800"/>
            <a:ext cx="73152" cy="256032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993392"/>
            <a:ext cx="88678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404872"/>
            <a:ext cx="16276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>
                <a:solidFill>
                  <a:srgbClr val="242B31"/>
                </a:solidFill>
                <a:latin typeface="Aptos"/>
              </a:rPr>
              <a:t>Who might fit a future need?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80360" y="1828800"/>
            <a:ext cx="2011680" cy="2560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880360" y="1828800"/>
            <a:ext cx="73152" cy="256032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081528" y="1993392"/>
            <a:ext cx="84670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NEED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1528" y="2404872"/>
            <a:ext cx="16276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>
                <a:solidFill>
                  <a:srgbClr val="242B31"/>
                </a:solidFill>
                <a:latin typeface="Aptos"/>
              </a:rPr>
              <a:t>What would they add?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66360" y="1828800"/>
            <a:ext cx="2011680" cy="2560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166360" y="1828800"/>
            <a:ext cx="73152" cy="256032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67528" y="1993392"/>
            <a:ext cx="110748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OWNER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83073" y="2442463"/>
            <a:ext cx="1627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Who has the relationship?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52360" y="1828800"/>
            <a:ext cx="2011680" cy="2560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452360" y="1828800"/>
            <a:ext cx="73152" cy="256032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653528" y="1993392"/>
            <a:ext cx="93718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STAGE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528" y="2444603"/>
            <a:ext cx="16276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dirty="0">
                <a:solidFill>
                  <a:srgbClr val="242B31"/>
                </a:solidFill>
                <a:latin typeface="Aptos"/>
              </a:rPr>
              <a:t>Where are they in the pipeline?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738360" y="1828800"/>
            <a:ext cx="2011680" cy="2560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738360" y="1828800"/>
            <a:ext cx="73152" cy="256032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939528" y="1993392"/>
            <a:ext cx="14371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NEXT STEP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39528" y="2444602"/>
            <a:ext cx="16276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dirty="0">
                <a:solidFill>
                  <a:srgbClr val="242B31"/>
                </a:solidFill>
                <a:latin typeface="Aptos"/>
              </a:rPr>
              <a:t>How will we engage them?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280160" y="4983480"/>
            <a:ext cx="9601200" cy="82296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280160" y="4983480"/>
            <a:ext cx="73152" cy="82296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53312" y="4922487"/>
            <a:ext cx="152958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REMEMBER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212824"/>
            <a:ext cx="92171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Use candidate tracking appropriately under applicable public-records, ethics, and local governance requirements.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22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E88221-2AC8-3FDD-54CF-B204ADA66531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MAKE SERVICE ATTRACTIVE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61224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18365D"/>
                </a:solidFill>
                <a:latin typeface="Aptos Display"/>
              </a:rPr>
              <a:t>Exercise: The 60-Second Recruitment Pitch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247894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66707A"/>
                </a:solidFill>
                <a:latin typeface="Aptos"/>
              </a:rPr>
              <a:t>Workbook Exercise </a:t>
            </a:r>
            <a:r>
              <a:rPr lang="en-US" sz="2000" dirty="0">
                <a:solidFill>
                  <a:srgbClr val="66707A"/>
                </a:solidFill>
                <a:latin typeface="Aptos"/>
              </a:rPr>
              <a:t>5</a:t>
            </a:r>
            <a:endParaRPr sz="2000" dirty="0">
              <a:solidFill>
                <a:srgbClr val="66707A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1520" y="1600200"/>
            <a:ext cx="3474720" cy="1417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600200"/>
            <a:ext cx="73152" cy="141732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764792"/>
            <a:ext cx="122822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MISSION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76272"/>
            <a:ext cx="3090672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What do we exist to accomplish?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26280" y="1600200"/>
            <a:ext cx="3474720" cy="1417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26280" y="1600200"/>
            <a:ext cx="73152" cy="141732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27448" y="1764792"/>
            <a:ext cx="107305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IMPACT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7448" y="2176272"/>
            <a:ext cx="3090672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What difference do we make?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21040" y="1600200"/>
            <a:ext cx="3474720" cy="1417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21040" y="1600200"/>
            <a:ext cx="73152" cy="141732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22208" y="1764792"/>
            <a:ext cx="81028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ROLE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22208" y="2176272"/>
            <a:ext cx="3090672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What do commissioners do?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474720"/>
            <a:ext cx="3474720" cy="1417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474720"/>
            <a:ext cx="73152" cy="141732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2688" y="3639312"/>
            <a:ext cx="94288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VALUE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" y="4050791"/>
            <a:ext cx="3090672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Why is service meaningful?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26280" y="3474720"/>
            <a:ext cx="3474720" cy="1417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526280" y="3474720"/>
            <a:ext cx="73152" cy="141732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727448" y="3639312"/>
            <a:ext cx="19613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EXPECTATIONS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27448" y="4050791"/>
            <a:ext cx="3090672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What commitment is required?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21040" y="3474720"/>
            <a:ext cx="3474720" cy="141732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321040" y="3474720"/>
            <a:ext cx="73152" cy="141732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522208" y="3639312"/>
            <a:ext cx="152407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INVITATION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22208" y="4050791"/>
            <a:ext cx="30906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What is the next step?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6787" y="5486400"/>
            <a:ext cx="1028794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 dirty="0">
                <a:solidFill>
                  <a:srgbClr val="18365D"/>
                </a:solidFill>
                <a:latin typeface="Aptos"/>
              </a:rPr>
              <a:t>Prompt: "Why should I consider serving on the housing authority board?"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18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48D005-7D3F-EEED-8361-57FD7EA4AB0D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727564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Exercise: Recruitment Scenarios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247894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66707A"/>
                </a:solidFill>
                <a:latin typeface="Aptos"/>
              </a:rPr>
              <a:t>Workbook Exercise </a:t>
            </a:r>
            <a:r>
              <a:rPr lang="en-US" sz="2000" dirty="0">
                <a:solidFill>
                  <a:srgbClr val="66707A"/>
                </a:solidFill>
                <a:latin typeface="Aptos"/>
              </a:rPr>
              <a:t>6</a:t>
            </a:r>
            <a:endParaRPr sz="2000" dirty="0">
              <a:solidFill>
                <a:srgbClr val="66707A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77240" y="1600200"/>
            <a:ext cx="5166360" cy="16002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600200"/>
            <a:ext cx="73152" cy="160020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1764792"/>
            <a:ext cx="16498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SCENARIO 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176272"/>
            <a:ext cx="478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The Familiar Name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59" y="1600200"/>
            <a:ext cx="5166360" cy="16002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309359" y="1600200"/>
            <a:ext cx="73152" cy="160020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10527" y="1764792"/>
            <a:ext cx="16498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SCENARIO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0527" y="2176272"/>
            <a:ext cx="478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The Appointing Authority Surprise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657600"/>
            <a:ext cx="5166360" cy="16002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77240" y="3657600"/>
            <a:ext cx="73152" cy="160020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78408" y="3822191"/>
            <a:ext cx="167225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SCENARIO 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" y="4233672"/>
            <a:ext cx="478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The Technical Expert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59" y="3657600"/>
            <a:ext cx="5166360" cy="160020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309359" y="3657600"/>
            <a:ext cx="73152" cy="160020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10527" y="3822191"/>
            <a:ext cx="167225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SCENARIO 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0527" y="4233672"/>
            <a:ext cx="4782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The Emerging Leader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82495" y="5534695"/>
            <a:ext cx="9253727" cy="84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4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 What is the key governance issue?</a:t>
            </a:r>
            <a:r>
              <a:rPr lang="en-US" sz="2000" dirty="0"/>
              <a:t>  </a:t>
            </a:r>
            <a:r>
              <a:rPr sz="2000" dirty="0"/>
              <a:t> What should the board/authority do?</a:t>
            </a:r>
          </a:p>
          <a:p>
            <a:pPr>
              <a:spcAft>
                <a:spcPts val="1100"/>
              </a:spcAft>
              <a:defRPr sz="1400">
                <a:solidFill>
                  <a:srgbClr val="242B31"/>
                </a:solidFill>
                <a:latin typeface="Aptos"/>
              </a:defRPr>
            </a:pPr>
            <a:r>
              <a:rPr sz="2000" dirty="0"/>
              <a:t> </a:t>
            </a:r>
            <a:r>
              <a:rPr lang="en-US" sz="2000" dirty="0"/>
              <a:t>						</a:t>
            </a:r>
            <a:r>
              <a:rPr sz="2000" dirty="0"/>
              <a:t>What should it avoid?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23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85CF2C-47B4-90BD-145D-3081FEEAC117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6246" y="575926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TAKE 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83739"/>
            <a:ext cx="826938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18365D"/>
                </a:solidFill>
                <a:latin typeface="Aptos Display"/>
              </a:rPr>
              <a:t>Your 90-Day Recruitment Action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435799"/>
            <a:ext cx="274434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66707A"/>
                </a:solidFill>
                <a:latin typeface="Aptos"/>
              </a:rPr>
              <a:t>Workbook Worksheet 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3719" y="2195338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36958" y="2148161"/>
            <a:ext cx="73152" cy="169164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8528" y="2469632"/>
            <a:ext cx="308392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1  Know the next vacancy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41332"/>
            <a:ext cx="30906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Confirm term expirations and likely timing.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18843" y="2149519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4480560" y="2149519"/>
            <a:ext cx="73152" cy="169164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948" y="2457351"/>
            <a:ext cx="227177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2  Define the need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4263" y="2889465"/>
            <a:ext cx="3369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Agree on top competencies/perspectives.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01494" y="2114696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264918" y="2090717"/>
            <a:ext cx="73152" cy="169164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20100" y="2399570"/>
            <a:ext cx="361573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3  Strengthen the relationship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6585" y="2857461"/>
            <a:ext cx="30906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Assign an appointing-authority lead.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2376" y="4430268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13232" y="4430268"/>
            <a:ext cx="73152" cy="169164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03731" y="4685508"/>
            <a:ext cx="284622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4  Cultivate candidates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" y="5173967"/>
            <a:ext cx="30906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242B31"/>
                </a:solidFill>
                <a:latin typeface="Aptos"/>
              </a:rPr>
              <a:t>Select 3–5 people and next engagement steps.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20186" y="4361688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491229" y="4366551"/>
            <a:ext cx="73152" cy="1691640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681728" y="4656434"/>
            <a:ext cx="273574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5  Expand the network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3681" y="5157442"/>
            <a:ext cx="30906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Choose at least one new recruitment source.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20100" y="4366551"/>
            <a:ext cx="3474720" cy="169164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252835" y="4342572"/>
            <a:ext cx="73152" cy="1691640"/>
          </a:xfrm>
          <a:prstGeom prst="rect">
            <a:avLst/>
          </a:prstGeom>
          <a:solidFill>
            <a:srgbClr val="CF9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512124" y="4632870"/>
            <a:ext cx="233794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8365D"/>
                </a:solidFill>
                <a:latin typeface="Aptos"/>
              </a:rPr>
              <a:t>6  Review progress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93518" y="5137330"/>
            <a:ext cx="30906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Set a date to revisit the pipeline.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24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C2D625-5273-3D4F-A084-56037F9C2CDE}"/>
              </a:ext>
            </a:extLst>
          </p:cNvPr>
          <p:cNvSpPr txBox="1"/>
          <p:nvPr/>
        </p:nvSpPr>
        <p:spPr>
          <a:xfrm>
            <a:off x="670560" y="6621260"/>
            <a:ext cx="103022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dirty="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  <a:r>
              <a:rPr lang="en-US" sz="750" dirty="0">
                <a:solidFill>
                  <a:srgbClr val="66707A"/>
                </a:solidFill>
                <a:latin typeface="Apto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SUNNY SHAW &amp; ASSOCIATES</a:t>
            </a:r>
            <a:endParaRPr sz="750" dirty="0">
              <a:solidFill>
                <a:srgbClr val="66707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292608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E7D78"/>
                </a:solidFill>
                <a:latin typeface="Aptos"/>
              </a:rPr>
              <a:t>CLOSE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554517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18365D"/>
                </a:solidFill>
                <a:latin typeface="Aptos Display"/>
              </a:rPr>
              <a:t>My 30-Day Commitment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785322"/>
            <a:ext cx="9875520" cy="1992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One potential future commissioner I will contact.</a:t>
            </a:r>
          </a:p>
          <a:p>
            <a:pPr>
              <a:spcAft>
                <a:spcPts val="1100"/>
              </a:spcAft>
              <a:defRPr sz="20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One organization or network I will strengthen a relationship with.</a:t>
            </a:r>
          </a:p>
          <a:p>
            <a:pPr>
              <a:spcAft>
                <a:spcPts val="1100"/>
              </a:spcAft>
              <a:defRPr sz="20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One thing I will do to better explain commissioner service.</a:t>
            </a:r>
          </a:p>
          <a:p>
            <a:pPr>
              <a:spcAft>
                <a:spcPts val="1100"/>
              </a:spcAft>
              <a:defRPr sz="2000">
                <a:solidFill>
                  <a:srgbClr val="242B31"/>
                </a:solidFill>
                <a:latin typeface="Aptos"/>
              </a:defRPr>
            </a:pPr>
            <a:r>
              <a:rPr sz="2400" dirty="0"/>
              <a:t>• One action our board will complete within 30 days.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4233672"/>
            <a:ext cx="8503920" cy="822960"/>
          </a:xfrm>
          <a:prstGeom prst="roundRect">
            <a:avLst/>
          </a:prstGeom>
          <a:solidFill>
            <a:srgbClr val="F4F6F8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609344" y="4233672"/>
            <a:ext cx="73152" cy="822960"/>
          </a:xfrm>
          <a:prstGeom prst="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975104" y="4331387"/>
            <a:ext cx="227729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8365D"/>
                </a:solidFill>
                <a:latin typeface="Aptos"/>
              </a:rPr>
              <a:t>MAKE IT SPECIFIC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40" y="4681145"/>
            <a:ext cx="81198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242B31"/>
                </a:solidFill>
                <a:latin typeface="Aptos"/>
              </a:rPr>
              <a:t>Name the person, action, owner, and date.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6510528"/>
            <a:ext cx="109270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6556248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6707A"/>
                </a:solidFill>
                <a:latin typeface="Aptos"/>
              </a:rPr>
              <a:t>BUILDING THE BOARD  |  Housing Authority Commissioner Recruitment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528816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6707A"/>
                </a:solidFill>
                <a:latin typeface="Aptos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817398" y="1325880"/>
            <a:ext cx="652672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ptos Display"/>
              </a:rPr>
              <a:t>Three Recruitment Principles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743200"/>
            <a:ext cx="3429000" cy="1828800"/>
          </a:xfrm>
          <a:prstGeom prst="round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RECRUIT BEFORE THE VACANCY</a:t>
            </a:r>
          </a:p>
          <a:p>
            <a:pPr algn="ctr"/>
            <a:r>
              <a:rPr sz="2000" dirty="0">
                <a:solidFill>
                  <a:srgbClr val="FFFFFF"/>
                </a:solidFill>
                <a:latin typeface="Aptos"/>
              </a:rPr>
              <a:t>Build relationships before you need a name.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2743200"/>
            <a:ext cx="3429000" cy="1828800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RECRUIT FOR THE FUTURE</a:t>
            </a:r>
          </a:p>
          <a:p>
            <a:pPr algn="ctr"/>
            <a:r>
              <a:rPr sz="2000">
                <a:solidFill>
                  <a:srgbClr val="FFFFFF"/>
                </a:solidFill>
                <a:latin typeface="Aptos"/>
              </a:rPr>
              <a:t>Match board succession to strategic direction.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66760" y="2743200"/>
            <a:ext cx="3429000" cy="1828800"/>
          </a:xfrm>
          <a:prstGeom prst="roundRect">
            <a:avLst/>
          </a:prstGeom>
          <a:solidFill>
            <a:srgbClr val="2E7D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RELATIONSHIPS CREATE CANDIDATES</a:t>
            </a:r>
          </a:p>
          <a:p>
            <a:pPr algn="ctr"/>
            <a:r>
              <a:rPr sz="2000">
                <a:solidFill>
                  <a:srgbClr val="FFFFFF"/>
                </a:solidFill>
                <a:latin typeface="Aptos"/>
              </a:rPr>
              <a:t>Help people understand the mission before asking them to serve.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170" y="5623560"/>
            <a:ext cx="1091318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 dirty="0">
                <a:solidFill>
                  <a:srgbClr val="FFFFFF"/>
                </a:solidFill>
                <a:latin typeface="Aptos"/>
              </a:rPr>
              <a:t>The board you build today shapes the housing authority tomorrow.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7500</TotalTime>
  <Words>2206</Words>
  <Application>Microsoft Office PowerPoint</Application>
  <PresentationFormat>Widescreen</PresentationFormat>
  <Paragraphs>321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Sunny Shaw</dc:creator>
  <cp:keywords/>
  <dc:description>generated using python-pptx</dc:description>
  <cp:lastModifiedBy>Richard Reiter</cp:lastModifiedBy>
  <cp:revision>16</cp:revision>
  <dcterms:created xsi:type="dcterms:W3CDTF">2013-01-27T09:14:16Z</dcterms:created>
  <dcterms:modified xsi:type="dcterms:W3CDTF">2026-09-17T13:19:04Z</dcterms:modified>
  <cp:category/>
</cp:coreProperties>
</file>