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 id="2147483689" r:id="rId5"/>
  </p:sldMasterIdLst>
  <p:notesMasterIdLst>
    <p:notesMasterId r:id="rId50"/>
  </p:notesMasterIdLst>
  <p:sldIdLst>
    <p:sldId id="256" r:id="rId6"/>
    <p:sldId id="257" r:id="rId7"/>
    <p:sldId id="286" r:id="rId8"/>
    <p:sldId id="290" r:id="rId9"/>
    <p:sldId id="305" r:id="rId10"/>
    <p:sldId id="307" r:id="rId11"/>
    <p:sldId id="285" r:id="rId12"/>
    <p:sldId id="316" r:id="rId13"/>
    <p:sldId id="318" r:id="rId14"/>
    <p:sldId id="317" r:id="rId15"/>
    <p:sldId id="319" r:id="rId16"/>
    <p:sldId id="320" r:id="rId17"/>
    <p:sldId id="321" r:id="rId18"/>
    <p:sldId id="322" r:id="rId19"/>
    <p:sldId id="323" r:id="rId20"/>
    <p:sldId id="301" r:id="rId21"/>
    <p:sldId id="313" r:id="rId22"/>
    <p:sldId id="299" r:id="rId23"/>
    <p:sldId id="300" r:id="rId24"/>
    <p:sldId id="306" r:id="rId25"/>
    <p:sldId id="324" r:id="rId26"/>
    <p:sldId id="298" r:id="rId27"/>
    <p:sldId id="304" r:id="rId28"/>
    <p:sldId id="308" r:id="rId29"/>
    <p:sldId id="309" r:id="rId30"/>
    <p:sldId id="284" r:id="rId31"/>
    <p:sldId id="297" r:id="rId32"/>
    <p:sldId id="294" r:id="rId33"/>
    <p:sldId id="315" r:id="rId34"/>
    <p:sldId id="314" r:id="rId35"/>
    <p:sldId id="302" r:id="rId36"/>
    <p:sldId id="295" r:id="rId37"/>
    <p:sldId id="311" r:id="rId38"/>
    <p:sldId id="310" r:id="rId39"/>
    <p:sldId id="303" r:id="rId40"/>
    <p:sldId id="296" r:id="rId41"/>
    <p:sldId id="279" r:id="rId42"/>
    <p:sldId id="278" r:id="rId43"/>
    <p:sldId id="280" r:id="rId44"/>
    <p:sldId id="281" r:id="rId45"/>
    <p:sldId id="282" r:id="rId46"/>
    <p:sldId id="283" r:id="rId47"/>
    <p:sldId id="270" r:id="rId48"/>
    <p:sldId id="292" r:id="rId49"/>
  </p:sldIdLst>
  <p:sldSz cx="13011150" cy="7315200"/>
  <p:notesSz cx="6858000" cy="9144000"/>
  <p:embeddedFontLst>
    <p:embeddedFont>
      <p:font typeface="Barlow" panose="00000500000000000000" pitchFamily="2" charset="0"/>
      <p:regular r:id="rId51"/>
      <p:bold r:id="rId52"/>
      <p:italic r:id="rId53"/>
      <p:boldItalic r:id="rId54"/>
    </p:embeddedFont>
    <p:embeddedFont>
      <p:font typeface="Heebo" pitchFamily="2" charset="-79"/>
      <p:regular r:id="rId55"/>
      <p:bold r:id="rId56"/>
    </p:embeddedFont>
    <p:embeddedFont>
      <p:font typeface="Poppins" panose="00000500000000000000" pitchFamily="2"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00C0A-C8C4-45CB-8940-DAECBC491818}" v="5" dt="2026-04-07T21:18:33.859"/>
    <p1510:client id="{FAC83067-EFC1-405B-BAF9-F4CD2502E2B8}" v="42" dt="2026-04-07T21:11:01.559"/>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734" autoAdjust="0"/>
  </p:normalViewPr>
  <p:slideViewPr>
    <p:cSldViewPr snapToGrid="0">
      <p:cViewPr varScale="1">
        <p:scale>
          <a:sx n="70" d="100"/>
          <a:sy n="70" d="100"/>
        </p:scale>
        <p:origin x="1026"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86902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250899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82464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04315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311551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370896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371404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398441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50109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a:p>
        </p:txBody>
      </p:sp>
    </p:spTree>
    <p:extLst>
      <p:ext uri="{BB962C8B-B14F-4D97-AF65-F5344CB8AC3E}">
        <p14:creationId xmlns:p14="http://schemas.microsoft.com/office/powerpoint/2010/main" val="164102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dirty="0">
                <a:latin typeface="Arial"/>
                <a:ea typeface="+mn-ea"/>
                <a:cs typeface="Arial"/>
              </a:rPr>
              <a:t>Go over general understanding of “too involved”</a:t>
            </a:r>
            <a:endParaRPr dirty="0">
              <a:latin typeface="Arial"/>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66171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a:p>
        </p:txBody>
      </p:sp>
    </p:spTree>
    <p:extLst>
      <p:ext uri="{BB962C8B-B14F-4D97-AF65-F5344CB8AC3E}">
        <p14:creationId xmlns:p14="http://schemas.microsoft.com/office/powerpoint/2010/main" val="345567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a:p>
        </p:txBody>
      </p:sp>
    </p:spTree>
    <p:extLst>
      <p:ext uri="{BB962C8B-B14F-4D97-AF65-F5344CB8AC3E}">
        <p14:creationId xmlns:p14="http://schemas.microsoft.com/office/powerpoint/2010/main" val="49574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a:p>
        </p:txBody>
      </p:sp>
    </p:spTree>
    <p:extLst>
      <p:ext uri="{BB962C8B-B14F-4D97-AF65-F5344CB8AC3E}">
        <p14:creationId xmlns:p14="http://schemas.microsoft.com/office/powerpoint/2010/main" val="286258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24</a:t>
            </a:fld>
            <a:endParaRPr lang="en-US"/>
          </a:p>
        </p:txBody>
      </p:sp>
    </p:spTree>
    <p:extLst>
      <p:ext uri="{BB962C8B-B14F-4D97-AF65-F5344CB8AC3E}">
        <p14:creationId xmlns:p14="http://schemas.microsoft.com/office/powerpoint/2010/main" val="134172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25</a:t>
            </a:fld>
            <a:endParaRPr lang="en-US"/>
          </a:p>
        </p:txBody>
      </p:sp>
    </p:spTree>
    <p:extLst>
      <p:ext uri="{BB962C8B-B14F-4D97-AF65-F5344CB8AC3E}">
        <p14:creationId xmlns:p14="http://schemas.microsoft.com/office/powerpoint/2010/main" val="2809280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t>PHA's Mission, Programs, Financials, and Strategic Plan </a:t>
            </a:r>
            <a:r>
              <a:rPr lang="en-US" dirty="0"/>
              <a:t>Detailed discussion of each component.</a:t>
            </a:r>
          </a:p>
          <a:p>
            <a:pPr>
              <a:buFont typeface="Arial" panose="020B0604020202020204" pitchFamily="34" charset="0"/>
              <a:buChar char="•"/>
            </a:pPr>
            <a:r>
              <a:rPr lang="en-US" b="1" dirty="0"/>
              <a:t>Policies &amp; Procedures </a:t>
            </a:r>
            <a:r>
              <a:rPr lang="en-US" dirty="0"/>
              <a:t>Importance of understanding internal policies and procedures.</a:t>
            </a:r>
          </a:p>
          <a:p>
            <a:pPr>
              <a:buFont typeface="Arial" panose="020B0604020202020204" pitchFamily="34" charset="0"/>
              <a:buChar char="•"/>
            </a:pPr>
            <a:r>
              <a:rPr lang="en-US" b="1" dirty="0"/>
              <a:t>Agency Owned Developments &amp; Properties </a:t>
            </a:r>
            <a:r>
              <a:rPr lang="en-US" dirty="0"/>
              <a:t>Familiarity with properties and their conditions.</a:t>
            </a:r>
          </a:p>
          <a:p>
            <a:pPr>
              <a:buFont typeface="Arial" panose="020B0604020202020204" pitchFamily="34" charset="0"/>
              <a:buChar char="•"/>
            </a:pPr>
            <a:r>
              <a:rPr lang="en-US" b="1" dirty="0"/>
              <a:t>Board &amp; Committee Meeting Processes </a:t>
            </a:r>
            <a:r>
              <a:rPr lang="en-US" dirty="0"/>
              <a:t>How meetings should be structured and conducted.</a:t>
            </a:r>
          </a:p>
          <a:p>
            <a:pPr>
              <a:buFont typeface="Arial" panose="020B0604020202020204" pitchFamily="34" charset="0"/>
              <a:buChar char="•"/>
            </a:pPr>
            <a:r>
              <a:rPr lang="en-US" b="1" dirty="0"/>
              <a:t>Federal &amp; State Laws </a:t>
            </a:r>
            <a:r>
              <a:rPr lang="en-US" dirty="0"/>
              <a:t>Key legal frameworks affecting PHAs.</a:t>
            </a:r>
          </a:p>
          <a:p>
            <a:pPr algn="l" hangingPunct="0">
              <a:lnSpc>
                <a:spcPct val="100000"/>
              </a:lnSpc>
            </a:pPr>
            <a:endParaRPr dirty="0">
              <a:latin typeface="Arial"/>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26</a:t>
            </a:fld>
            <a:endParaRPr lang="en-US"/>
          </a:p>
        </p:txBody>
      </p:sp>
    </p:spTree>
    <p:extLst>
      <p:ext uri="{BB962C8B-B14F-4D97-AF65-F5344CB8AC3E}">
        <p14:creationId xmlns:p14="http://schemas.microsoft.com/office/powerpoint/2010/main" val="2289465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27</a:t>
            </a:fld>
            <a:endParaRPr lang="en-US"/>
          </a:p>
        </p:txBody>
      </p:sp>
    </p:spTree>
    <p:extLst>
      <p:ext uri="{BB962C8B-B14F-4D97-AF65-F5344CB8AC3E}">
        <p14:creationId xmlns:p14="http://schemas.microsoft.com/office/powerpoint/2010/main" val="863513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28</a:t>
            </a:fld>
            <a:endParaRPr lang="en-US"/>
          </a:p>
        </p:txBody>
      </p:sp>
    </p:spTree>
    <p:extLst>
      <p:ext uri="{BB962C8B-B14F-4D97-AF65-F5344CB8AC3E}">
        <p14:creationId xmlns:p14="http://schemas.microsoft.com/office/powerpoint/2010/main" val="122043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29</a:t>
            </a:fld>
            <a:endParaRPr lang="en-US"/>
          </a:p>
        </p:txBody>
      </p:sp>
    </p:spTree>
    <p:extLst>
      <p:ext uri="{BB962C8B-B14F-4D97-AF65-F5344CB8AC3E}">
        <p14:creationId xmlns:p14="http://schemas.microsoft.com/office/powerpoint/2010/main" val="996070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30</a:t>
            </a:fld>
            <a:endParaRPr lang="en-US"/>
          </a:p>
        </p:txBody>
      </p:sp>
    </p:spTree>
    <p:extLst>
      <p:ext uri="{BB962C8B-B14F-4D97-AF65-F5344CB8AC3E}">
        <p14:creationId xmlns:p14="http://schemas.microsoft.com/office/powerpoint/2010/main" val="347344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3461012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31</a:t>
            </a:fld>
            <a:endParaRPr lang="en-US"/>
          </a:p>
        </p:txBody>
      </p:sp>
    </p:spTree>
    <p:extLst>
      <p:ext uri="{BB962C8B-B14F-4D97-AF65-F5344CB8AC3E}">
        <p14:creationId xmlns:p14="http://schemas.microsoft.com/office/powerpoint/2010/main" val="2585673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32</a:t>
            </a:fld>
            <a:endParaRPr lang="en-US"/>
          </a:p>
        </p:txBody>
      </p:sp>
    </p:spTree>
    <p:extLst>
      <p:ext uri="{BB962C8B-B14F-4D97-AF65-F5344CB8AC3E}">
        <p14:creationId xmlns:p14="http://schemas.microsoft.com/office/powerpoint/2010/main" val="1841601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33</a:t>
            </a:fld>
            <a:endParaRPr lang="en-US"/>
          </a:p>
        </p:txBody>
      </p:sp>
    </p:spTree>
    <p:extLst>
      <p:ext uri="{BB962C8B-B14F-4D97-AF65-F5344CB8AC3E}">
        <p14:creationId xmlns:p14="http://schemas.microsoft.com/office/powerpoint/2010/main" val="1258697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t>Every state has laws requiring some level of open meetings and public records access</a:t>
            </a:r>
            <a:r>
              <a:rPr lang="en-US" dirty="0"/>
              <a:t>, but they are </a:t>
            </a:r>
            <a:r>
              <a:rPr lang="en-US" b="1" dirty="0"/>
              <a:t>not identical</a:t>
            </a:r>
            <a:r>
              <a:rPr lang="en-US" dirty="0"/>
              <a:t> and vary significantly in scope, exemptions, and enforcement.</a:t>
            </a:r>
            <a:endParaRPr dirty="0">
              <a:latin typeface="Arial"/>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34</a:t>
            </a:fld>
            <a:endParaRPr lang="en-US"/>
          </a:p>
        </p:txBody>
      </p:sp>
    </p:spTree>
    <p:extLst>
      <p:ext uri="{BB962C8B-B14F-4D97-AF65-F5344CB8AC3E}">
        <p14:creationId xmlns:p14="http://schemas.microsoft.com/office/powerpoint/2010/main" val="612991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35</a:t>
            </a:fld>
            <a:endParaRPr lang="en-US"/>
          </a:p>
        </p:txBody>
      </p:sp>
    </p:spTree>
    <p:extLst>
      <p:ext uri="{BB962C8B-B14F-4D97-AF65-F5344CB8AC3E}">
        <p14:creationId xmlns:p14="http://schemas.microsoft.com/office/powerpoint/2010/main" val="140867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36</a:t>
            </a:fld>
            <a:endParaRPr lang="en-US"/>
          </a:p>
        </p:txBody>
      </p:sp>
    </p:spTree>
    <p:extLst>
      <p:ext uri="{BB962C8B-B14F-4D97-AF65-F5344CB8AC3E}">
        <p14:creationId xmlns:p14="http://schemas.microsoft.com/office/powerpoint/2010/main" val="953298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lang="en-US" b="1" dirty="0">
                <a:latin typeface="Arial"/>
                <a:ea typeface="+mn-ea"/>
                <a:cs typeface="Arial"/>
              </a:rPr>
              <a:t>Emphasize the difference between governance and management tasks</a:t>
            </a:r>
            <a:endParaRPr dirty="0">
              <a:latin typeface="Arial"/>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37</a:t>
            </a:fld>
            <a:endParaRPr lang="en-US"/>
          </a:p>
        </p:txBody>
      </p:sp>
    </p:spTree>
    <p:extLst>
      <p:ext uri="{BB962C8B-B14F-4D97-AF65-F5344CB8AC3E}">
        <p14:creationId xmlns:p14="http://schemas.microsoft.com/office/powerpoint/2010/main" val="1849503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a:buFont typeface="+mj-lt"/>
              <a:buAutoNum type="arabicPeriod"/>
            </a:pPr>
            <a:r>
              <a:rPr b="1" dirty="0">
                <a:latin typeface="Arial"/>
                <a:ea typeface="+mn-ea"/>
                <a:cs typeface="Arial"/>
              </a:rPr>
              <a:t>Note title</a:t>
            </a:r>
            <a:r>
              <a:rPr lang="en-US" b="1" dirty="0">
                <a:latin typeface="Arial"/>
                <a:ea typeface="+mn-ea"/>
                <a:cs typeface="Arial"/>
              </a:rPr>
              <a:t> </a:t>
            </a:r>
            <a:r>
              <a:rPr lang="en-US" b="1" i="0" dirty="0">
                <a:solidFill>
                  <a:srgbClr val="0D0D0D"/>
                </a:solidFill>
                <a:effectLst/>
                <a:latin typeface="Söhne"/>
              </a:rPr>
              <a:t>Strategic Direction:</a:t>
            </a:r>
            <a:r>
              <a:rPr lang="en-US" b="0" i="0" dirty="0">
                <a:solidFill>
                  <a:srgbClr val="0D0D0D"/>
                </a:solidFill>
                <a:effectLst/>
                <a:latin typeface="Söhne"/>
              </a:rPr>
              <a:t> Oversight involves setting the strategic direction and goals for the organization. It encompasses defining the mission, vision, and long-term objectives of the PHA.</a:t>
            </a:r>
          </a:p>
          <a:p>
            <a:pPr algn="l">
              <a:buFont typeface="+mj-lt"/>
              <a:buAutoNum type="arabicPeriod"/>
            </a:pPr>
            <a:r>
              <a:rPr lang="en-US" b="1" i="0" dirty="0">
                <a:solidFill>
                  <a:srgbClr val="0D0D0D"/>
                </a:solidFill>
                <a:effectLst/>
                <a:latin typeface="Söhne"/>
              </a:rPr>
              <a:t>Policy Development:</a:t>
            </a:r>
            <a:r>
              <a:rPr lang="en-US" b="0" i="0" dirty="0">
                <a:solidFill>
                  <a:srgbClr val="0D0D0D"/>
                </a:solidFill>
                <a:effectLst/>
                <a:latin typeface="Söhne"/>
              </a:rPr>
              <a:t> Oversight includes developing and approving policies, procedures, and guidelines that govern the operations of the PHA. This may involve reviewing and updating existing policies to ensure compliance with regulatory requirements.</a:t>
            </a:r>
          </a:p>
          <a:p>
            <a:pPr algn="l">
              <a:buFont typeface="+mj-lt"/>
              <a:buAutoNum type="arabicPeriod"/>
            </a:pPr>
            <a:r>
              <a:rPr lang="en-US" b="1" i="0" dirty="0">
                <a:solidFill>
                  <a:srgbClr val="0D0D0D"/>
                </a:solidFill>
                <a:effectLst/>
                <a:latin typeface="Söhne"/>
              </a:rPr>
              <a:t>Monitoring Performance:</a:t>
            </a:r>
            <a:r>
              <a:rPr lang="en-US" b="0" i="0" dirty="0">
                <a:solidFill>
                  <a:srgbClr val="0D0D0D"/>
                </a:solidFill>
                <a:effectLst/>
                <a:latin typeface="Söhne"/>
              </a:rPr>
              <a:t> Oversight entails monitoring the performance of the PHA against established goals and objectives. This may involve reviewing financial reports, operational metrics, and other key performance indicators to assess the organization's progress.</a:t>
            </a:r>
          </a:p>
          <a:p>
            <a:pPr algn="l">
              <a:buFont typeface="+mj-lt"/>
              <a:buAutoNum type="arabicPeriod"/>
            </a:pPr>
            <a:r>
              <a:rPr lang="en-US" b="1" i="0" dirty="0">
                <a:solidFill>
                  <a:srgbClr val="0D0D0D"/>
                </a:solidFill>
                <a:effectLst/>
                <a:latin typeface="Söhne"/>
              </a:rPr>
              <a:t>Risk Management:</a:t>
            </a:r>
            <a:r>
              <a:rPr lang="en-US" b="0" i="0" dirty="0">
                <a:solidFill>
                  <a:srgbClr val="0D0D0D"/>
                </a:solidFill>
                <a:effectLst/>
                <a:latin typeface="Söhne"/>
              </a:rPr>
              <a:t> Oversight includes identifying and mitigating risks that may affect the PHA's ability to achieve its goals. This may involve conducting risk assessments, implementing controls, and ensuring compliance with legal and regulatory requirements.</a:t>
            </a:r>
          </a:p>
          <a:p>
            <a:pPr algn="l">
              <a:buFont typeface="+mj-lt"/>
              <a:buAutoNum type="arabicPeriod"/>
            </a:pPr>
            <a:r>
              <a:rPr lang="en-US" b="1" i="0" dirty="0">
                <a:solidFill>
                  <a:srgbClr val="0D0D0D"/>
                </a:solidFill>
                <a:effectLst/>
                <a:latin typeface="Söhne"/>
              </a:rPr>
              <a:t>Board Governance:</a:t>
            </a:r>
            <a:r>
              <a:rPr lang="en-US" b="0" i="0" dirty="0">
                <a:solidFill>
                  <a:srgbClr val="0D0D0D"/>
                </a:solidFill>
                <a:effectLst/>
                <a:latin typeface="Söhne"/>
              </a:rPr>
              <a:t> Oversight involves governing the PHA at a strategic level, ensuring that it operates in accordance with applicable laws, regulations, and ethical standards. This includes overseeing the conduct of board members, executives, and staff to maintain transparency and accountability.</a:t>
            </a:r>
          </a:p>
          <a:p>
            <a:pPr algn="l"/>
            <a:r>
              <a:rPr lang="en-US" b="1" i="0" dirty="0">
                <a:solidFill>
                  <a:srgbClr val="0D0D0D"/>
                </a:solidFill>
                <a:effectLst/>
                <a:latin typeface="Söhne"/>
              </a:rPr>
              <a:t>Management:</a:t>
            </a: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Operational Execution:</a:t>
            </a:r>
            <a:r>
              <a:rPr lang="en-US" b="0" i="0" dirty="0">
                <a:solidFill>
                  <a:srgbClr val="0D0D0D"/>
                </a:solidFill>
                <a:effectLst/>
                <a:latin typeface="Söhne"/>
              </a:rPr>
              <a:t> Management involves executing the day-to-day operations of the PHA to achieve the goals and objectives set by the board. This includes managing staff, resources, and activities to ensure efficient and effective service delivery.</a:t>
            </a:r>
          </a:p>
          <a:p>
            <a:pPr algn="l">
              <a:buFont typeface="+mj-lt"/>
              <a:buAutoNum type="arabicPeriod"/>
            </a:pPr>
            <a:r>
              <a:rPr lang="en-US" b="1" i="0" dirty="0">
                <a:solidFill>
                  <a:srgbClr val="0D0D0D"/>
                </a:solidFill>
                <a:effectLst/>
                <a:latin typeface="Söhne"/>
              </a:rPr>
              <a:t>Implementation of Policies:</a:t>
            </a:r>
            <a:r>
              <a:rPr lang="en-US" b="0" i="0" dirty="0">
                <a:solidFill>
                  <a:srgbClr val="0D0D0D"/>
                </a:solidFill>
                <a:effectLst/>
                <a:latin typeface="Söhne"/>
              </a:rPr>
              <a:t> Management entails implementing the policies, procedures, and guidelines approved by the board. This may involve translating strategic objectives into actionable plans and initiatives that drive organizational performance.</a:t>
            </a:r>
          </a:p>
          <a:p>
            <a:pPr algn="l">
              <a:buFont typeface="+mj-lt"/>
              <a:buAutoNum type="arabicPeriod"/>
            </a:pPr>
            <a:r>
              <a:rPr lang="en-US" b="1" i="0" dirty="0">
                <a:solidFill>
                  <a:srgbClr val="0D0D0D"/>
                </a:solidFill>
                <a:effectLst/>
                <a:latin typeface="Söhne"/>
              </a:rPr>
              <a:t>Decision Making:</a:t>
            </a:r>
            <a:r>
              <a:rPr lang="en-US" b="0" i="0" dirty="0">
                <a:solidFill>
                  <a:srgbClr val="0D0D0D"/>
                </a:solidFill>
                <a:effectLst/>
                <a:latin typeface="Söhne"/>
              </a:rPr>
              <a:t> Management includes making operational decisions within the framework established by the board. This may involve allocating resources, resolving conflicts, and addressing operational challenges to achieve desired outcomes.</a:t>
            </a:r>
          </a:p>
          <a:p>
            <a:pPr algn="l">
              <a:buFont typeface="+mj-lt"/>
              <a:buAutoNum type="arabicPeriod"/>
            </a:pPr>
            <a:r>
              <a:rPr lang="en-US" b="1" i="0" dirty="0">
                <a:solidFill>
                  <a:srgbClr val="0D0D0D"/>
                </a:solidFill>
                <a:effectLst/>
                <a:latin typeface="Söhne"/>
              </a:rPr>
              <a:t>Supervision of Staff:</a:t>
            </a:r>
            <a:r>
              <a:rPr lang="en-US" b="0" i="0" dirty="0">
                <a:solidFill>
                  <a:srgbClr val="0D0D0D"/>
                </a:solidFill>
                <a:effectLst/>
                <a:latin typeface="Söhne"/>
              </a:rPr>
              <a:t> Management entails supervising and directing staff to ensure they perform their duties effectively and in accordance with organizational policies and procedures. This includes providing guidance, training, and support to staff members as needed.</a:t>
            </a:r>
          </a:p>
          <a:p>
            <a:pPr algn="l">
              <a:buFont typeface="+mj-lt"/>
              <a:buAutoNum type="arabicPeriod"/>
            </a:pPr>
            <a:r>
              <a:rPr lang="en-US" b="1" i="0" dirty="0">
                <a:solidFill>
                  <a:srgbClr val="0D0D0D"/>
                </a:solidFill>
                <a:effectLst/>
                <a:latin typeface="Söhne"/>
              </a:rPr>
              <a:t>Reporting to the Board:</a:t>
            </a:r>
            <a:r>
              <a:rPr lang="en-US" b="0" i="0" dirty="0">
                <a:solidFill>
                  <a:srgbClr val="0D0D0D"/>
                </a:solidFill>
                <a:effectLst/>
                <a:latin typeface="Söhne"/>
              </a:rPr>
              <a:t> Management involves providing regular updates and reports to the board on the PHA's operational and financial performance. This includes presenting key metrics, trends, and challenges to inform board decision-making.</a:t>
            </a:r>
          </a:p>
          <a:p>
            <a:pPr algn="l"/>
            <a:r>
              <a:rPr lang="en-US" b="0" i="0" dirty="0">
                <a:solidFill>
                  <a:srgbClr val="0D0D0D"/>
                </a:solidFill>
                <a:effectLst/>
                <a:latin typeface="Söhne"/>
              </a:rPr>
              <a:t>In summary, oversight focuses on setting strategic direction, monitoring performance, and governing the organization, while management is responsible for executing operations, implementing policies, and making day-to-day decisions. Both oversight and management are essential functions that work in tandem to ensure the success and sustainability of the organization.</a:t>
            </a:r>
          </a:p>
          <a:p>
            <a:pPr algn="l" hangingPunct="0">
              <a:lnSpc>
                <a:spcPct val="100000"/>
              </a:lnSpc>
            </a:pPr>
            <a:endParaRPr b="1" dirty="0">
              <a:latin typeface="Arial"/>
              <a:ea typeface="+mn-ea"/>
              <a:cs typeface="Arial"/>
            </a:endParaRPr>
          </a:p>
          <a:p>
            <a:pPr algn="l" hangingPunct="0">
              <a:lnSpc>
                <a:spcPct val="100000"/>
              </a:lnSpc>
            </a:pPr>
            <a:r>
              <a:rPr dirty="0">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38</a:t>
            </a:fld>
            <a:endParaRPr lang="en-US"/>
          </a:p>
        </p:txBody>
      </p:sp>
    </p:spTree>
    <p:extLst>
      <p:ext uri="{BB962C8B-B14F-4D97-AF65-F5344CB8AC3E}">
        <p14:creationId xmlns:p14="http://schemas.microsoft.com/office/powerpoint/2010/main" val="3979492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39</a:t>
            </a:fld>
            <a:endParaRPr lang="en-US"/>
          </a:p>
        </p:txBody>
      </p:sp>
    </p:spTree>
    <p:extLst>
      <p:ext uri="{BB962C8B-B14F-4D97-AF65-F5344CB8AC3E}">
        <p14:creationId xmlns:p14="http://schemas.microsoft.com/office/powerpoint/2010/main" val="1758569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dirty="0">
                <a:latin typeface="Arial"/>
                <a:ea typeface="+mn-ea"/>
                <a:cs typeface="Arial"/>
              </a:rPr>
              <a:t>Note title</a:t>
            </a:r>
          </a:p>
          <a:p>
            <a:pPr algn="l" hangingPunct="0">
              <a:lnSpc>
                <a:spcPct val="100000"/>
              </a:lnSpc>
            </a:pPr>
            <a:r>
              <a:rPr dirty="0">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40</a:t>
            </a:fld>
            <a:endParaRPr lang="en-US"/>
          </a:p>
        </p:txBody>
      </p:sp>
    </p:spTree>
    <p:extLst>
      <p:ext uri="{BB962C8B-B14F-4D97-AF65-F5344CB8AC3E}">
        <p14:creationId xmlns:p14="http://schemas.microsoft.com/office/powerpoint/2010/main" val="345864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261093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a:buFont typeface="+mj-lt"/>
              <a:buAutoNum type="arabicPeriod"/>
            </a:pPr>
            <a:r>
              <a:rPr lang="en-US" b="1" i="0" dirty="0">
                <a:solidFill>
                  <a:srgbClr val="0D0D0D"/>
                </a:solidFill>
                <a:effectLst/>
                <a:latin typeface="Söhne"/>
              </a:rPr>
              <a:t>Breach of Fiduciary Duty:</a:t>
            </a:r>
            <a:r>
              <a:rPr lang="en-US" b="0" i="0" dirty="0">
                <a:solidFill>
                  <a:srgbClr val="0D0D0D"/>
                </a:solidFill>
                <a:effectLst/>
                <a:latin typeface="Söhne"/>
              </a:rPr>
              <a:t> Board members have a fiduciary duty to act in the best interests of the PHA and its stakeholders. Overinvolvement in operational matters may breach this duty by usurping the authority of management and interfering with the proper functioning of the organization.</a:t>
            </a:r>
          </a:p>
          <a:p>
            <a:pPr algn="l">
              <a:buFont typeface="+mj-lt"/>
              <a:buAutoNum type="arabicPeriod"/>
            </a:pPr>
            <a:r>
              <a:rPr lang="en-US" b="1" i="0" dirty="0">
                <a:solidFill>
                  <a:srgbClr val="0D0D0D"/>
                </a:solidFill>
                <a:effectLst/>
                <a:latin typeface="Söhne"/>
              </a:rPr>
              <a:t>Violation of Regulatory Requirements:</a:t>
            </a:r>
            <a:r>
              <a:rPr lang="en-US" b="0" i="0" dirty="0">
                <a:solidFill>
                  <a:srgbClr val="0D0D0D"/>
                </a:solidFill>
                <a:effectLst/>
                <a:latin typeface="Söhne"/>
              </a:rPr>
              <a:t> PHAs are subject to numerous federal, state, and local regulations governing their operations, including fair housing laws, procurement regulations, and financial reporting requirements. Board overinvolvement may lead to inadvertent violations of these regulations, exposing the PHA to legal sanctions and penalties.</a:t>
            </a:r>
          </a:p>
          <a:p>
            <a:pPr algn="l">
              <a:buFont typeface="+mj-lt"/>
              <a:buAutoNum type="arabicPeriod"/>
            </a:pPr>
            <a:r>
              <a:rPr lang="en-US" b="1" i="0" dirty="0">
                <a:solidFill>
                  <a:srgbClr val="0D0D0D"/>
                </a:solidFill>
                <a:effectLst/>
                <a:latin typeface="Söhne"/>
              </a:rPr>
              <a:t>Discrimination Claims:</a:t>
            </a:r>
            <a:r>
              <a:rPr lang="en-US" b="0" i="0" dirty="0">
                <a:solidFill>
                  <a:srgbClr val="0D0D0D"/>
                </a:solidFill>
                <a:effectLst/>
                <a:latin typeface="Söhne"/>
              </a:rPr>
              <a:t> Board involvement in tenant selection, eviction decisions, or other housing-related matters may increase the risk of discrimination claims. Allegations of unfair treatment based on protected characteristics such as race, gender, disability, or familial status can result in costly litigation and reputational damage to the PHA.</a:t>
            </a:r>
          </a:p>
          <a:p>
            <a:pPr algn="l">
              <a:buFont typeface="+mj-lt"/>
              <a:buAutoNum type="arabicPeriod"/>
            </a:pPr>
            <a:r>
              <a:rPr lang="en-US" b="1" i="0" dirty="0">
                <a:solidFill>
                  <a:srgbClr val="0D0D0D"/>
                </a:solidFill>
                <a:effectLst/>
                <a:latin typeface="Söhne"/>
              </a:rPr>
              <a:t>Contractual Disputes:</a:t>
            </a:r>
            <a:r>
              <a:rPr lang="en-US" b="0" i="0" dirty="0">
                <a:solidFill>
                  <a:srgbClr val="0D0D0D"/>
                </a:solidFill>
                <a:effectLst/>
                <a:latin typeface="Söhne"/>
              </a:rPr>
              <a:t> Board interference in procurement processes or contract negotiations may result in contractual disputes with vendors, contractors, or other third parties. Failure to follow proper procurement procedures or breach of contract terms can lead to lawsuits and financial liabilities for the PHA.</a:t>
            </a:r>
          </a:p>
          <a:p>
            <a:pPr algn="l">
              <a:buFont typeface="+mj-lt"/>
              <a:buAutoNum type="arabicPeriod"/>
            </a:pPr>
            <a:r>
              <a:rPr lang="en-US" b="1" i="0" dirty="0">
                <a:solidFill>
                  <a:srgbClr val="0D0D0D"/>
                </a:solidFill>
                <a:effectLst/>
                <a:latin typeface="Söhne"/>
              </a:rPr>
              <a:t>Employee Relations Issues:</a:t>
            </a:r>
            <a:r>
              <a:rPr lang="en-US" b="0" i="0" dirty="0">
                <a:solidFill>
                  <a:srgbClr val="0D0D0D"/>
                </a:solidFill>
                <a:effectLst/>
                <a:latin typeface="Söhne"/>
              </a:rPr>
              <a:t> Board micromanagement of staff or interference in personnel decisions may create employee relations issues, such as claims of harassment, wrongful termination, or hostile work environment. These claims can result in legal actions against the PHA and damage its reputation as an employer.</a:t>
            </a:r>
          </a:p>
          <a:p>
            <a:pPr algn="l">
              <a:buFont typeface="+mj-lt"/>
              <a:buAutoNum type="arabicPeriod"/>
            </a:pPr>
            <a:r>
              <a:rPr lang="en-US" b="1" i="0" dirty="0">
                <a:solidFill>
                  <a:srgbClr val="0D0D0D"/>
                </a:solidFill>
                <a:effectLst/>
                <a:latin typeface="Söhne"/>
              </a:rPr>
              <a:t>Tenant Rights Violations:</a:t>
            </a:r>
            <a:r>
              <a:rPr lang="en-US" b="0" i="0" dirty="0">
                <a:solidFill>
                  <a:srgbClr val="0D0D0D"/>
                </a:solidFill>
                <a:effectLst/>
                <a:latin typeface="Söhne"/>
              </a:rPr>
              <a:t> Board overinvolvement in tenant disputes, lease enforcement, or property management decisions may infringe upon tenants' rights and protections under federal and state housing laws. Allegations of tenant harassment, wrongful eviction, or failure to provide habitable living conditions can lead to legal challenges and regulatory scrutiny.</a:t>
            </a:r>
          </a:p>
          <a:p>
            <a:pPr algn="l">
              <a:buFont typeface="+mj-lt"/>
              <a:buAutoNum type="arabicPeriod"/>
            </a:pPr>
            <a:r>
              <a:rPr lang="en-US" b="1" i="0" dirty="0">
                <a:solidFill>
                  <a:srgbClr val="0D0D0D"/>
                </a:solidFill>
                <a:effectLst/>
                <a:latin typeface="Söhne"/>
              </a:rPr>
              <a:t>Misuse of Public Funds:</a:t>
            </a:r>
            <a:r>
              <a:rPr lang="en-US" b="0" i="0" dirty="0">
                <a:solidFill>
                  <a:srgbClr val="0D0D0D"/>
                </a:solidFill>
                <a:effectLst/>
                <a:latin typeface="Söhne"/>
              </a:rPr>
              <a:t> Board members have a duty to exercise proper stewardship over public funds entrusted to the PHA. Overinvolvement in financial matters, such as budgeting, expenditure approvals, or fund allocation, without proper oversight or accountability mechanisms, may raise concerns about fiscal mismanagement and potential misuse of public funds.</a:t>
            </a:r>
          </a:p>
          <a:p>
            <a:pPr algn="l">
              <a:buFont typeface="+mj-lt"/>
              <a:buAutoNum type="arabicPeriod"/>
            </a:pPr>
            <a:r>
              <a:rPr lang="en-US" b="1" i="0" dirty="0">
                <a:solidFill>
                  <a:srgbClr val="0D0D0D"/>
                </a:solidFill>
                <a:effectLst/>
                <a:latin typeface="Söhne"/>
              </a:rPr>
              <a:t>Loss of Government Funding:</a:t>
            </a:r>
            <a:r>
              <a:rPr lang="en-US" b="0" i="0" dirty="0">
                <a:solidFill>
                  <a:srgbClr val="0D0D0D"/>
                </a:solidFill>
                <a:effectLst/>
                <a:latin typeface="Söhne"/>
              </a:rPr>
              <a:t> Noncompliance with regulatory requirements or mismanagement of PHA operations due to board overinvolvement may jeopardize the organization's eligibility for government funding and subsidies. Loss of funding can have severe financial consequences for the PHA and impact its ability to fulfill its mission of providing affordable housing.</a:t>
            </a:r>
          </a:p>
        </p:txBody>
      </p:sp>
      <p:sp>
        <p:nvSpPr>
          <p:cNvPr id="4" name="Slide Number Placeholder 3"/>
          <p:cNvSpPr>
            <a:spLocks noGrp="1"/>
          </p:cNvSpPr>
          <p:nvPr>
            <p:ph type="sldNum" sz="quarter" idx="5"/>
          </p:nvPr>
        </p:nvSpPr>
        <p:spPr/>
        <p:txBody>
          <a:bodyPr/>
          <a:lstStyle/>
          <a:p>
            <a:fld id="{4F38AFD9-D5DB-4A47-A4BE-251B4DF1413A}" type="slidenum">
              <a:rPr lang="en-US"/>
              <a:t>41</a:t>
            </a:fld>
            <a:endParaRPr lang="en-US"/>
          </a:p>
        </p:txBody>
      </p:sp>
    </p:spTree>
    <p:extLst>
      <p:ext uri="{BB962C8B-B14F-4D97-AF65-F5344CB8AC3E}">
        <p14:creationId xmlns:p14="http://schemas.microsoft.com/office/powerpoint/2010/main" val="2174087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a:buFont typeface="+mj-lt"/>
              <a:buAutoNum type="arabicPeriod"/>
            </a:pPr>
            <a:r>
              <a:rPr lang="en-US" b="1" i="0" dirty="0">
                <a:solidFill>
                  <a:srgbClr val="0D0D0D"/>
                </a:solidFill>
                <a:effectLst/>
                <a:latin typeface="Söhne"/>
              </a:rPr>
              <a:t>Define Clear Roles and Responsibilities:</a:t>
            </a:r>
            <a:r>
              <a:rPr lang="en-US" b="0" i="0" dirty="0">
                <a:solidFill>
                  <a:srgbClr val="0D0D0D"/>
                </a:solidFill>
                <a:effectLst/>
                <a:latin typeface="Söhne"/>
              </a:rPr>
              <a:t> Establish clear guidelines delineating the roles and responsibilities of the board, management, and staff. Clarify the distinction between governance and management functions, ensuring that the board focuses on strategic oversight while delegating day-to-day operational tasks to management.</a:t>
            </a:r>
          </a:p>
          <a:p>
            <a:pPr algn="l">
              <a:buFont typeface="+mj-lt"/>
              <a:buAutoNum type="arabicPeriod"/>
            </a:pPr>
            <a:r>
              <a:rPr lang="en-US" b="1" i="0" dirty="0">
                <a:solidFill>
                  <a:srgbClr val="0D0D0D"/>
                </a:solidFill>
                <a:effectLst/>
                <a:latin typeface="Söhne"/>
              </a:rPr>
              <a:t>Develop Governance Policies and Procedures:</a:t>
            </a:r>
            <a:r>
              <a:rPr lang="en-US" b="0" i="0" dirty="0">
                <a:solidFill>
                  <a:srgbClr val="0D0D0D"/>
                </a:solidFill>
                <a:effectLst/>
                <a:latin typeface="Söhne"/>
              </a:rPr>
              <a:t> Develop comprehensive governance policies and procedures that outline the decision-making processes, communication protocols, and ethical standards expected of board members. These policies should emphasize transparency, accountability, and compliance with legal and regulatory requirements.</a:t>
            </a:r>
          </a:p>
          <a:p>
            <a:pPr algn="l">
              <a:buFont typeface="+mj-lt"/>
              <a:buAutoNum type="arabicPeriod"/>
            </a:pPr>
            <a:r>
              <a:rPr lang="en-US" b="1" i="0" dirty="0">
                <a:solidFill>
                  <a:srgbClr val="0D0D0D"/>
                </a:solidFill>
                <a:effectLst/>
                <a:latin typeface="Söhne"/>
              </a:rPr>
              <a:t>Encourage Effective Communication:</a:t>
            </a:r>
            <a:r>
              <a:rPr lang="en-US" b="0" i="0" dirty="0">
                <a:solidFill>
                  <a:srgbClr val="0D0D0D"/>
                </a:solidFill>
                <a:effectLst/>
                <a:latin typeface="Söhne"/>
              </a:rPr>
              <a:t> Foster open and transparent communication channels between the board, management, staff, and stakeholders. Regularly scheduled meetings, reports, and updates provide opportunities for information sharing, collaboration, and alignment of goals and objectives.</a:t>
            </a:r>
          </a:p>
          <a:p>
            <a:pPr algn="l">
              <a:buFont typeface="+mj-lt"/>
              <a:buAutoNum type="arabicPeriod"/>
            </a:pPr>
            <a:r>
              <a:rPr lang="en-US" b="1" i="0" dirty="0">
                <a:solidFill>
                  <a:srgbClr val="0D0D0D"/>
                </a:solidFill>
                <a:effectLst/>
                <a:latin typeface="Söhne"/>
              </a:rPr>
              <a:t>Establish Performance Metrics:</a:t>
            </a:r>
            <a:r>
              <a:rPr lang="en-US" b="0" i="0" dirty="0">
                <a:solidFill>
                  <a:srgbClr val="0D0D0D"/>
                </a:solidFill>
                <a:effectLst/>
                <a:latin typeface="Söhne"/>
              </a:rPr>
              <a:t> Define key performance indicators (KPIs) and benchmarks to measure the PHA's progress towards its strategic goals and objectives. Regularly evaluate performance against these metrics to assess effectiveness, identify areas for improvement, and make data-driven decisions.</a:t>
            </a:r>
          </a:p>
          <a:p>
            <a:pPr algn="l">
              <a:buFont typeface="+mj-lt"/>
              <a:buAutoNum type="arabicPeriod"/>
            </a:pPr>
            <a:r>
              <a:rPr lang="en-US" b="1" i="0" dirty="0">
                <a:solidFill>
                  <a:srgbClr val="0D0D0D"/>
                </a:solidFill>
                <a:effectLst/>
                <a:latin typeface="Söhne"/>
              </a:rPr>
              <a:t>Provide Ongoing Training and Education:</a:t>
            </a:r>
            <a:r>
              <a:rPr lang="en-US" b="0" i="0" dirty="0">
                <a:solidFill>
                  <a:srgbClr val="0D0D0D"/>
                </a:solidFill>
                <a:effectLst/>
                <a:latin typeface="Söhne"/>
              </a:rPr>
              <a:t> Invest in board training and education programs to enhance members' understanding of governance principles, legal obligations, and best practices in public housing management. Equip board members with the knowledge and skills necessary to fulfill their roles effectively and make informed decisions.</a:t>
            </a:r>
          </a:p>
          <a:p>
            <a:pPr algn="l">
              <a:buFont typeface="+mj-lt"/>
              <a:buAutoNum type="arabicPeriod"/>
            </a:pPr>
            <a:r>
              <a:rPr lang="en-US" b="1" i="0" dirty="0">
                <a:solidFill>
                  <a:srgbClr val="0D0D0D"/>
                </a:solidFill>
                <a:effectLst/>
                <a:latin typeface="Söhne"/>
              </a:rPr>
              <a:t>Promote Collaboration and Teamwork:</a:t>
            </a:r>
            <a:r>
              <a:rPr lang="en-US" b="0" i="0" dirty="0">
                <a:solidFill>
                  <a:srgbClr val="0D0D0D"/>
                </a:solidFill>
                <a:effectLst/>
                <a:latin typeface="Söhne"/>
              </a:rPr>
              <a:t> Foster a culture of collaboration, teamwork, and mutual respect among board members, management, and staff. Emphasize the importance of working together towards common goals and leveraging each other's strengths and expertise to achieve positive outcomes for the PHA.</a:t>
            </a:r>
          </a:p>
          <a:p>
            <a:pPr algn="l">
              <a:buFont typeface="+mj-lt"/>
              <a:buAutoNum type="arabicPeriod"/>
            </a:pPr>
            <a:r>
              <a:rPr lang="en-US" b="1" i="0" dirty="0">
                <a:solidFill>
                  <a:srgbClr val="0D0D0D"/>
                </a:solidFill>
                <a:effectLst/>
                <a:latin typeface="Söhne"/>
              </a:rPr>
              <a:t>Respect Boundaries and Delegation:</a:t>
            </a:r>
            <a:r>
              <a:rPr lang="en-US" b="0" i="0" dirty="0">
                <a:solidFill>
                  <a:srgbClr val="0D0D0D"/>
                </a:solidFill>
                <a:effectLst/>
                <a:latin typeface="Söhne"/>
              </a:rPr>
              <a:t> Respect the boundaries between governance and management functions, avoiding micromanagement or interference in day-to-day operations. Delegate authority to management to make operational decisions within the framework established by the board, while holding them accountable for results.</a:t>
            </a:r>
          </a:p>
          <a:p>
            <a:pPr algn="l">
              <a:buFont typeface="+mj-lt"/>
              <a:buAutoNum type="arabicPeriod"/>
            </a:pPr>
            <a:r>
              <a:rPr lang="en-US" b="1" i="0" dirty="0">
                <a:solidFill>
                  <a:srgbClr val="0D0D0D"/>
                </a:solidFill>
                <a:effectLst/>
                <a:latin typeface="Söhne"/>
              </a:rPr>
              <a:t>Seek External Expertise and Advice:</a:t>
            </a:r>
            <a:r>
              <a:rPr lang="en-US" b="0" i="0" dirty="0">
                <a:solidFill>
                  <a:srgbClr val="0D0D0D"/>
                </a:solidFill>
                <a:effectLst/>
                <a:latin typeface="Söhne"/>
              </a:rPr>
              <a:t> Engage external experts, consultants, or legal counsel to provide guidance and advice on complex governance issues, regulatory compliance, and risk management. Tap into external resources to supplement internal expertise and ensure thorough consideration of all relevant factors.</a:t>
            </a:r>
          </a:p>
          <a:p>
            <a:pPr algn="l">
              <a:buFont typeface="+mj-lt"/>
              <a:buAutoNum type="arabicPeriod"/>
            </a:pPr>
            <a:r>
              <a:rPr lang="en-US" b="1" i="0" dirty="0">
                <a:solidFill>
                  <a:srgbClr val="0D0D0D"/>
                </a:solidFill>
                <a:effectLst/>
                <a:latin typeface="Söhne"/>
              </a:rPr>
              <a:t>Regularly Evaluate Governance Effectiveness:</a:t>
            </a:r>
            <a:r>
              <a:rPr lang="en-US" b="0" i="0" dirty="0">
                <a:solidFill>
                  <a:srgbClr val="0D0D0D"/>
                </a:solidFill>
                <a:effectLst/>
                <a:latin typeface="Söhne"/>
              </a:rPr>
              <a:t> Conduct regular evaluations of board governance effectiveness, soliciting feedback from stakeholders and assessing performance against established governance principles and objectives. Use evaluation findings to identify areas for improvement and implement corrective actions as needed.</a:t>
            </a:r>
          </a:p>
          <a:p>
            <a:pPr algn="l">
              <a:buFont typeface="+mj-lt"/>
              <a:buAutoNum type="arabicPeriod"/>
            </a:pPr>
            <a:r>
              <a:rPr lang="en-US" b="1" i="0" dirty="0">
                <a:solidFill>
                  <a:srgbClr val="0D0D0D"/>
                </a:solidFill>
                <a:effectLst/>
                <a:latin typeface="Söhne"/>
              </a:rPr>
              <a:t>Adapt and Evolve:</a:t>
            </a:r>
            <a:r>
              <a:rPr lang="en-US" b="0" i="0" dirty="0">
                <a:solidFill>
                  <a:srgbClr val="0D0D0D"/>
                </a:solidFill>
                <a:effectLst/>
                <a:latin typeface="Söhne"/>
              </a:rPr>
              <a:t> Remain flexible and adaptive in response to changing circumstances, emerging trends, and evolving regulatory requirements. Continuously monitor the effectiveness of governance practices and be willing to adjust strategies and processes to maintain alignment with the PHA's mission and goals.</a:t>
            </a:r>
          </a:p>
        </p:txBody>
      </p:sp>
      <p:sp>
        <p:nvSpPr>
          <p:cNvPr id="4" name="Slide Number Placeholder 3"/>
          <p:cNvSpPr>
            <a:spLocks noGrp="1"/>
          </p:cNvSpPr>
          <p:nvPr>
            <p:ph type="sldNum" sz="quarter" idx="5"/>
          </p:nvPr>
        </p:nvSpPr>
        <p:spPr/>
        <p:txBody>
          <a:bodyPr/>
          <a:lstStyle/>
          <a:p>
            <a:fld id="{4F38AFD9-D5DB-4A47-A4BE-251B4DF1413A}" type="slidenum">
              <a:rPr lang="en-US"/>
              <a:t>42</a:t>
            </a:fld>
            <a:endParaRPr lang="en-US"/>
          </a:p>
        </p:txBody>
      </p:sp>
    </p:spTree>
    <p:extLst>
      <p:ext uri="{BB962C8B-B14F-4D97-AF65-F5344CB8AC3E}">
        <p14:creationId xmlns:p14="http://schemas.microsoft.com/office/powerpoint/2010/main" val="2735847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db14cee540_0_19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db14cee540_0_19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349234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43707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94436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5918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30576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69EE8233-0CA4-4BD5-BEE4-74342B873EA9}" type="datetime1">
              <a:rPr lang="en-US" smtClean="0"/>
              <a:t>5/12/2026</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B0329-AE67-48E2-8B17-F64E07779E09}"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E0BCD-1615-43A3-AAB9-639D10ECC317}"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6">
    <p:spTree>
      <p:nvGrpSpPr>
        <p:cNvPr id="1" name="Shape 446"/>
        <p:cNvGrpSpPr/>
        <p:nvPr/>
      </p:nvGrpSpPr>
      <p:grpSpPr>
        <a:xfrm>
          <a:off x="0" y="0"/>
          <a:ext cx="0" cy="0"/>
          <a:chOff x="0" y="0"/>
          <a:chExt cx="0" cy="0"/>
        </a:xfrm>
      </p:grpSpPr>
      <p:sp>
        <p:nvSpPr>
          <p:cNvPr id="447" name="Google Shape;447;p38"/>
          <p:cNvSpPr txBox="1">
            <a:spLocks noGrp="1"/>
          </p:cNvSpPr>
          <p:nvPr>
            <p:ph type="title"/>
          </p:nvPr>
        </p:nvSpPr>
        <p:spPr>
          <a:xfrm>
            <a:off x="5580395" y="1242454"/>
            <a:ext cx="6415931" cy="130901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85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8" name="Google Shape;448;p38"/>
          <p:cNvSpPr txBox="1">
            <a:spLocks noGrp="1"/>
          </p:cNvSpPr>
          <p:nvPr>
            <p:ph type="subTitle" idx="1"/>
          </p:nvPr>
        </p:nvSpPr>
        <p:spPr>
          <a:xfrm>
            <a:off x="6505575" y="2443094"/>
            <a:ext cx="5490893" cy="1309013"/>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2276">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grpSp>
        <p:nvGrpSpPr>
          <p:cNvPr id="449" name="Google Shape;449;p38"/>
          <p:cNvGrpSpPr/>
          <p:nvPr/>
        </p:nvGrpSpPr>
        <p:grpSpPr>
          <a:xfrm>
            <a:off x="8714298" y="581139"/>
            <a:ext cx="1308407" cy="398329"/>
            <a:chOff x="3021700" y="595375"/>
            <a:chExt cx="919525" cy="280075"/>
          </a:xfrm>
        </p:grpSpPr>
        <p:sp>
          <p:nvSpPr>
            <p:cNvPr id="450" name="Google Shape;450;p38"/>
            <p:cNvSpPr/>
            <p:nvPr/>
          </p:nvSpPr>
          <p:spPr>
            <a:xfrm>
              <a:off x="3021700" y="595375"/>
              <a:ext cx="130900" cy="150550"/>
            </a:xfrm>
            <a:custGeom>
              <a:avLst/>
              <a:gdLst/>
              <a:ahLst/>
              <a:cxnLst/>
              <a:rect l="l" t="t" r="r" b="b"/>
              <a:pathLst>
                <a:path w="5236" h="6022" extrusionOk="0">
                  <a:moveTo>
                    <a:pt x="2632" y="0"/>
                  </a:moveTo>
                  <a:lnTo>
                    <a:pt x="1" y="1519"/>
                  </a:lnTo>
                  <a:lnTo>
                    <a:pt x="1" y="4530"/>
                  </a:lnTo>
                  <a:lnTo>
                    <a:pt x="2632" y="6022"/>
                  </a:lnTo>
                  <a:lnTo>
                    <a:pt x="5235" y="4530"/>
                  </a:lnTo>
                  <a:lnTo>
                    <a:pt x="5235" y="1519"/>
                  </a:lnTo>
                  <a:lnTo>
                    <a:pt x="26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1" name="Google Shape;451;p38"/>
            <p:cNvSpPr/>
            <p:nvPr/>
          </p:nvSpPr>
          <p:spPr>
            <a:xfrm>
              <a:off x="3179700" y="595375"/>
              <a:ext cx="130225" cy="150550"/>
            </a:xfrm>
            <a:custGeom>
              <a:avLst/>
              <a:gdLst/>
              <a:ahLst/>
              <a:cxnLst/>
              <a:rect l="l" t="t" r="r" b="b"/>
              <a:pathLst>
                <a:path w="5209" h="6022" extrusionOk="0">
                  <a:moveTo>
                    <a:pt x="2604" y="0"/>
                  </a:moveTo>
                  <a:lnTo>
                    <a:pt x="0" y="1519"/>
                  </a:lnTo>
                  <a:lnTo>
                    <a:pt x="0" y="4530"/>
                  </a:lnTo>
                  <a:lnTo>
                    <a:pt x="2604" y="6022"/>
                  </a:lnTo>
                  <a:lnTo>
                    <a:pt x="5208" y="4530"/>
                  </a:lnTo>
                  <a:lnTo>
                    <a:pt x="5208" y="1519"/>
                  </a:lnTo>
                  <a:lnTo>
                    <a:pt x="2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2" name="Google Shape;452;p38"/>
            <p:cNvSpPr/>
            <p:nvPr/>
          </p:nvSpPr>
          <p:spPr>
            <a:xfrm>
              <a:off x="3337700" y="595375"/>
              <a:ext cx="130200" cy="150550"/>
            </a:xfrm>
            <a:custGeom>
              <a:avLst/>
              <a:gdLst/>
              <a:ahLst/>
              <a:cxnLst/>
              <a:rect l="l" t="t" r="r" b="b"/>
              <a:pathLst>
                <a:path w="5208" h="6022" extrusionOk="0">
                  <a:moveTo>
                    <a:pt x="2604" y="0"/>
                  </a:moveTo>
                  <a:lnTo>
                    <a:pt x="0" y="1519"/>
                  </a:lnTo>
                  <a:lnTo>
                    <a:pt x="0" y="4530"/>
                  </a:lnTo>
                  <a:lnTo>
                    <a:pt x="2604" y="6022"/>
                  </a:lnTo>
                  <a:lnTo>
                    <a:pt x="5208" y="4530"/>
                  </a:lnTo>
                  <a:lnTo>
                    <a:pt x="5208" y="1519"/>
                  </a:lnTo>
                  <a:lnTo>
                    <a:pt x="2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3" name="Google Shape;453;p38"/>
            <p:cNvSpPr/>
            <p:nvPr/>
          </p:nvSpPr>
          <p:spPr>
            <a:xfrm>
              <a:off x="3495000" y="595375"/>
              <a:ext cx="130900" cy="150550"/>
            </a:xfrm>
            <a:custGeom>
              <a:avLst/>
              <a:gdLst/>
              <a:ahLst/>
              <a:cxnLst/>
              <a:rect l="l" t="t" r="r" b="b"/>
              <a:pathLst>
                <a:path w="5236" h="6022" extrusionOk="0">
                  <a:moveTo>
                    <a:pt x="2605" y="0"/>
                  </a:moveTo>
                  <a:lnTo>
                    <a:pt x="1" y="1519"/>
                  </a:lnTo>
                  <a:lnTo>
                    <a:pt x="1" y="4530"/>
                  </a:lnTo>
                  <a:lnTo>
                    <a:pt x="2605" y="6022"/>
                  </a:lnTo>
                  <a:lnTo>
                    <a:pt x="5236" y="4530"/>
                  </a:lnTo>
                  <a:lnTo>
                    <a:pt x="5236" y="1519"/>
                  </a:lnTo>
                  <a:lnTo>
                    <a:pt x="26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4" name="Google Shape;454;p38"/>
            <p:cNvSpPr/>
            <p:nvPr/>
          </p:nvSpPr>
          <p:spPr>
            <a:xfrm>
              <a:off x="3653000" y="595375"/>
              <a:ext cx="130225" cy="150550"/>
            </a:xfrm>
            <a:custGeom>
              <a:avLst/>
              <a:gdLst/>
              <a:ahLst/>
              <a:cxnLst/>
              <a:rect l="l" t="t" r="r" b="b"/>
              <a:pathLst>
                <a:path w="5209" h="6022" extrusionOk="0">
                  <a:moveTo>
                    <a:pt x="2605" y="0"/>
                  </a:moveTo>
                  <a:lnTo>
                    <a:pt x="1" y="1519"/>
                  </a:lnTo>
                  <a:lnTo>
                    <a:pt x="1" y="4530"/>
                  </a:lnTo>
                  <a:lnTo>
                    <a:pt x="2605" y="6022"/>
                  </a:lnTo>
                  <a:lnTo>
                    <a:pt x="5209" y="4530"/>
                  </a:lnTo>
                  <a:lnTo>
                    <a:pt x="5209" y="1519"/>
                  </a:lnTo>
                  <a:lnTo>
                    <a:pt x="26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5" name="Google Shape;455;p38"/>
            <p:cNvSpPr/>
            <p:nvPr/>
          </p:nvSpPr>
          <p:spPr>
            <a:xfrm>
              <a:off x="3810325" y="595375"/>
              <a:ext cx="130900" cy="150550"/>
            </a:xfrm>
            <a:custGeom>
              <a:avLst/>
              <a:gdLst/>
              <a:ahLst/>
              <a:cxnLst/>
              <a:rect l="l" t="t" r="r" b="b"/>
              <a:pathLst>
                <a:path w="5236" h="6022" extrusionOk="0">
                  <a:moveTo>
                    <a:pt x="2632" y="0"/>
                  </a:moveTo>
                  <a:lnTo>
                    <a:pt x="1" y="1519"/>
                  </a:lnTo>
                  <a:lnTo>
                    <a:pt x="1" y="4530"/>
                  </a:lnTo>
                  <a:lnTo>
                    <a:pt x="2632" y="6022"/>
                  </a:lnTo>
                  <a:lnTo>
                    <a:pt x="5235" y="4530"/>
                  </a:lnTo>
                  <a:lnTo>
                    <a:pt x="5235" y="1519"/>
                  </a:lnTo>
                  <a:lnTo>
                    <a:pt x="26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6" name="Google Shape;456;p38"/>
            <p:cNvSpPr/>
            <p:nvPr/>
          </p:nvSpPr>
          <p:spPr>
            <a:xfrm>
              <a:off x="3101025" y="724200"/>
              <a:ext cx="130225" cy="151250"/>
            </a:xfrm>
            <a:custGeom>
              <a:avLst/>
              <a:gdLst/>
              <a:ahLst/>
              <a:cxnLst/>
              <a:rect l="l" t="t" r="r" b="b"/>
              <a:pathLst>
                <a:path w="5209" h="6050" extrusionOk="0">
                  <a:moveTo>
                    <a:pt x="2605" y="1"/>
                  </a:moveTo>
                  <a:lnTo>
                    <a:pt x="1" y="1519"/>
                  </a:lnTo>
                  <a:lnTo>
                    <a:pt x="1" y="4530"/>
                  </a:lnTo>
                  <a:lnTo>
                    <a:pt x="2605" y="6049"/>
                  </a:lnTo>
                  <a:lnTo>
                    <a:pt x="5209" y="4530"/>
                  </a:lnTo>
                  <a:lnTo>
                    <a:pt x="5209" y="1519"/>
                  </a:lnTo>
                  <a:lnTo>
                    <a:pt x="26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7" name="Google Shape;457;p38"/>
            <p:cNvSpPr/>
            <p:nvPr/>
          </p:nvSpPr>
          <p:spPr>
            <a:xfrm>
              <a:off x="3258350" y="724200"/>
              <a:ext cx="130900" cy="151250"/>
            </a:xfrm>
            <a:custGeom>
              <a:avLst/>
              <a:gdLst/>
              <a:ahLst/>
              <a:cxnLst/>
              <a:rect l="l" t="t" r="r" b="b"/>
              <a:pathLst>
                <a:path w="5236" h="6050" extrusionOk="0">
                  <a:moveTo>
                    <a:pt x="2632" y="1"/>
                  </a:moveTo>
                  <a:lnTo>
                    <a:pt x="1" y="1519"/>
                  </a:lnTo>
                  <a:lnTo>
                    <a:pt x="1" y="4530"/>
                  </a:lnTo>
                  <a:lnTo>
                    <a:pt x="2632" y="6049"/>
                  </a:lnTo>
                  <a:lnTo>
                    <a:pt x="5236" y="4530"/>
                  </a:lnTo>
                  <a:lnTo>
                    <a:pt x="5236" y="1519"/>
                  </a:lnTo>
                  <a:lnTo>
                    <a:pt x="26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8" name="Google Shape;458;p38"/>
            <p:cNvSpPr/>
            <p:nvPr/>
          </p:nvSpPr>
          <p:spPr>
            <a:xfrm>
              <a:off x="3416350" y="724200"/>
              <a:ext cx="130225" cy="151250"/>
            </a:xfrm>
            <a:custGeom>
              <a:avLst/>
              <a:gdLst/>
              <a:ahLst/>
              <a:cxnLst/>
              <a:rect l="l" t="t" r="r" b="b"/>
              <a:pathLst>
                <a:path w="5209" h="6050" extrusionOk="0">
                  <a:moveTo>
                    <a:pt x="2604" y="1"/>
                  </a:moveTo>
                  <a:lnTo>
                    <a:pt x="1" y="1519"/>
                  </a:lnTo>
                  <a:lnTo>
                    <a:pt x="1" y="4530"/>
                  </a:lnTo>
                  <a:lnTo>
                    <a:pt x="2604" y="6049"/>
                  </a:lnTo>
                  <a:lnTo>
                    <a:pt x="5208" y="4530"/>
                  </a:lnTo>
                  <a:lnTo>
                    <a:pt x="5208" y="1519"/>
                  </a:lnTo>
                  <a:lnTo>
                    <a:pt x="26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59" name="Google Shape;459;p38"/>
            <p:cNvSpPr/>
            <p:nvPr/>
          </p:nvSpPr>
          <p:spPr>
            <a:xfrm>
              <a:off x="3573675" y="724200"/>
              <a:ext cx="130900" cy="151250"/>
            </a:xfrm>
            <a:custGeom>
              <a:avLst/>
              <a:gdLst/>
              <a:ahLst/>
              <a:cxnLst/>
              <a:rect l="l" t="t" r="r" b="b"/>
              <a:pathLst>
                <a:path w="5236" h="6050" extrusionOk="0">
                  <a:moveTo>
                    <a:pt x="2631" y="1"/>
                  </a:moveTo>
                  <a:lnTo>
                    <a:pt x="0" y="1519"/>
                  </a:lnTo>
                  <a:lnTo>
                    <a:pt x="0" y="4530"/>
                  </a:lnTo>
                  <a:lnTo>
                    <a:pt x="2631" y="6049"/>
                  </a:lnTo>
                  <a:lnTo>
                    <a:pt x="5235" y="4530"/>
                  </a:lnTo>
                  <a:lnTo>
                    <a:pt x="5235" y="1519"/>
                  </a:lnTo>
                  <a:lnTo>
                    <a:pt x="26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sp>
          <p:nvSpPr>
            <p:cNvPr id="460" name="Google Shape;460;p38"/>
            <p:cNvSpPr/>
            <p:nvPr/>
          </p:nvSpPr>
          <p:spPr>
            <a:xfrm>
              <a:off x="3731675" y="724200"/>
              <a:ext cx="130900" cy="151250"/>
            </a:xfrm>
            <a:custGeom>
              <a:avLst/>
              <a:gdLst/>
              <a:ahLst/>
              <a:cxnLst/>
              <a:rect l="l" t="t" r="r" b="b"/>
              <a:pathLst>
                <a:path w="5236" h="6050" extrusionOk="0">
                  <a:moveTo>
                    <a:pt x="2604" y="1"/>
                  </a:moveTo>
                  <a:lnTo>
                    <a:pt x="0" y="1519"/>
                  </a:lnTo>
                  <a:lnTo>
                    <a:pt x="0" y="4530"/>
                  </a:lnTo>
                  <a:lnTo>
                    <a:pt x="2604" y="6049"/>
                  </a:lnTo>
                  <a:lnTo>
                    <a:pt x="5235" y="4530"/>
                  </a:lnTo>
                  <a:lnTo>
                    <a:pt x="5235" y="1519"/>
                  </a:lnTo>
                  <a:lnTo>
                    <a:pt x="26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91"/>
            </a:p>
          </p:txBody>
        </p:sp>
      </p:grpSp>
      <p:sp>
        <p:nvSpPr>
          <p:cNvPr id="461" name="Google Shape;461;p38"/>
          <p:cNvSpPr/>
          <p:nvPr/>
        </p:nvSpPr>
        <p:spPr>
          <a:xfrm>
            <a:off x="993517" y="6446662"/>
            <a:ext cx="211339" cy="211236"/>
          </a:xfrm>
          <a:custGeom>
            <a:avLst/>
            <a:gdLst/>
            <a:ahLst/>
            <a:cxnLst/>
            <a:rect l="l" t="t" r="r" b="b"/>
            <a:pathLst>
              <a:path w="5941" h="5941" fill="none" extrusionOk="0">
                <a:moveTo>
                  <a:pt x="5940" y="2957"/>
                </a:moveTo>
                <a:cubicBezTo>
                  <a:pt x="5940" y="4611"/>
                  <a:pt x="4611" y="5941"/>
                  <a:pt x="2957" y="5941"/>
                </a:cubicBezTo>
                <a:cubicBezTo>
                  <a:pt x="1329" y="5941"/>
                  <a:pt x="0" y="4611"/>
                  <a:pt x="0" y="2957"/>
                </a:cubicBezTo>
                <a:cubicBezTo>
                  <a:pt x="0" y="1329"/>
                  <a:pt x="1329" y="0"/>
                  <a:pt x="2957" y="0"/>
                </a:cubicBezTo>
                <a:cubicBezTo>
                  <a:pt x="4611" y="0"/>
                  <a:pt x="5940" y="1329"/>
                  <a:pt x="5940" y="2957"/>
                </a:cubicBezTo>
                <a:close/>
              </a:path>
            </a:pathLst>
          </a:custGeom>
          <a:noFill/>
          <a:ln w="19050" cap="rnd" cmpd="sng">
            <a:solidFill>
              <a:schemeClr val="lt2"/>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1991"/>
          </a:p>
        </p:txBody>
      </p:sp>
      <p:sp>
        <p:nvSpPr>
          <p:cNvPr id="462" name="Google Shape;462;p38"/>
          <p:cNvSpPr/>
          <p:nvPr/>
        </p:nvSpPr>
        <p:spPr>
          <a:xfrm>
            <a:off x="5001731" y="610076"/>
            <a:ext cx="211339" cy="211236"/>
          </a:xfrm>
          <a:custGeom>
            <a:avLst/>
            <a:gdLst/>
            <a:ahLst/>
            <a:cxnLst/>
            <a:rect l="l" t="t" r="r" b="b"/>
            <a:pathLst>
              <a:path w="5941" h="5941" fill="none" extrusionOk="0">
                <a:moveTo>
                  <a:pt x="5940" y="2957"/>
                </a:moveTo>
                <a:cubicBezTo>
                  <a:pt x="5940" y="4611"/>
                  <a:pt x="4611" y="5941"/>
                  <a:pt x="2957" y="5941"/>
                </a:cubicBezTo>
                <a:cubicBezTo>
                  <a:pt x="1329" y="5941"/>
                  <a:pt x="0" y="4611"/>
                  <a:pt x="0" y="2957"/>
                </a:cubicBezTo>
                <a:cubicBezTo>
                  <a:pt x="0" y="1329"/>
                  <a:pt x="1329" y="0"/>
                  <a:pt x="2957" y="0"/>
                </a:cubicBezTo>
                <a:cubicBezTo>
                  <a:pt x="4611" y="0"/>
                  <a:pt x="5940" y="1329"/>
                  <a:pt x="5940" y="2957"/>
                </a:cubicBezTo>
                <a:close/>
              </a:path>
            </a:pathLst>
          </a:custGeom>
          <a:noFill/>
          <a:ln w="19050" cap="rnd" cmpd="sng">
            <a:solidFill>
              <a:schemeClr val="lt2"/>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1991"/>
          </a:p>
        </p:txBody>
      </p:sp>
      <p:sp>
        <p:nvSpPr>
          <p:cNvPr id="463" name="Google Shape;463;p38"/>
          <p:cNvSpPr txBox="1"/>
          <p:nvPr/>
        </p:nvSpPr>
        <p:spPr>
          <a:xfrm>
            <a:off x="6690412" y="4605405"/>
            <a:ext cx="5268918" cy="1127253"/>
          </a:xfrm>
          <a:prstGeom prst="rect">
            <a:avLst/>
          </a:prstGeom>
          <a:noFill/>
          <a:ln>
            <a:noFill/>
          </a:ln>
        </p:spPr>
        <p:txBody>
          <a:bodyPr spcFirstLastPara="1" wrap="square" lIns="130027" tIns="130027" rIns="130027" bIns="130027" anchor="ctr" anchorCtr="0">
            <a:noAutofit/>
          </a:bodyPr>
          <a:lstStyle/>
          <a:p>
            <a:pPr marL="0" lvl="0" indent="0" algn="r" rtl="0">
              <a:spcBef>
                <a:spcPts val="0"/>
              </a:spcBef>
              <a:spcAft>
                <a:spcPts val="0"/>
              </a:spcAft>
              <a:buNone/>
            </a:pPr>
            <a:r>
              <a:rPr lang="en" sz="1707">
                <a:solidFill>
                  <a:schemeClr val="dk1"/>
                </a:solidFill>
                <a:latin typeface="Barlow"/>
                <a:ea typeface="Barlow"/>
                <a:cs typeface="Barlow"/>
                <a:sym typeface="Barlow"/>
              </a:rPr>
              <a:t>CREDITS: This presentation template was created by </a:t>
            </a:r>
            <a:r>
              <a:rPr lang="en" sz="1707"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707">
                <a:solidFill>
                  <a:schemeClr val="dk1"/>
                </a:solidFill>
                <a:latin typeface="Barlow"/>
                <a:ea typeface="Barlow"/>
                <a:cs typeface="Barlow"/>
                <a:sym typeface="Barlow"/>
              </a:rPr>
              <a:t>, including icons by </a:t>
            </a:r>
            <a:r>
              <a:rPr lang="en" sz="1707"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707">
                <a:solidFill>
                  <a:schemeClr val="dk1"/>
                </a:solidFill>
                <a:latin typeface="Barlow"/>
                <a:ea typeface="Barlow"/>
                <a:cs typeface="Barlow"/>
                <a:sym typeface="Barlow"/>
              </a:rPr>
              <a:t>, nd infographics &amp; images by </a:t>
            </a:r>
            <a:r>
              <a:rPr lang="en" sz="1707"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707">
                <a:solidFill>
                  <a:schemeClr val="dk1"/>
                </a:solidFill>
                <a:latin typeface="Barlow"/>
                <a:ea typeface="Barlow"/>
                <a:cs typeface="Barlow"/>
                <a:sym typeface="Barlow"/>
              </a:rPr>
              <a:t> </a:t>
            </a:r>
            <a:endParaRPr sz="1707">
              <a:solidFill>
                <a:schemeClr val="dk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4C4EA-376C-4AD5-B426-B836E44A6C5B}"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0599CB-5D2D-4ABF-925C-01AB53863CEE}" type="datetime1">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8BFAC1-540F-4170-8E79-4A723B038316}" type="datetime1">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45FA69-C4C1-4D1B-88A2-FE9B2EC58241}" type="datetime1">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A6BFA-5D38-4066-860F-D3F0913637FE}" type="datetime1">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DD00-84CE-498B-8044-762B7B232ACC}" type="datetime1">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908AE-E2B6-416C-BF6E-ED8164DBDC92}" type="datetime1">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43594-19C2-4D27-B373-8F25EEEE7B02}" type="datetime1">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3C742-03E3-4D81-8BBE-8D43F93179B2}" type="datetime1">
              <a:rPr lang="en-US" smtClean="0"/>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43523" y="632924"/>
            <a:ext cx="12124104" cy="814507"/>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1pPr>
            <a:lvl2pPr lvl="1">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2pPr>
            <a:lvl3pPr lvl="2">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3pPr>
            <a:lvl4pPr lvl="3">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4pPr>
            <a:lvl5pPr lvl="4">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5pPr>
            <a:lvl6pPr lvl="5">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6pPr>
            <a:lvl7pPr lvl="6">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7pPr>
            <a:lvl8pPr lvl="7">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8pPr>
            <a:lvl9pPr lvl="8">
              <a:spcBef>
                <a:spcPts val="0"/>
              </a:spcBef>
              <a:spcAft>
                <a:spcPts val="0"/>
              </a:spcAft>
              <a:buClr>
                <a:schemeClr val="dk1"/>
              </a:buClr>
              <a:buSzPts val="3000"/>
              <a:buFont typeface="Archivo SemiBold"/>
              <a:buNone/>
              <a:defRPr sz="3000">
                <a:solidFill>
                  <a:schemeClr val="dk1"/>
                </a:solidFill>
                <a:latin typeface="Archivo SemiBold"/>
                <a:ea typeface="Archivo SemiBold"/>
                <a:cs typeface="Archivo SemiBold"/>
                <a:sym typeface="Archivo SemiBold"/>
              </a:defRPr>
            </a:lvl9pPr>
          </a:lstStyle>
          <a:p>
            <a:endParaRPr/>
          </a:p>
        </p:txBody>
      </p:sp>
      <p:sp>
        <p:nvSpPr>
          <p:cNvPr id="7" name="Google Shape;7;p1"/>
          <p:cNvSpPr txBox="1">
            <a:spLocks noGrp="1"/>
          </p:cNvSpPr>
          <p:nvPr>
            <p:ph type="body" idx="1"/>
          </p:nvPr>
        </p:nvSpPr>
        <p:spPr>
          <a:xfrm>
            <a:off x="443523" y="1639076"/>
            <a:ext cx="12124104" cy="485888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Barlow"/>
              <a:buChar char="●"/>
              <a:defRPr sz="1800">
                <a:solidFill>
                  <a:schemeClr val="dk2"/>
                </a:solidFill>
                <a:latin typeface="Barlow"/>
                <a:ea typeface="Barlow"/>
                <a:cs typeface="Barlow"/>
                <a:sym typeface="Barlow"/>
              </a:defRPr>
            </a:lvl1pPr>
            <a:lvl2pPr marL="914400" lvl="1"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hyperlink" Target="mailto:hbaldwin@smco.cpa"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Title"/>
        <p:cNvGrpSpPr/>
        <p:nvPr/>
      </p:nvGrpSpPr>
      <p:grpSpPr>
        <a:xfrm>
          <a:off x="0" y="0"/>
          <a:ext cx="0" cy="0"/>
          <a:chOff x="0" y="0"/>
          <a:chExt cx="0" cy="0"/>
        </a:xfrm>
      </p:grpSpPr>
      <p:pic>
        <p:nvPicPr>
          <p:cNvPr id="2" name="unsplash_image"/>
          <p:cNvPicPr/>
          <p:nvPr/>
        </p:nvPicPr>
        <p:blipFill rotWithShape="1">
          <a:blip r:embed="rId3"/>
          <a:stretch>
            <a:fillRect/>
          </a:stretch>
        </p:blipFill>
        <p:spPr>
          <a:xfrm>
            <a:off x="2581275" y="-9525"/>
            <a:ext cx="10439400" cy="6710444"/>
          </a:xfrm>
          <a:prstGeom prst="rect">
            <a:avLst/>
          </a:prstGeom>
        </p:spPr>
      </p:pic>
      <p:pic>
        <p:nvPicPr>
          <p:cNvPr id="3" name="Shape-1"/>
          <p:cNvPicPr/>
          <p:nvPr/>
        </p:nvPicPr>
        <p:blipFill rotWithShape="1">
          <a:blip r:embed="rId4"/>
          <a:stretch>
            <a:fillRect/>
          </a:stretch>
        </p:blipFill>
        <p:spPr>
          <a:xfrm>
            <a:off x="2482002" y="2621064"/>
            <a:ext cx="7335119" cy="2820677"/>
          </a:xfrm>
          <a:prstGeom prst="rect">
            <a:avLst/>
          </a:prstGeom>
        </p:spPr>
      </p:pic>
      <p:pic>
        <p:nvPicPr>
          <p:cNvPr id="4" name="Shape-1"/>
          <p:cNvPicPr/>
          <p:nvPr/>
        </p:nvPicPr>
        <p:blipFill rotWithShape="1">
          <a:blip r:embed="rId5"/>
          <a:stretch>
            <a:fillRect/>
          </a:stretch>
        </p:blipFill>
        <p:spPr>
          <a:xfrm>
            <a:off x="-10007" y="2622201"/>
            <a:ext cx="2522631" cy="4720468"/>
          </a:xfrm>
          <a:prstGeom prst="rect">
            <a:avLst/>
          </a:prstGeom>
        </p:spPr>
      </p:pic>
      <p:sp>
        <p:nvSpPr>
          <p:cNvPr id="5" name="Body text copy"/>
          <p:cNvSpPr/>
          <p:nvPr/>
        </p:nvSpPr>
        <p:spPr>
          <a:xfrm>
            <a:off x="2853769" y="2691951"/>
            <a:ext cx="6686550" cy="895350"/>
          </a:xfrm>
          <a:prstGeom prst="rect">
            <a:avLst/>
          </a:prstGeom>
        </p:spPr>
        <p:txBody>
          <a:bodyPr spcFirstLastPara="0" lIns="142875" tIns="95250" rIns="142875" bIns="0" anchor="t"/>
          <a:lstStyle/>
          <a:p>
            <a:pPr hangingPunct="0">
              <a:lnSpc>
                <a:spcPct val="125000"/>
              </a:lnSpc>
            </a:pPr>
            <a:r>
              <a:rPr lang="en-US" sz="3000" b="1" dirty="0">
                <a:solidFill>
                  <a:srgbClr val="151F36"/>
                </a:solidFill>
                <a:latin typeface="Poppins"/>
                <a:cs typeface="Poppins"/>
              </a:rPr>
              <a:t>Commissioner Involvement: How Involved is Too Involved? Role Responsibilities, Governance </a:t>
            </a:r>
          </a:p>
        </p:txBody>
      </p:sp>
      <p:pic>
        <p:nvPicPr>
          <p:cNvPr id="6" name="Icon-319"/>
          <p:cNvPicPr/>
          <p:nvPr/>
        </p:nvPicPr>
        <p:blipFill rotWithShape="1">
          <a:blip r:embed="rId6"/>
          <a:stretch>
            <a:fillRect/>
          </a:stretch>
        </p:blipFill>
        <p:spPr>
          <a:xfrm>
            <a:off x="114300" y="152400"/>
            <a:ext cx="2369970" cy="2369970"/>
          </a:xfrm>
          <a:prstGeom prst="rect">
            <a:avLst/>
          </a:prstGeom>
        </p:spPr>
      </p:pic>
      <p:pic>
        <p:nvPicPr>
          <p:cNvPr id="7" name="Shape-1"/>
          <p:cNvPicPr/>
          <p:nvPr/>
        </p:nvPicPr>
        <p:blipFill rotWithShape="1">
          <a:blip r:embed="rId7"/>
          <a:stretch>
            <a:fillRect/>
          </a:stretch>
        </p:blipFill>
        <p:spPr>
          <a:xfrm>
            <a:off x="2560745" y="6843023"/>
            <a:ext cx="10512828" cy="523646"/>
          </a:xfrm>
          <a:prstGeom prst="rect">
            <a:avLst/>
          </a:prstGeom>
        </p:spPr>
      </p:pic>
      <p:pic>
        <p:nvPicPr>
          <p:cNvPr id="8" name="Shape-1"/>
          <p:cNvPicPr/>
          <p:nvPr/>
        </p:nvPicPr>
        <p:blipFill rotWithShape="1">
          <a:blip r:embed="rId8"/>
          <a:stretch>
            <a:fillRect/>
          </a:stretch>
        </p:blipFill>
        <p:spPr>
          <a:xfrm>
            <a:off x="2143125" y="5095875"/>
            <a:ext cx="5153926" cy="557873"/>
          </a:xfrm>
          <a:prstGeom prst="rect">
            <a:avLst/>
          </a:prstGeom>
        </p:spPr>
      </p:pic>
      <p:sp>
        <p:nvSpPr>
          <p:cNvPr id="9" name="Body text copy"/>
          <p:cNvSpPr/>
          <p:nvPr/>
        </p:nvSpPr>
        <p:spPr>
          <a:xfrm>
            <a:off x="2257425" y="5099444"/>
            <a:ext cx="5154997" cy="555441"/>
          </a:xfrm>
          <a:prstGeom prst="rect">
            <a:avLst/>
          </a:prstGeom>
        </p:spPr>
        <p:txBody>
          <a:bodyPr spcFirstLastPara="0" lIns="95250" tIns="95250" rIns="95250" bIns="0" anchor="t"/>
          <a:lstStyle/>
          <a:p>
            <a:pPr hangingPunct="0">
              <a:lnSpc>
                <a:spcPct val="141667"/>
              </a:lnSpc>
            </a:pPr>
            <a:r>
              <a:rPr lang="en-US" sz="1350" spc="375" dirty="0">
                <a:solidFill>
                  <a:srgbClr val="151F36"/>
                </a:solidFill>
                <a:latin typeface="Heebo"/>
                <a:cs typeface="Heebo"/>
              </a:rPr>
              <a:t>Hannah Baldwin, SHRM-CP, PAFM</a:t>
            </a:r>
          </a:p>
        </p:txBody>
      </p:sp>
      <p:pic>
        <p:nvPicPr>
          <p:cNvPr id="10" name="social icon6"/>
          <p:cNvPicPr/>
          <p:nvPr/>
        </p:nvPicPr>
        <p:blipFill rotWithShape="1">
          <a:blip r:embed="rId9"/>
          <a:stretch>
            <a:fillRect/>
          </a:stretch>
        </p:blipFill>
        <p:spPr>
          <a:xfrm>
            <a:off x="8916269" y="4095750"/>
            <a:ext cx="1905000" cy="1905000"/>
          </a:xfrm>
          <a:prstGeom prst="rect">
            <a:avLst/>
          </a:prstGeom>
        </p:spPr>
      </p:pic>
      <p:sp>
        <p:nvSpPr>
          <p:cNvPr id="11" name="Slide Number Placeholder 10">
            <a:extLst>
              <a:ext uri="{FF2B5EF4-FFF2-40B4-BE49-F238E27FC236}">
                <a16:creationId xmlns:a16="http://schemas.microsoft.com/office/drawing/2014/main" id="{C2637A85-DCAE-13D3-92C7-091E31926E49}"/>
              </a:ext>
            </a:extLst>
          </p:cNvPr>
          <p:cNvSpPr>
            <a:spLocks noGrp="1"/>
          </p:cNvSpPr>
          <p:nvPr>
            <p:ph type="sldNum" sz="quarter" idx="12"/>
          </p:nvPr>
        </p:nvSpPr>
        <p:spPr/>
        <p:txBody>
          <a:bodyPr/>
          <a:lstStyle/>
          <a:p>
            <a:fld id="{6CB18C70-803E-428A-BAB3-289BE172EF8D}" type="slidenum">
              <a:rPr lang="en-US" smtClean="0"/>
              <a:t>1</a:t>
            </a:fld>
            <a:endParaRPr lang="en-US"/>
          </a:p>
        </p:txBody>
      </p:sp>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Operational Oversight</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10</a:t>
            </a:fld>
            <a:endParaRPr lang="en-US"/>
          </a:p>
        </p:txBody>
      </p:sp>
      <p:sp>
        <p:nvSpPr>
          <p:cNvPr id="13" name="Rectangle 3">
            <a:extLst>
              <a:ext uri="{FF2B5EF4-FFF2-40B4-BE49-F238E27FC236}">
                <a16:creationId xmlns:a16="http://schemas.microsoft.com/office/drawing/2014/main" id="{F0E2E21C-6826-A57D-C7CA-B31B20999AB1}"/>
              </a:ext>
            </a:extLst>
          </p:cNvPr>
          <p:cNvSpPr>
            <a:spLocks noChangeArrowheads="1"/>
          </p:cNvSpPr>
          <p:nvPr/>
        </p:nvSpPr>
        <p:spPr bwMode="auto">
          <a:xfrm>
            <a:off x="2954796" y="1903828"/>
            <a:ext cx="9321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dirty="0">
                <a:solidFill>
                  <a:schemeClr val="bg1"/>
                </a:solidFill>
              </a:rPr>
              <a:t>Day-to-Day Management</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Supervises staff, property maintenance, and tenant relations.</a:t>
            </a:r>
          </a:p>
          <a:p>
            <a:pPr marL="285750" indent="-285750">
              <a:buFont typeface="Arial" panose="020B0604020202020204" pitchFamily="34" charset="0"/>
              <a:buChar char="•"/>
            </a:pPr>
            <a:r>
              <a:rPr lang="en-US" sz="2800" dirty="0">
                <a:solidFill>
                  <a:schemeClr val="bg1"/>
                </a:solidFill>
              </a:rPr>
              <a:t>Oversees public housing programs and services.</a:t>
            </a:r>
          </a:p>
          <a:p>
            <a:r>
              <a:rPr lang="en-US" sz="2800" b="1" dirty="0">
                <a:solidFill>
                  <a:schemeClr val="bg1"/>
                </a:solidFill>
              </a:rPr>
              <a:t>Financial Stewardship</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Prepares and manages budgets.</a:t>
            </a:r>
          </a:p>
          <a:p>
            <a:pPr marL="285750" indent="-285750">
              <a:buFont typeface="Arial" panose="020B0604020202020204" pitchFamily="34" charset="0"/>
              <a:buChar char="•"/>
            </a:pPr>
            <a:r>
              <a:rPr lang="en-US" sz="2800" dirty="0">
                <a:solidFill>
                  <a:schemeClr val="bg1"/>
                </a:solidFill>
              </a:rPr>
              <a:t>Oversees grants and funding compliance.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51852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Operational Oversight</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47647" y="156765"/>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11</a:t>
            </a:fld>
            <a:endParaRPr lang="en-US"/>
          </a:p>
        </p:txBody>
      </p:sp>
      <p:sp>
        <p:nvSpPr>
          <p:cNvPr id="11" name="Rectangle 2">
            <a:extLst>
              <a:ext uri="{FF2B5EF4-FFF2-40B4-BE49-F238E27FC236}">
                <a16:creationId xmlns:a16="http://schemas.microsoft.com/office/drawing/2014/main" id="{73042957-12E1-393F-7BA0-C719848DDB58}"/>
              </a:ext>
            </a:extLst>
          </p:cNvPr>
          <p:cNvSpPr>
            <a:spLocks noChangeArrowheads="1"/>
          </p:cNvSpPr>
          <p:nvPr/>
        </p:nvSpPr>
        <p:spPr bwMode="auto">
          <a:xfrm>
            <a:off x="2714089" y="1642218"/>
            <a:ext cx="945986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Arial" panose="020B0604020202020204" pitchFamily="34" charset="0"/>
              </a:rPr>
              <a:t>Long-Term Goals</a:t>
            </a:r>
            <a:r>
              <a:rPr kumimoji="0" lang="en-US" altLang="en-US" sz="28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Collaborates with the Board on multi-year plans.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Identifies opportunities for growth and modernization.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Arial" panose="020B0604020202020204" pitchFamily="34" charset="0"/>
              </a:rPr>
              <a:t>Innovation</a:t>
            </a:r>
            <a:r>
              <a:rPr kumimoji="0" lang="en-US" altLang="en-US" sz="28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Explores technologies to enhance efficiency.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Implements best practices in housing management.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95753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Collaboration with Board</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47647" y="156765"/>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12</a:t>
            </a:fld>
            <a:endParaRPr lang="en-US"/>
          </a:p>
        </p:txBody>
      </p:sp>
      <p:sp>
        <p:nvSpPr>
          <p:cNvPr id="11" name="Rectangle 2">
            <a:extLst>
              <a:ext uri="{FF2B5EF4-FFF2-40B4-BE49-F238E27FC236}">
                <a16:creationId xmlns:a16="http://schemas.microsoft.com/office/drawing/2014/main" id="{73042957-12E1-393F-7BA0-C719848DDB58}"/>
              </a:ext>
            </a:extLst>
          </p:cNvPr>
          <p:cNvSpPr>
            <a:spLocks noChangeArrowheads="1"/>
          </p:cNvSpPr>
          <p:nvPr/>
        </p:nvSpPr>
        <p:spPr bwMode="auto">
          <a:xfrm>
            <a:off x="2714089" y="1642218"/>
            <a:ext cx="945986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Arial" panose="020B0604020202020204" pitchFamily="34" charset="0"/>
              <a:buChar char="•"/>
            </a:pPr>
            <a:r>
              <a:rPr lang="en-US" sz="2800" b="1" dirty="0">
                <a:solidFill>
                  <a:schemeClr val="bg1"/>
                </a:solidFill>
              </a:rPr>
              <a:t>Mutual Roles</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Board: Sets policy and vision.</a:t>
            </a:r>
          </a:p>
          <a:p>
            <a:pPr marL="285750" indent="-285750">
              <a:buFont typeface="Arial" panose="020B0604020202020204" pitchFamily="34" charset="0"/>
              <a:buChar char="•"/>
            </a:pPr>
            <a:r>
              <a:rPr lang="en-US" sz="2800" dirty="0">
                <a:solidFill>
                  <a:schemeClr val="bg1"/>
                </a:solidFill>
              </a:rPr>
              <a:t>ED: Executes policy and manages operations.</a:t>
            </a:r>
          </a:p>
          <a:p>
            <a:pPr>
              <a:buFont typeface="Arial" panose="020B0604020202020204" pitchFamily="34" charset="0"/>
              <a:buChar char="•"/>
            </a:pPr>
            <a:r>
              <a:rPr lang="en-US" sz="2800" b="1" dirty="0">
                <a:solidFill>
                  <a:schemeClr val="bg1"/>
                </a:solidFill>
              </a:rPr>
              <a:t>Effective Communication</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Regular reporting and updates.</a:t>
            </a:r>
          </a:p>
          <a:p>
            <a:pPr marL="285750" indent="-285750">
              <a:buFont typeface="Arial" panose="020B0604020202020204" pitchFamily="34" charset="0"/>
              <a:buChar char="•"/>
            </a:pPr>
            <a:r>
              <a:rPr lang="en-US" sz="2800" dirty="0">
                <a:solidFill>
                  <a:schemeClr val="bg1"/>
                </a:solidFill>
              </a:rPr>
              <a:t>Open dialogue about challenges and opportunities.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05805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Boundaries and Best Practices</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47647" y="156765"/>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13</a:t>
            </a:fld>
            <a:endParaRPr lang="en-US"/>
          </a:p>
        </p:txBody>
      </p:sp>
      <p:sp>
        <p:nvSpPr>
          <p:cNvPr id="11" name="Rectangle 2">
            <a:extLst>
              <a:ext uri="{FF2B5EF4-FFF2-40B4-BE49-F238E27FC236}">
                <a16:creationId xmlns:a16="http://schemas.microsoft.com/office/drawing/2014/main" id="{73042957-12E1-393F-7BA0-C719848DDB58}"/>
              </a:ext>
            </a:extLst>
          </p:cNvPr>
          <p:cNvSpPr>
            <a:spLocks noChangeArrowheads="1"/>
          </p:cNvSpPr>
          <p:nvPr/>
        </p:nvSpPr>
        <p:spPr bwMode="auto">
          <a:xfrm>
            <a:off x="2714089" y="1642218"/>
            <a:ext cx="945986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Arial" panose="020B0604020202020204" pitchFamily="34" charset="0"/>
              <a:buChar char="•"/>
            </a:pPr>
            <a:r>
              <a:rPr lang="en-US" sz="2800" b="1" dirty="0">
                <a:solidFill>
                  <a:schemeClr val="bg1"/>
                </a:solidFill>
              </a:rPr>
              <a:t>Avoid Overlap</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Board: Strategic oversight, not daily operations.</a:t>
            </a:r>
          </a:p>
          <a:p>
            <a:pPr marL="285750" indent="-285750">
              <a:buFont typeface="Arial" panose="020B0604020202020204" pitchFamily="34" charset="0"/>
              <a:buChar char="•"/>
            </a:pPr>
            <a:r>
              <a:rPr lang="en-US" sz="2800" dirty="0">
                <a:solidFill>
                  <a:schemeClr val="bg1"/>
                </a:solidFill>
              </a:rPr>
              <a:t>ED: Operational authority within Board policy.</a:t>
            </a:r>
          </a:p>
          <a:p>
            <a:pPr>
              <a:buFont typeface="Arial" panose="020B0604020202020204" pitchFamily="34" charset="0"/>
              <a:buChar char="•"/>
            </a:pPr>
            <a:r>
              <a:rPr lang="en-US" sz="2800" b="1" dirty="0">
                <a:solidFill>
                  <a:schemeClr val="bg1"/>
                </a:solidFill>
              </a:rPr>
              <a:t>Best Practices</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Establish clear expectations and performance measures.</a:t>
            </a:r>
          </a:p>
          <a:p>
            <a:pPr marL="285750" indent="-285750">
              <a:buFont typeface="Arial" panose="020B0604020202020204" pitchFamily="34" charset="0"/>
              <a:buChar char="•"/>
            </a:pPr>
            <a:r>
              <a:rPr lang="en-US" sz="2800" dirty="0">
                <a:solidFill>
                  <a:schemeClr val="bg1"/>
                </a:solidFill>
              </a:rPr>
              <a:t>Maintain professional respect for roles.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9366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Challenges and Opportunities</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47647" y="156765"/>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14</a:t>
            </a:fld>
            <a:endParaRPr lang="en-US"/>
          </a:p>
        </p:txBody>
      </p:sp>
      <p:sp>
        <p:nvSpPr>
          <p:cNvPr id="11" name="Rectangle 2">
            <a:extLst>
              <a:ext uri="{FF2B5EF4-FFF2-40B4-BE49-F238E27FC236}">
                <a16:creationId xmlns:a16="http://schemas.microsoft.com/office/drawing/2014/main" id="{73042957-12E1-393F-7BA0-C719848DDB58}"/>
              </a:ext>
            </a:extLst>
          </p:cNvPr>
          <p:cNvSpPr>
            <a:spLocks noChangeArrowheads="1"/>
          </p:cNvSpPr>
          <p:nvPr/>
        </p:nvSpPr>
        <p:spPr bwMode="auto">
          <a:xfrm>
            <a:off x="2714089" y="1642218"/>
            <a:ext cx="945986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dirty="0">
                <a:solidFill>
                  <a:schemeClr val="bg1"/>
                </a:solidFill>
              </a:rPr>
              <a:t>Challenges</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Balancing operational demands with strategic priorities.</a:t>
            </a:r>
          </a:p>
          <a:p>
            <a:pPr marL="285750" indent="-285750">
              <a:buFont typeface="Arial" panose="020B0604020202020204" pitchFamily="34" charset="0"/>
              <a:buChar char="•"/>
            </a:pPr>
            <a:r>
              <a:rPr lang="en-US" sz="2800" dirty="0">
                <a:solidFill>
                  <a:schemeClr val="bg1"/>
                </a:solidFill>
              </a:rPr>
              <a:t>Managing community and stakeholder expectations.</a:t>
            </a:r>
          </a:p>
          <a:p>
            <a:r>
              <a:rPr lang="en-US" sz="2800" b="1" dirty="0">
                <a:solidFill>
                  <a:schemeClr val="bg1"/>
                </a:solidFill>
              </a:rPr>
              <a:t>Opportunities</a:t>
            </a:r>
            <a:r>
              <a:rPr lang="en-US" sz="2800" dirty="0">
                <a:solidFill>
                  <a:schemeClr val="bg1"/>
                </a:solidFill>
              </a:rPr>
              <a:t>:</a:t>
            </a:r>
          </a:p>
          <a:p>
            <a:pPr marL="285750" indent="-285750">
              <a:buFont typeface="Arial" panose="020B0604020202020204" pitchFamily="34" charset="0"/>
              <a:buChar char="•"/>
            </a:pPr>
            <a:r>
              <a:rPr lang="en-US" sz="2800" dirty="0">
                <a:solidFill>
                  <a:schemeClr val="bg1"/>
                </a:solidFill>
              </a:rPr>
              <a:t>Strengthening partnerships.</a:t>
            </a:r>
          </a:p>
          <a:p>
            <a:pPr marL="285750" indent="-285750">
              <a:buFont typeface="Arial" panose="020B0604020202020204" pitchFamily="34" charset="0"/>
              <a:buChar char="•"/>
            </a:pPr>
            <a:r>
              <a:rPr lang="en-US" sz="2800" dirty="0">
                <a:solidFill>
                  <a:schemeClr val="bg1"/>
                </a:solidFill>
              </a:rPr>
              <a:t>Leading innovation in housing solutions.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6618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Conclusion</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47647" y="156765"/>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15</a:t>
            </a:fld>
            <a:endParaRPr lang="en-US"/>
          </a:p>
        </p:txBody>
      </p:sp>
      <p:sp>
        <p:nvSpPr>
          <p:cNvPr id="12" name="Rectangle 2">
            <a:extLst>
              <a:ext uri="{FF2B5EF4-FFF2-40B4-BE49-F238E27FC236}">
                <a16:creationId xmlns:a16="http://schemas.microsoft.com/office/drawing/2014/main" id="{1189F3B8-47F1-B8EA-CEAB-FC5C483A3835}"/>
              </a:ext>
            </a:extLst>
          </p:cNvPr>
          <p:cNvSpPr>
            <a:spLocks noChangeArrowheads="1"/>
          </p:cNvSpPr>
          <p:nvPr/>
        </p:nvSpPr>
        <p:spPr bwMode="auto">
          <a:xfrm>
            <a:off x="2903463" y="2135168"/>
            <a:ext cx="944297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Arial" panose="020B0604020202020204" pitchFamily="34" charset="0"/>
              </a:rPr>
              <a:t>Key Takeaways</a:t>
            </a:r>
            <a:r>
              <a:rPr kumimoji="0" lang="en-US" altLang="en-US" sz="2800" b="0" i="0" u="none" strike="noStrike" cap="none" normalizeH="0" baseline="0" dirty="0">
                <a:ln>
                  <a:noFill/>
                </a:ln>
                <a:solidFill>
                  <a:schemeClr val="bg1"/>
                </a:solidFill>
                <a:effectLst/>
                <a:latin typeface="Arial" panose="020B0604020202020204" pitchFamily="34" charset="0"/>
              </a:rPr>
              <a:t>:</a:t>
            </a:r>
          </a:p>
          <a:p>
            <a:pPr lvl="0" eaLnBrk="0" fontAlgn="base" hangingPunct="0">
              <a:spcBef>
                <a:spcPct val="0"/>
              </a:spcBef>
              <a:spcAft>
                <a:spcPct val="0"/>
              </a:spcAft>
              <a:buFontTx/>
              <a:buChar char="•"/>
            </a:pPr>
            <a:r>
              <a:rPr kumimoji="0" lang="en-US" altLang="en-US" sz="2800" b="0" i="0" u="none" strike="noStrike" cap="none" normalizeH="0" baseline="0" dirty="0">
                <a:ln>
                  <a:noFill/>
                </a:ln>
                <a:solidFill>
                  <a:schemeClr val="bg1"/>
                </a:solidFill>
                <a:effectLst/>
                <a:latin typeface="Arial" panose="020B0604020202020204" pitchFamily="34" charset="0"/>
              </a:rPr>
              <a:t> The ED is the operational leader and policy implementer.</a:t>
            </a:r>
          </a:p>
          <a:p>
            <a:pPr lvl="0" eaLnBrk="0" fontAlgn="base" hangingPunct="0">
              <a:spcBef>
                <a:spcPct val="0"/>
              </a:spcBef>
              <a:spcAft>
                <a:spcPct val="0"/>
              </a:spcAft>
              <a:buFontTx/>
              <a:buChar char="•"/>
            </a:pPr>
            <a:r>
              <a:rPr lang="en-US" altLang="en-US" sz="2800" dirty="0">
                <a:solidFill>
                  <a:schemeClr val="bg1"/>
                </a:solidFill>
                <a:latin typeface="Arial" panose="020B0604020202020204" pitchFamily="34" charset="0"/>
              </a:rPr>
              <a:t> ED-Board partnership is vital for success.</a:t>
            </a:r>
          </a:p>
        </p:txBody>
      </p:sp>
    </p:spTree>
    <p:extLst>
      <p:ext uri="{BB962C8B-B14F-4D97-AF65-F5344CB8AC3E}">
        <p14:creationId xmlns:p14="http://schemas.microsoft.com/office/powerpoint/2010/main" val="356423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6034779" y="2877115"/>
            <a:ext cx="8034618" cy="876300"/>
          </a:xfrm>
          <a:prstGeom prst="rect">
            <a:avLst/>
          </a:prstGeom>
        </p:spPr>
        <p:txBody>
          <a:bodyPr spcFirstLastPara="0" lIns="142875" tIns="95250" rIns="142875" bIns="0" anchor="t"/>
          <a:lstStyle/>
          <a:p>
            <a:pPr algn="l" hangingPunct="0">
              <a:lnSpc>
                <a:spcPct val="125000"/>
              </a:lnSpc>
            </a:pPr>
            <a:r>
              <a:rPr lang="en-US" sz="6600" b="1" dirty="0">
                <a:solidFill>
                  <a:srgbClr val="FFFFFF"/>
                </a:solidFill>
                <a:latin typeface="Poppins"/>
                <a:cs typeface="Poppins"/>
              </a:rPr>
              <a:t>Staff</a:t>
            </a:r>
            <a:endParaRPr sz="6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16</a:t>
            </a:fld>
            <a:endParaRPr lang="en-US"/>
          </a:p>
        </p:txBody>
      </p:sp>
    </p:spTree>
    <p:extLst>
      <p:ext uri="{BB962C8B-B14F-4D97-AF65-F5344CB8AC3E}">
        <p14:creationId xmlns:p14="http://schemas.microsoft.com/office/powerpoint/2010/main" val="248215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2783478"/>
            <a:ext cx="9184888" cy="5334000"/>
          </a:xfrm>
          <a:prstGeom prst="rect">
            <a:avLst/>
          </a:prstGeom>
        </p:spPr>
        <p:txBody>
          <a:bodyPr spcFirstLastPara="0" lIns="95250" tIns="95250" rIns="95250" bIns="0" anchor="t"/>
          <a:lstStyle/>
          <a:p>
            <a:pPr>
              <a:lnSpc>
                <a:spcPct val="141667"/>
              </a:lnSpc>
            </a:pPr>
            <a:r>
              <a:rPr lang="en-US" sz="3200" b="1" u="sng" dirty="0">
                <a:solidFill>
                  <a:srgbClr val="FFFFFF"/>
                </a:solidFill>
                <a:latin typeface="Heebo"/>
                <a:cs typeface="Heebo"/>
              </a:rPr>
              <a:t>Report</a:t>
            </a:r>
            <a:r>
              <a:rPr lang="en-US" sz="3200" b="1" u="sng" dirty="0">
                <a:solidFill>
                  <a:schemeClr val="bg1"/>
                </a:solidFill>
                <a:latin typeface="Heebo"/>
                <a:cs typeface="Heebo"/>
              </a:rPr>
              <a:t> </a:t>
            </a:r>
            <a:r>
              <a:rPr lang="en-US" sz="3200" b="1" u="sng" dirty="0">
                <a:solidFill>
                  <a:srgbClr val="FFFFFF"/>
                </a:solidFill>
                <a:latin typeface="Heebo"/>
                <a:cs typeface="Heebo"/>
              </a:rPr>
              <a:t>to the Executive Director not the Board</a:t>
            </a:r>
            <a:endParaRPr lang="en-US" sz="2400" dirty="0"/>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14064" y="1122589"/>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cs typeface="Poppins"/>
              </a:rPr>
              <a:t>Staff</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17</a:t>
            </a:fld>
            <a:endParaRPr lang="en-US"/>
          </a:p>
        </p:txBody>
      </p:sp>
    </p:spTree>
    <p:extLst>
      <p:ext uri="{BB962C8B-B14F-4D97-AF65-F5344CB8AC3E}">
        <p14:creationId xmlns:p14="http://schemas.microsoft.com/office/powerpoint/2010/main" val="3609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3022960" y="1471386"/>
            <a:ext cx="9184888" cy="5334000"/>
          </a:xfrm>
          <a:prstGeom prst="rect">
            <a:avLst/>
          </a:prstGeom>
        </p:spPr>
        <p:txBody>
          <a:bodyPr spcFirstLastPara="0" lIns="95250" tIns="95250" rIns="95250" bIns="0" anchor="t"/>
          <a:lstStyle/>
          <a:p>
            <a:pPr hangingPunct="0">
              <a:lnSpc>
                <a:spcPct val="141667"/>
              </a:lnSpc>
            </a:pPr>
            <a:r>
              <a:rPr lang="en-US" sz="3200" b="1" dirty="0">
                <a:solidFill>
                  <a:srgbClr val="FFFFFF"/>
                </a:solidFill>
                <a:ea typeface="+mn-lt"/>
                <a:cs typeface="+mn-lt"/>
              </a:rPr>
              <a:t>Program Management - </a:t>
            </a:r>
            <a:endParaRPr lang="en-US" sz="3200" dirty="0">
              <a:solidFill>
                <a:srgbClr val="000000"/>
              </a:solidFill>
              <a:ea typeface="+mn-lt"/>
              <a:cs typeface="+mn-lt"/>
            </a:endParaRPr>
          </a:p>
          <a:p>
            <a:pPr marL="285750" indent="-285750">
              <a:lnSpc>
                <a:spcPct val="141667"/>
              </a:lnSpc>
              <a:buFont typeface="Arial"/>
              <a:buChar char="•"/>
            </a:pPr>
            <a:r>
              <a:rPr lang="en-US" sz="2800" b="1" dirty="0">
                <a:solidFill>
                  <a:srgbClr val="FFFFFF"/>
                </a:solidFill>
                <a:ea typeface="+mn-lt"/>
                <a:cs typeface="+mn-lt"/>
              </a:rPr>
              <a:t>Tenant selection and eligibility verification:</a:t>
            </a:r>
            <a:endParaRPr lang="en-US" sz="2800">
              <a:solidFill>
                <a:srgbClr val="000000"/>
              </a:solidFill>
              <a:ea typeface="+mn-lt"/>
              <a:cs typeface="+mn-lt"/>
            </a:endParaRPr>
          </a:p>
          <a:p>
            <a:pPr marL="285750" indent="-285750">
              <a:lnSpc>
                <a:spcPct val="141667"/>
              </a:lnSpc>
              <a:buFont typeface="Arial"/>
              <a:buChar char="•"/>
            </a:pPr>
            <a:r>
              <a:rPr lang="en-US" sz="2800" b="1" dirty="0">
                <a:solidFill>
                  <a:srgbClr val="FFFFFF"/>
                </a:solidFill>
                <a:ea typeface="+mn-lt"/>
                <a:cs typeface="+mn-lt"/>
              </a:rPr>
              <a:t>Lease management:</a:t>
            </a:r>
            <a:endParaRPr lang="en-US" sz="2800">
              <a:solidFill>
                <a:srgbClr val="000000"/>
              </a:solidFill>
              <a:ea typeface="+mn-lt"/>
              <a:cs typeface="+mn-lt"/>
            </a:endParaRPr>
          </a:p>
          <a:p>
            <a:pPr marL="285750" indent="-285750">
              <a:lnSpc>
                <a:spcPct val="141667"/>
              </a:lnSpc>
              <a:buFont typeface="Arial"/>
              <a:buChar char="•"/>
            </a:pPr>
            <a:r>
              <a:rPr lang="en-US" sz="2800" b="1">
                <a:solidFill>
                  <a:srgbClr val="FFFFFF"/>
                </a:solidFill>
                <a:ea typeface="+mn-lt"/>
                <a:cs typeface="+mn-lt"/>
              </a:rPr>
              <a:t>Rent collection:</a:t>
            </a:r>
            <a:endParaRPr lang="en-US" sz="2800">
              <a:ea typeface="Calibri"/>
              <a:cs typeface="Calibri"/>
            </a:endParaRPr>
          </a:p>
          <a:p>
            <a:pPr marL="285750" indent="-285750">
              <a:lnSpc>
                <a:spcPct val="141667"/>
              </a:lnSpc>
              <a:buFont typeface="Arial"/>
              <a:buChar char="•"/>
            </a:pPr>
            <a:r>
              <a:rPr lang="en-US" sz="2800" b="1" dirty="0">
                <a:solidFill>
                  <a:srgbClr val="FFFFFF"/>
                </a:solidFill>
                <a:ea typeface="+mn-lt"/>
                <a:cs typeface="+mn-lt"/>
              </a:rPr>
              <a:t>Unit maintenance and repairs:</a:t>
            </a:r>
            <a:endParaRPr lang="en-US" sz="2800">
              <a:solidFill>
                <a:srgbClr val="000000"/>
              </a:solidFill>
              <a:ea typeface="+mn-lt"/>
              <a:cs typeface="+mn-lt"/>
            </a:endParaRPr>
          </a:p>
          <a:p>
            <a:pPr marL="285750" indent="-285750">
              <a:lnSpc>
                <a:spcPct val="141667"/>
              </a:lnSpc>
              <a:buFont typeface="Arial"/>
              <a:buChar char="•"/>
            </a:pPr>
            <a:r>
              <a:rPr lang="en-US" sz="2800" b="1">
                <a:solidFill>
                  <a:srgbClr val="FFFFFF"/>
                </a:solidFill>
                <a:ea typeface="+mn-lt"/>
                <a:cs typeface="+mn-lt"/>
              </a:rPr>
              <a:t>Resident relations:</a:t>
            </a:r>
            <a:endParaRPr lang="en-US" sz="2800">
              <a:solidFill>
                <a:srgbClr val="000000"/>
              </a:solidFill>
              <a:ea typeface="+mn-lt"/>
              <a:cs typeface="+mn-lt"/>
            </a:endParaRPr>
          </a:p>
          <a:p>
            <a:pPr marL="285750" indent="-285750">
              <a:lnSpc>
                <a:spcPct val="141667"/>
              </a:lnSpc>
              <a:buFont typeface="Arial"/>
              <a:buChar char="•"/>
            </a:pPr>
            <a:r>
              <a:rPr lang="en-US" sz="2800" b="1" dirty="0">
                <a:solidFill>
                  <a:srgbClr val="FFFFFF"/>
                </a:solidFill>
                <a:ea typeface="+mn-lt"/>
                <a:cs typeface="+mn-lt"/>
              </a:rPr>
              <a:t>Compliance with regulations:</a:t>
            </a:r>
            <a:endParaRPr lang="en-US" sz="2800" dirty="0">
              <a:ea typeface="Calibri"/>
              <a:cs typeface="Calibri"/>
            </a:endParaRPr>
          </a:p>
          <a:p>
            <a:endParaRPr lang="en-US" sz="2000" dirty="0">
              <a:solidFill>
                <a:srgbClr val="FFFFFF"/>
              </a:solidFill>
              <a:ea typeface="Calibri"/>
              <a:cs typeface="Calibri"/>
            </a:endParaRPr>
          </a:p>
          <a:p>
            <a:pPr hangingPunct="0">
              <a:lnSpc>
                <a:spcPct val="141667"/>
              </a:lnSpc>
            </a:pPr>
            <a:endParaRPr lang="en-US" sz="40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4000" dirty="0">
              <a:solidFill>
                <a:srgbClr val="000000"/>
              </a:solidFill>
              <a:latin typeface="Heebo" pitchFamily="2" charset="-79"/>
              <a:cs typeface="Heebo" pitchFamily="2" charset="-79"/>
            </a:endParaRPr>
          </a:p>
          <a:p>
            <a:pPr marL="228600" indent="-228600" algn="l">
              <a:lnSpc>
                <a:spcPct val="141667"/>
              </a:lnSpc>
              <a:buClr>
                <a:srgbClr val="FFFFFF"/>
              </a:buClr>
              <a:buFont typeface="Arial" panose="020B0604020202020204" pitchFamily="34" charset="0"/>
              <a:buChar char="•"/>
            </a:pPr>
            <a:endParaRPr lang="en-US" sz="4000" dirty="0">
              <a:solidFill>
                <a:srgbClr val="FFFFFF"/>
              </a:solidFill>
              <a:latin typeface="Heebo"/>
              <a:cs typeface="Heebo"/>
            </a:endParaRPr>
          </a:p>
          <a:p>
            <a:pPr algn="l" hangingPunct="0">
              <a:lnSpc>
                <a:spcPct val="141667"/>
              </a:lnSpc>
              <a:buClr>
                <a:srgbClr val="FFFFFF"/>
              </a:buClr>
            </a:pPr>
            <a:endParaRPr lang="en-US" sz="4000" dirty="0">
              <a:solidFill>
                <a:srgbClr val="FFFFFF"/>
              </a:solidFill>
              <a:latin typeface="Heebo"/>
              <a:cs typeface="Heebo"/>
            </a:endParaRPr>
          </a:p>
          <a:p>
            <a:pPr algn="l" hangingPunct="0">
              <a:lnSpc>
                <a:spcPct val="141667"/>
              </a:lnSpc>
            </a:pPr>
            <a:endParaRPr lang="en-US" sz="4000" dirty="0">
              <a:solidFill>
                <a:srgbClr val="FFFFFF"/>
              </a:solidFill>
              <a:latin typeface="Heebo"/>
              <a:cs typeface="Heebo"/>
            </a:endParaRPr>
          </a:p>
          <a:p>
            <a:pPr algn="l" hangingPunct="0">
              <a:lnSpc>
                <a:spcPct val="141667"/>
              </a:lnSpc>
            </a:pPr>
            <a:endParaRPr lang="en-US" sz="4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4000" dirty="0">
              <a:solidFill>
                <a:srgbClr val="FFFFFF"/>
              </a:solidFill>
              <a:latin typeface="Heebo"/>
              <a:cs typeface="Heebo"/>
            </a:endParaRPr>
          </a:p>
          <a:p>
            <a:pPr marL="228600" indent="-228600" hangingPunct="0">
              <a:lnSpc>
                <a:spcPct val="141667"/>
              </a:lnSpc>
              <a:buClr>
                <a:srgbClr val="FFFFFF"/>
              </a:buClr>
              <a:buFont typeface="Arial" panose="020B0604020202020204" pitchFamily="34" charset="0"/>
              <a:buChar char="•"/>
            </a:pPr>
            <a:endParaRPr lang="en-US" sz="4000" dirty="0">
              <a:solidFill>
                <a:schemeClr val="bg1"/>
              </a:solidFill>
              <a:latin typeface="Heebo"/>
              <a:ea typeface="Calibri"/>
              <a:cs typeface="Heebo"/>
            </a:endParaRPr>
          </a:p>
          <a:p>
            <a:pPr algn="l"/>
            <a:endParaRPr lang="en-US" sz="4000" dirty="0">
              <a:solidFill>
                <a:schemeClr val="bg1"/>
              </a:solidFill>
              <a:latin typeface="Calibri"/>
              <a:cs typeface="Calibri"/>
            </a:endParaRPr>
          </a:p>
          <a:p>
            <a:pPr>
              <a:lnSpc>
                <a:spcPct val="141667"/>
              </a:lnSpc>
            </a:pPr>
            <a:endParaRPr lang="en-US" sz="4000" dirty="0">
              <a:solidFill>
                <a:srgbClr val="FFFFFF"/>
              </a:solidFill>
              <a:latin typeface="Heebo"/>
              <a:cs typeface="Heebo"/>
            </a:endParaRPr>
          </a:p>
          <a:p>
            <a:pPr hangingPunct="0">
              <a:lnSpc>
                <a:spcPct val="141667"/>
              </a:lnSpc>
            </a:pPr>
            <a:endParaRPr lang="en-US" sz="40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14064" y="600075"/>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Role of </a:t>
            </a:r>
            <a:r>
              <a:rPr lang="en-US" sz="3600" b="1" dirty="0">
                <a:solidFill>
                  <a:srgbClr val="FFFFFF"/>
                </a:solidFill>
                <a:latin typeface="Poppins"/>
                <a:cs typeface="Poppins"/>
              </a:rPr>
              <a:t>Staff</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18</a:t>
            </a:fld>
            <a:endParaRPr lang="en-US"/>
          </a:p>
        </p:txBody>
      </p:sp>
    </p:spTree>
    <p:extLst>
      <p:ext uri="{BB962C8B-B14F-4D97-AF65-F5344CB8AC3E}">
        <p14:creationId xmlns:p14="http://schemas.microsoft.com/office/powerpoint/2010/main" val="117859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3022960" y="1471386"/>
            <a:ext cx="9184888" cy="5334000"/>
          </a:xfrm>
          <a:prstGeom prst="rect">
            <a:avLst/>
          </a:prstGeom>
        </p:spPr>
        <p:txBody>
          <a:bodyPr spcFirstLastPara="0" lIns="95250" tIns="95250" rIns="95250" bIns="0" anchor="t"/>
          <a:lstStyle/>
          <a:p>
            <a:pPr marL="285750" indent="-285750" hangingPunct="0">
              <a:buFont typeface="Arial,Sans-Serif"/>
              <a:buChar char="•"/>
            </a:pPr>
            <a:r>
              <a:rPr lang="en-US" sz="2200" b="1" dirty="0">
                <a:solidFill>
                  <a:srgbClr val="FFFFFF"/>
                </a:solidFill>
                <a:latin typeface="+mj-lt"/>
                <a:ea typeface="+mn-lt"/>
                <a:cs typeface="+mn-lt"/>
              </a:rPr>
              <a:t>Financial management:</a:t>
            </a:r>
            <a:endParaRPr lang="en-US" sz="2200" dirty="0">
              <a:latin typeface="+mj-lt"/>
              <a:cs typeface="Calibri"/>
            </a:endParaRPr>
          </a:p>
          <a:p>
            <a:pPr marL="285750" indent="-285750">
              <a:buFont typeface="Arial,Sans-Serif"/>
              <a:buChar char="•"/>
            </a:pPr>
            <a:r>
              <a:rPr lang="en-US" sz="2200" dirty="0">
                <a:solidFill>
                  <a:srgbClr val="FFFFFF"/>
                </a:solidFill>
                <a:latin typeface="+mj-lt"/>
                <a:ea typeface="+mn-lt"/>
                <a:cs typeface="+mn-lt"/>
              </a:rPr>
              <a:t>Managing the PHA's budget, including funding allocation for operations and maintenance. </a:t>
            </a:r>
            <a:endParaRPr lang="en-US" sz="2200" dirty="0">
              <a:latin typeface="+mj-lt"/>
              <a:cs typeface="Calibri"/>
            </a:endParaRPr>
          </a:p>
          <a:p>
            <a:pPr marL="285750" indent="-285750">
              <a:buFont typeface="Arial,Sans-Serif"/>
              <a:buChar char="•"/>
            </a:pPr>
            <a:r>
              <a:rPr lang="en-US" sz="2200" b="1" dirty="0">
                <a:solidFill>
                  <a:srgbClr val="FFFFFF"/>
                </a:solidFill>
                <a:latin typeface="+mj-lt"/>
                <a:ea typeface="+mn-lt"/>
                <a:cs typeface="+mn-lt"/>
              </a:rPr>
              <a:t>Disaster preparedness:</a:t>
            </a:r>
            <a:endParaRPr lang="en-US" sz="2200" dirty="0">
              <a:latin typeface="+mj-lt"/>
              <a:cs typeface="Calibri"/>
            </a:endParaRPr>
          </a:p>
          <a:p>
            <a:pPr marL="285750" indent="-285750">
              <a:buFont typeface="Arial,Sans-Serif"/>
              <a:buChar char="•"/>
            </a:pPr>
            <a:r>
              <a:rPr lang="en-US" sz="2200" dirty="0">
                <a:solidFill>
                  <a:srgbClr val="FFFFFF"/>
                </a:solidFill>
                <a:latin typeface="+mj-lt"/>
                <a:ea typeface="+mn-lt"/>
                <a:cs typeface="+mn-lt"/>
              </a:rPr>
              <a:t>Planning and coordinating response efforts in case of emergencies or natural disasters affecting public housing residents. </a:t>
            </a:r>
            <a:endParaRPr lang="en-US" sz="2200" dirty="0">
              <a:latin typeface="+mj-lt"/>
              <a:cs typeface="Calibri"/>
            </a:endParaRPr>
          </a:p>
          <a:p>
            <a:pPr marL="285750" indent="-285750">
              <a:buFont typeface="Arial,Sans-Serif"/>
              <a:buChar char="•"/>
            </a:pPr>
            <a:r>
              <a:rPr lang="en-US" sz="2200" dirty="0">
                <a:solidFill>
                  <a:srgbClr val="FFFFFF"/>
                </a:solidFill>
                <a:latin typeface="+mj-lt"/>
                <a:ea typeface="+mn-lt"/>
                <a:cs typeface="+mn-lt"/>
              </a:rPr>
              <a:t>Different roles within a PHA staff may include:</a:t>
            </a:r>
            <a:endParaRPr lang="en-US" sz="2200" dirty="0">
              <a:latin typeface="+mj-lt"/>
              <a:cs typeface="Calibri"/>
            </a:endParaRPr>
          </a:p>
          <a:p>
            <a:pPr marL="285750" indent="-285750">
              <a:buFont typeface="Arial,Sans-Serif"/>
              <a:buChar char="•"/>
            </a:pPr>
            <a:r>
              <a:rPr lang="en-US" sz="2200" b="1" dirty="0">
                <a:solidFill>
                  <a:srgbClr val="FFFFFF"/>
                </a:solidFill>
                <a:latin typeface="+mj-lt"/>
                <a:ea typeface="+mn-lt"/>
                <a:cs typeface="+mn-lt"/>
              </a:rPr>
              <a:t>Executive Director:</a:t>
            </a:r>
            <a:r>
              <a:rPr lang="en-US" sz="2200" dirty="0">
                <a:solidFill>
                  <a:srgbClr val="FFFFFF"/>
                </a:solidFill>
                <a:latin typeface="+mj-lt"/>
                <a:ea typeface="+mn-lt"/>
                <a:cs typeface="+mn-lt"/>
              </a:rPr>
              <a:t> Overall leadership and management of the PHA </a:t>
            </a:r>
            <a:endParaRPr lang="en-US" sz="2200" dirty="0">
              <a:latin typeface="+mj-lt"/>
              <a:cs typeface="Calibri"/>
            </a:endParaRPr>
          </a:p>
          <a:p>
            <a:pPr marL="285750" indent="-285750">
              <a:buFont typeface="Arial,Sans-Serif"/>
              <a:buChar char="•"/>
            </a:pPr>
            <a:r>
              <a:rPr lang="en-US" sz="2200" b="1" dirty="0">
                <a:solidFill>
                  <a:srgbClr val="FFFFFF"/>
                </a:solidFill>
                <a:latin typeface="+mj-lt"/>
                <a:ea typeface="+mn-lt"/>
                <a:cs typeface="+mn-lt"/>
              </a:rPr>
              <a:t>Housing Specialist:</a:t>
            </a:r>
            <a:r>
              <a:rPr lang="en-US" sz="2200" dirty="0">
                <a:solidFill>
                  <a:srgbClr val="FFFFFF"/>
                </a:solidFill>
                <a:latin typeface="+mj-lt"/>
                <a:ea typeface="+mn-lt"/>
                <a:cs typeface="+mn-lt"/>
              </a:rPr>
              <a:t> Managing tenant applications, eligibility checks, and lease signings </a:t>
            </a:r>
            <a:endParaRPr lang="en-US" sz="2200" dirty="0">
              <a:solidFill>
                <a:srgbClr val="000000"/>
              </a:solidFill>
              <a:latin typeface="+mj-lt"/>
              <a:ea typeface="+mn-lt"/>
              <a:cs typeface="+mn-lt"/>
            </a:endParaRPr>
          </a:p>
          <a:p>
            <a:pPr marL="285750" indent="-285750">
              <a:buFont typeface="Arial,Sans-Serif"/>
              <a:buChar char="•"/>
            </a:pPr>
            <a:r>
              <a:rPr lang="en-US" sz="2200" b="1" dirty="0">
                <a:solidFill>
                  <a:srgbClr val="FFFFFF"/>
                </a:solidFill>
                <a:latin typeface="+mj-lt"/>
                <a:ea typeface="+mn-lt"/>
                <a:cs typeface="+mn-lt"/>
              </a:rPr>
              <a:t>Maintenance Supervisor:</a:t>
            </a:r>
            <a:r>
              <a:rPr lang="en-US" sz="2200" dirty="0">
                <a:solidFill>
                  <a:srgbClr val="FFFFFF"/>
                </a:solidFill>
                <a:latin typeface="+mj-lt"/>
                <a:ea typeface="+mn-lt"/>
                <a:cs typeface="+mn-lt"/>
              </a:rPr>
              <a:t> Overseeing repairs and maintenance of public housing units </a:t>
            </a:r>
            <a:endParaRPr lang="en-US" sz="2200" dirty="0">
              <a:latin typeface="+mj-lt"/>
              <a:cs typeface="Calibri"/>
            </a:endParaRPr>
          </a:p>
          <a:p>
            <a:pPr marL="285750" indent="-285750">
              <a:buFont typeface="Arial,Sans-Serif"/>
              <a:buChar char="•"/>
            </a:pPr>
            <a:r>
              <a:rPr lang="en-US" sz="2200" b="1" dirty="0">
                <a:solidFill>
                  <a:srgbClr val="FFFFFF"/>
                </a:solidFill>
                <a:latin typeface="+mj-lt"/>
                <a:ea typeface="+mn-lt"/>
                <a:cs typeface="+mn-lt"/>
              </a:rPr>
              <a:t>Community Outreach Coordinator:</a:t>
            </a:r>
            <a:r>
              <a:rPr lang="en-US" sz="2200" dirty="0">
                <a:solidFill>
                  <a:srgbClr val="FFFFFF"/>
                </a:solidFill>
                <a:latin typeface="+mj-lt"/>
                <a:ea typeface="+mn-lt"/>
                <a:cs typeface="+mn-lt"/>
              </a:rPr>
              <a:t> Engaging with residents, organizing community events, and addressing resident concerns </a:t>
            </a:r>
            <a:endParaRPr lang="en-US" sz="2200" dirty="0">
              <a:solidFill>
                <a:srgbClr val="000000"/>
              </a:solidFill>
              <a:latin typeface="+mj-lt"/>
              <a:ea typeface="+mn-lt"/>
              <a:cs typeface="+mn-lt"/>
            </a:endParaRPr>
          </a:p>
          <a:p>
            <a:pPr marL="285750" indent="-285750">
              <a:buFont typeface="Arial,Sans-Serif"/>
              <a:buChar char="•"/>
            </a:pPr>
            <a:r>
              <a:rPr lang="en-US" sz="2200" b="1" dirty="0">
                <a:solidFill>
                  <a:srgbClr val="FFFFFF"/>
                </a:solidFill>
                <a:latin typeface="+mj-lt"/>
                <a:ea typeface="+mn-lt"/>
                <a:cs typeface="+mn-lt"/>
              </a:rPr>
              <a:t>CFO:</a:t>
            </a:r>
            <a:r>
              <a:rPr lang="en-US" sz="2200" dirty="0">
                <a:solidFill>
                  <a:srgbClr val="FFFFFF"/>
                </a:solidFill>
                <a:latin typeface="+mj-lt"/>
                <a:ea typeface="+mn-lt"/>
                <a:cs typeface="+mn-lt"/>
              </a:rPr>
              <a:t> Managing the PHA's budget and financial reporting </a:t>
            </a:r>
            <a:endParaRPr lang="en-US" sz="2200" dirty="0">
              <a:solidFill>
                <a:srgbClr val="000000"/>
              </a:solidFill>
              <a:latin typeface="+mj-lt"/>
              <a:ea typeface="+mn-lt"/>
              <a:cs typeface="+mn-lt"/>
            </a:endParaRPr>
          </a:p>
          <a:p>
            <a:pPr marL="285750" indent="-285750">
              <a:lnSpc>
                <a:spcPct val="141667"/>
              </a:lnSpc>
              <a:buFont typeface="Arial,Sans-Serif"/>
              <a:buChar char="•"/>
            </a:pPr>
            <a:endParaRPr lang="en-US" sz="2200" dirty="0">
              <a:solidFill>
                <a:srgbClr val="000000"/>
              </a:solidFill>
              <a:latin typeface="+mj-lt"/>
              <a:ea typeface="+mn-lt"/>
              <a:cs typeface="Heebo"/>
            </a:endParaRPr>
          </a:p>
          <a:p>
            <a:pPr marL="285750" indent="-285750">
              <a:lnSpc>
                <a:spcPct val="141667"/>
              </a:lnSpc>
              <a:buFont typeface="Arial,Sans-Serif"/>
              <a:buChar char="•"/>
            </a:pPr>
            <a:endParaRPr lang="en-US" sz="2200" dirty="0">
              <a:latin typeface="+mj-lt"/>
              <a:cs typeface="Heebo"/>
            </a:endParaRPr>
          </a:p>
          <a:p>
            <a:pPr marL="285750" indent="-285750">
              <a:lnSpc>
                <a:spcPct val="141667"/>
              </a:lnSpc>
              <a:buFont typeface="Arial"/>
              <a:buChar char="•"/>
            </a:pPr>
            <a:endParaRPr lang="en-US" sz="2200" b="1" dirty="0">
              <a:solidFill>
                <a:srgbClr val="FFFFFF"/>
              </a:solidFill>
              <a:latin typeface="+mj-lt"/>
              <a:cs typeface="Calibri"/>
            </a:endParaRPr>
          </a:p>
          <a:p>
            <a:pPr hangingPunct="0">
              <a:lnSpc>
                <a:spcPct val="141667"/>
              </a:lnSpc>
            </a:pPr>
            <a:endParaRPr lang="en-US" sz="2200" dirty="0">
              <a:solidFill>
                <a:srgbClr val="FFFFFF"/>
              </a:solidFill>
              <a:latin typeface="+mj-lt"/>
              <a:cs typeface="Heebo" pitchFamily="2" charset="-79"/>
            </a:endParaRPr>
          </a:p>
          <a:p>
            <a:pPr marL="285750" indent="-285750" hangingPunct="0">
              <a:lnSpc>
                <a:spcPct val="141667"/>
              </a:lnSpc>
              <a:buFont typeface="Arial" panose="020B0604020202020204" pitchFamily="34" charset="0"/>
              <a:buChar char="•"/>
            </a:pPr>
            <a:endParaRPr lang="en-US" sz="2200" dirty="0">
              <a:solidFill>
                <a:srgbClr val="000000"/>
              </a:solidFill>
              <a:latin typeface="+mj-lt"/>
              <a:cs typeface="Heebo" pitchFamily="2" charset="-79"/>
            </a:endParaRPr>
          </a:p>
          <a:p>
            <a:pPr marL="228600" indent="-228600" algn="l">
              <a:lnSpc>
                <a:spcPct val="141667"/>
              </a:lnSpc>
              <a:buClr>
                <a:srgbClr val="FFFFFF"/>
              </a:buClr>
              <a:buFont typeface="Arial" panose="020B0604020202020204" pitchFamily="34" charset="0"/>
              <a:buChar char="•"/>
            </a:pPr>
            <a:endParaRPr lang="en-US" sz="2200" dirty="0">
              <a:solidFill>
                <a:srgbClr val="FFFFFF"/>
              </a:solidFill>
              <a:latin typeface="+mj-lt"/>
              <a:cs typeface="Heebo"/>
            </a:endParaRPr>
          </a:p>
          <a:p>
            <a:pPr algn="l" hangingPunct="0">
              <a:lnSpc>
                <a:spcPct val="141667"/>
              </a:lnSpc>
              <a:buClr>
                <a:srgbClr val="FFFFFF"/>
              </a:buClr>
            </a:pPr>
            <a:endParaRPr lang="en-US" sz="2200" dirty="0">
              <a:solidFill>
                <a:srgbClr val="FFFFFF"/>
              </a:solidFill>
              <a:latin typeface="+mj-lt"/>
              <a:cs typeface="Heebo"/>
            </a:endParaRPr>
          </a:p>
          <a:p>
            <a:pPr algn="l" hangingPunct="0">
              <a:lnSpc>
                <a:spcPct val="141667"/>
              </a:lnSpc>
            </a:pPr>
            <a:endParaRPr lang="en-US" sz="2200" dirty="0">
              <a:solidFill>
                <a:srgbClr val="FFFFFF"/>
              </a:solidFill>
              <a:latin typeface="+mj-lt"/>
              <a:cs typeface="Heebo"/>
            </a:endParaRPr>
          </a:p>
          <a:p>
            <a:pPr algn="l" hangingPunct="0">
              <a:lnSpc>
                <a:spcPct val="141667"/>
              </a:lnSpc>
            </a:pPr>
            <a:endParaRPr lang="en-US" sz="2200" dirty="0">
              <a:solidFill>
                <a:srgbClr val="FFFFFF"/>
              </a:solidFill>
              <a:latin typeface="+mj-lt"/>
              <a:cs typeface="Heebo"/>
            </a:endParaRPr>
          </a:p>
          <a:p>
            <a:pPr marL="228600" indent="-228600" algn="l" hangingPunct="0">
              <a:lnSpc>
                <a:spcPct val="141667"/>
              </a:lnSpc>
              <a:buClr>
                <a:srgbClr val="FFFFFF"/>
              </a:buClr>
              <a:buFont typeface="Arial" panose="020B0604020202020204" pitchFamily="34" charset="0"/>
              <a:buChar char="•"/>
            </a:pPr>
            <a:endParaRPr lang="en-US" sz="2200" dirty="0">
              <a:solidFill>
                <a:srgbClr val="FFFFFF"/>
              </a:solidFill>
              <a:latin typeface="+mj-lt"/>
              <a:cs typeface="Heebo"/>
            </a:endParaRPr>
          </a:p>
          <a:p>
            <a:pPr marL="228600" indent="-228600" hangingPunct="0">
              <a:lnSpc>
                <a:spcPct val="141667"/>
              </a:lnSpc>
              <a:buClr>
                <a:srgbClr val="FFFFFF"/>
              </a:buClr>
              <a:buFont typeface="Arial" panose="020B0604020202020204" pitchFamily="34" charset="0"/>
              <a:buChar char="•"/>
            </a:pPr>
            <a:endParaRPr lang="en-US" sz="2200" dirty="0">
              <a:solidFill>
                <a:schemeClr val="bg1"/>
              </a:solidFill>
              <a:latin typeface="+mj-lt"/>
              <a:ea typeface="Calibri"/>
              <a:cs typeface="Heebo"/>
            </a:endParaRPr>
          </a:p>
          <a:p>
            <a:pPr algn="l"/>
            <a:endParaRPr lang="en-US" sz="2200" dirty="0">
              <a:solidFill>
                <a:schemeClr val="bg1"/>
              </a:solidFill>
              <a:latin typeface="+mj-lt"/>
              <a:cs typeface="Calibri"/>
            </a:endParaRPr>
          </a:p>
          <a:p>
            <a:pPr>
              <a:lnSpc>
                <a:spcPct val="141667"/>
              </a:lnSpc>
            </a:pPr>
            <a:endParaRPr lang="en-US" sz="2200" dirty="0">
              <a:solidFill>
                <a:srgbClr val="FFFFFF"/>
              </a:solidFill>
              <a:latin typeface="+mj-lt"/>
              <a:cs typeface="Heebo"/>
            </a:endParaRPr>
          </a:p>
          <a:p>
            <a:pPr hangingPunct="0">
              <a:lnSpc>
                <a:spcPct val="141667"/>
              </a:lnSpc>
            </a:pPr>
            <a:endParaRPr lang="en-US" sz="2200" dirty="0">
              <a:solidFill>
                <a:srgbClr val="FFFFFF"/>
              </a:solidFill>
              <a:latin typeface="+mj-lt"/>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14064" y="600075"/>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Role of </a:t>
            </a:r>
            <a:r>
              <a:rPr lang="en-US" sz="3600" b="1" dirty="0">
                <a:solidFill>
                  <a:srgbClr val="FFFFFF"/>
                </a:solidFill>
                <a:latin typeface="Poppins"/>
                <a:cs typeface="Poppins"/>
              </a:rPr>
              <a:t>Staff</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19</a:t>
            </a:fld>
            <a:endParaRPr lang="en-US"/>
          </a:p>
        </p:txBody>
      </p:sp>
    </p:spTree>
    <p:extLst>
      <p:ext uri="{BB962C8B-B14F-4D97-AF65-F5344CB8AC3E}">
        <p14:creationId xmlns:p14="http://schemas.microsoft.com/office/powerpoint/2010/main" val="237833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lide"/>
        <p:cNvGrpSpPr/>
        <p:nvPr/>
      </p:nvGrpSpPr>
      <p:grpSpPr>
        <a:xfrm>
          <a:off x="0" y="0"/>
          <a:ext cx="0" cy="0"/>
          <a:chOff x="0" y="0"/>
          <a:chExt cx="0" cy="0"/>
        </a:xfrm>
      </p:grpSpPr>
      <p:pic>
        <p:nvPicPr>
          <p:cNvPr id="2" name="Shape-1"/>
          <p:cNvPicPr>
            <a:picLocks noChangeAspect="1"/>
          </p:cNvPicPr>
          <p:nvPr/>
        </p:nvPicPr>
        <p:blipFill>
          <a:blip r:embed="rId2"/>
          <a:stretch>
            <a:fillRect/>
          </a:stretch>
        </p:blipFill>
        <p:spPr>
          <a:xfrm>
            <a:off x="-10007" y="2622201"/>
            <a:ext cx="2484531" cy="4682368"/>
          </a:xfrm>
          <a:prstGeom prst="rect">
            <a:avLst/>
          </a:prstGeom>
        </p:spPr>
      </p:pic>
      <p:pic>
        <p:nvPicPr>
          <p:cNvPr id="3" name="Icon-319"/>
          <p:cNvPicPr>
            <a:picLocks noChangeAspect="1"/>
          </p:cNvPicPr>
          <p:nvPr/>
        </p:nvPicPr>
        <p:blipFill>
          <a:blip r:embed="rId3"/>
          <a:stretch>
            <a:fillRect/>
          </a:stretch>
        </p:blipFill>
        <p:spPr>
          <a:xfrm>
            <a:off x="114300" y="152400"/>
            <a:ext cx="2331870" cy="2331870"/>
          </a:xfrm>
          <a:prstGeom prst="rect">
            <a:avLst/>
          </a:prstGeom>
        </p:spPr>
      </p:pic>
      <p:pic>
        <p:nvPicPr>
          <p:cNvPr id="4" name="Shape-1"/>
          <p:cNvPicPr>
            <a:picLocks noChangeAspect="1"/>
          </p:cNvPicPr>
          <p:nvPr/>
        </p:nvPicPr>
        <p:blipFill>
          <a:blip r:embed="rId4"/>
          <a:stretch>
            <a:fillRect/>
          </a:stretch>
        </p:blipFill>
        <p:spPr>
          <a:xfrm>
            <a:off x="-9525" y="6906755"/>
            <a:ext cx="13053199" cy="411087"/>
          </a:xfrm>
          <a:prstGeom prst="rect">
            <a:avLst/>
          </a:prstGeom>
        </p:spPr>
      </p:pic>
      <p:pic>
        <p:nvPicPr>
          <p:cNvPr id="5" name="H1 (003).png"/>
          <p:cNvPicPr/>
          <p:nvPr/>
        </p:nvPicPr>
        <p:blipFill rotWithShape="1">
          <a:blip r:embed="rId5"/>
          <a:stretch>
            <a:fillRect/>
          </a:stretch>
        </p:blipFill>
        <p:spPr>
          <a:xfrm>
            <a:off x="3257550" y="2483564"/>
            <a:ext cx="2957939" cy="3119864"/>
          </a:xfrm>
          <a:prstGeom prst="rect">
            <a:avLst/>
          </a:prstGeom>
        </p:spPr>
      </p:pic>
      <p:sp>
        <p:nvSpPr>
          <p:cNvPr id="6" name="Body text copy"/>
          <p:cNvSpPr/>
          <p:nvPr/>
        </p:nvSpPr>
        <p:spPr>
          <a:xfrm>
            <a:off x="6635713" y="3306117"/>
            <a:ext cx="4920561" cy="1066800"/>
          </a:xfrm>
          <a:prstGeom prst="rect">
            <a:avLst/>
          </a:prstGeom>
        </p:spPr>
        <p:txBody>
          <a:bodyPr spcFirstLastPara="0" lIns="95250" tIns="95250" rIns="95250" bIns="0" anchor="t"/>
          <a:lstStyle/>
          <a:p>
            <a:pPr algn="l" hangingPunct="0">
              <a:lnSpc>
                <a:spcPct val="141667"/>
              </a:lnSpc>
            </a:pPr>
            <a:r>
              <a:rPr sz="1350" spc="375">
                <a:solidFill>
                  <a:srgbClr val="151F36"/>
                </a:solidFill>
                <a:latin typeface="&quot;Open Sans&quot;"/>
                <a:ea typeface="+mn-ea"/>
                <a:cs typeface="&quot;Open Sans&quot;"/>
              </a:rPr>
              <a:t>—Hannah Baldwin, SHRM-CP, PAFM, Lean Six Sigma Green Belt</a:t>
            </a:r>
          </a:p>
          <a:p>
            <a:pPr algn="l" hangingPunct="0">
              <a:lnSpc>
                <a:spcPct val="141667"/>
              </a:lnSpc>
            </a:pPr>
            <a:r>
              <a:rPr sz="1350" spc="375">
                <a:solidFill>
                  <a:srgbClr val="151F36"/>
                </a:solidFill>
                <a:latin typeface="&quot;Open Sans&quot;"/>
                <a:ea typeface="+mn-ea"/>
                <a:cs typeface="&quot;Open Sans&quot;"/>
              </a:rPr>
              <a:t>Director of CAS</a:t>
            </a:r>
          </a:p>
        </p:txBody>
      </p:sp>
      <p:sp>
        <p:nvSpPr>
          <p:cNvPr id="7" name="Body text copy"/>
          <p:cNvSpPr/>
          <p:nvPr/>
        </p:nvSpPr>
        <p:spPr>
          <a:xfrm>
            <a:off x="3257550" y="1114425"/>
            <a:ext cx="8439150" cy="895350"/>
          </a:xfrm>
          <a:prstGeom prst="rect">
            <a:avLst/>
          </a:prstGeom>
        </p:spPr>
        <p:txBody>
          <a:bodyPr spcFirstLastPara="0" lIns="142875" tIns="95250" rIns="142875" bIns="0" anchor="t"/>
          <a:lstStyle/>
          <a:p>
            <a:pPr algn="l" hangingPunct="0">
              <a:lnSpc>
                <a:spcPct val="125000"/>
              </a:lnSpc>
            </a:pPr>
            <a:r>
              <a:rPr sz="3600" b="1">
                <a:solidFill>
                  <a:srgbClr val="5D647B"/>
                </a:solidFill>
                <a:latin typeface="Poppins"/>
                <a:ea typeface="+mn-ea"/>
                <a:cs typeface="Poppins"/>
              </a:rPr>
              <a:t>Smith Marion &amp; Co.</a:t>
            </a:r>
          </a:p>
        </p:txBody>
      </p:sp>
      <p:sp>
        <p:nvSpPr>
          <p:cNvPr id="8"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lang="en-US" sz="1350" dirty="0">
                <a:solidFill>
                  <a:srgbClr val="151F36"/>
                </a:solidFill>
                <a:latin typeface="&quot;JULIUS SANS ONE&quot;"/>
                <a:ea typeface="+mn-ea"/>
                <a:cs typeface="&quot;JULIUS SANS ONE&quot;"/>
              </a:rPr>
              <a:t>www.smco.cpa</a:t>
            </a:r>
            <a:endParaRPr sz="1350" dirty="0">
              <a:solidFill>
                <a:srgbClr val="151F36"/>
              </a:solidFill>
              <a:latin typeface="&quot;JULIUS SANS ONE&quot;"/>
              <a:ea typeface="+mn-ea"/>
              <a:cs typeface="&quot;JULIUS SANS ONE&quot;"/>
            </a:endParaRPr>
          </a:p>
        </p:txBody>
      </p:sp>
    </p:spTree>
    <p:extLst>
      <p:ext uri="{BB962C8B-B14F-4D97-AF65-F5344CB8AC3E}">
        <p14:creationId xmlns:p14="http://schemas.microsoft.com/office/powerpoint/2010/main" val="169089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endParaRPr lang="en-US" sz="2400" dirty="0">
              <a:solidFill>
                <a:schemeClr val="bg1"/>
              </a:solidFill>
              <a:ea typeface="+mn-lt"/>
              <a:cs typeface="+mn-lt"/>
            </a:endParaRPr>
          </a:p>
          <a:p>
            <a:pPr marL="342900" indent="-342900">
              <a:lnSpc>
                <a:spcPct val="141667"/>
              </a:lnSpc>
              <a:buFont typeface="Arial"/>
              <a:buChar char="•"/>
            </a:pPr>
            <a:r>
              <a:rPr lang="en-US" sz="2400" dirty="0">
                <a:solidFill>
                  <a:schemeClr val="bg1"/>
                </a:solidFill>
                <a:ea typeface="+mn-lt"/>
                <a:cs typeface="+mn-lt"/>
              </a:rPr>
              <a:t>Typically 2-4 years</a:t>
            </a:r>
          </a:p>
          <a:p>
            <a:pPr marL="342900" indent="-342900">
              <a:lnSpc>
                <a:spcPct val="141667"/>
              </a:lnSpc>
              <a:buFont typeface="Arial"/>
              <a:buChar char="•"/>
            </a:pPr>
            <a:r>
              <a:rPr lang="en-US" sz="2400" dirty="0">
                <a:solidFill>
                  <a:schemeClr val="bg1"/>
                </a:solidFill>
                <a:ea typeface="Calibri"/>
                <a:cs typeface="Calibri"/>
              </a:rPr>
              <a:t>Appointed by major or city council</a:t>
            </a:r>
          </a:p>
          <a:p>
            <a:pPr>
              <a:lnSpc>
                <a:spcPct val="141667"/>
              </a:lnSpc>
            </a:pPr>
            <a:endParaRPr lang="en-US" sz="2400" dirty="0">
              <a:solidFill>
                <a:schemeClr val="bg1"/>
              </a:solidFill>
              <a:ea typeface="Calibri"/>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820348" y="846595"/>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Commissioner Terms</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20</a:t>
            </a:fld>
            <a:endParaRPr lang="en-US"/>
          </a:p>
        </p:txBody>
      </p:sp>
    </p:spTree>
    <p:extLst>
      <p:ext uri="{BB962C8B-B14F-4D97-AF65-F5344CB8AC3E}">
        <p14:creationId xmlns:p14="http://schemas.microsoft.com/office/powerpoint/2010/main" val="148111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endParaRPr lang="en-US" sz="2400" dirty="0">
              <a:solidFill>
                <a:schemeClr val="bg1"/>
              </a:solidFill>
              <a:ea typeface="+mn-lt"/>
              <a:cs typeface="+mn-lt"/>
            </a:endParaRPr>
          </a:p>
          <a:p>
            <a:pPr>
              <a:lnSpc>
                <a:spcPct val="141667"/>
              </a:lnSpc>
            </a:pPr>
            <a:endParaRPr lang="en-US" sz="2400" dirty="0">
              <a:solidFill>
                <a:schemeClr val="bg1"/>
              </a:solidFill>
              <a:ea typeface="Calibri"/>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5334948" y="2877115"/>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Commissioner</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21</a:t>
            </a:fld>
            <a:endParaRPr lang="en-US"/>
          </a:p>
        </p:txBody>
      </p:sp>
    </p:spTree>
    <p:extLst>
      <p:ext uri="{BB962C8B-B14F-4D97-AF65-F5344CB8AC3E}">
        <p14:creationId xmlns:p14="http://schemas.microsoft.com/office/powerpoint/2010/main" val="130460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r>
              <a:rPr lang="en-US" sz="2400" dirty="0">
                <a:solidFill>
                  <a:schemeClr val="bg1"/>
                </a:solidFill>
                <a:ea typeface="+mn-lt"/>
                <a:cs typeface="+mn-lt"/>
              </a:rPr>
              <a:t>Have full voting rights</a:t>
            </a:r>
          </a:p>
          <a:p>
            <a:pPr marL="342900" indent="-342900">
              <a:lnSpc>
                <a:spcPct val="141667"/>
              </a:lnSpc>
              <a:buFont typeface="Arial"/>
              <a:buChar char="•"/>
            </a:pPr>
            <a:r>
              <a:rPr lang="en-US" sz="2400" dirty="0">
                <a:solidFill>
                  <a:schemeClr val="bg1"/>
                </a:solidFill>
                <a:cs typeface="Calibri"/>
              </a:rPr>
              <a:t>Have a term of 1 year</a:t>
            </a: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44527" y="597571"/>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Resident Commissioner </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22</a:t>
            </a:fld>
            <a:endParaRPr lang="en-US"/>
          </a:p>
        </p:txBody>
      </p:sp>
    </p:spTree>
    <p:extLst>
      <p:ext uri="{BB962C8B-B14F-4D97-AF65-F5344CB8AC3E}">
        <p14:creationId xmlns:p14="http://schemas.microsoft.com/office/powerpoint/2010/main" val="409447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r>
              <a:rPr lang="en-US" sz="2400" dirty="0">
                <a:solidFill>
                  <a:schemeClr val="bg1"/>
                </a:solidFill>
                <a:ea typeface="+mn-lt"/>
                <a:cs typeface="+mn-lt"/>
              </a:rPr>
              <a:t>Give special treatment to applicants, residents, vendors, or agents. </a:t>
            </a:r>
          </a:p>
          <a:p>
            <a:pPr marL="342900" indent="-342900">
              <a:lnSpc>
                <a:spcPct val="141667"/>
              </a:lnSpc>
              <a:buFont typeface="Arial"/>
              <a:buChar char="•"/>
            </a:pPr>
            <a:r>
              <a:rPr lang="en-US" sz="2400" dirty="0">
                <a:solidFill>
                  <a:schemeClr val="bg1"/>
                </a:solidFill>
                <a:ea typeface="+mn-lt"/>
                <a:cs typeface="+mn-lt"/>
              </a:rPr>
              <a:t>Use their position to secure personal privileges or influence the PHA's activities.</a:t>
            </a:r>
          </a:p>
          <a:p>
            <a:pPr marL="342900" indent="-342900">
              <a:lnSpc>
                <a:spcPct val="141667"/>
              </a:lnSpc>
              <a:buFont typeface="Arial"/>
              <a:buChar char="•"/>
            </a:pPr>
            <a:r>
              <a:rPr lang="en-US" sz="2400" dirty="0">
                <a:solidFill>
                  <a:schemeClr val="bg1"/>
                </a:solidFill>
                <a:cs typeface="Calibri"/>
              </a:rPr>
              <a:t>Be hired as the Executive Director immediately after being a commissioner. </a:t>
            </a:r>
          </a:p>
          <a:p>
            <a:pPr marL="342900" indent="-342900">
              <a:lnSpc>
                <a:spcPct val="141667"/>
              </a:lnSpc>
              <a:buFont typeface="Arial"/>
              <a:buChar char="•"/>
            </a:pPr>
            <a:r>
              <a:rPr lang="en-US" sz="2400" dirty="0">
                <a:solidFill>
                  <a:schemeClr val="bg1"/>
                </a:solidFill>
                <a:cs typeface="Calibri"/>
              </a:rPr>
              <a:t>Lobby with PHA funds. </a:t>
            </a:r>
          </a:p>
          <a:p>
            <a:pPr marL="342900" indent="-342900">
              <a:lnSpc>
                <a:spcPct val="141667"/>
              </a:lnSpc>
              <a:buFont typeface="Arial"/>
              <a:buChar char="•"/>
            </a:pPr>
            <a:r>
              <a:rPr lang="en-US" sz="2400" dirty="0">
                <a:solidFill>
                  <a:schemeClr val="bg1"/>
                </a:solidFill>
                <a:cs typeface="Calibri"/>
              </a:rPr>
              <a:t>Have an immediate family member work for the PHA. </a:t>
            </a:r>
          </a:p>
          <a:p>
            <a:pPr marL="342900" indent="-342900">
              <a:lnSpc>
                <a:spcPct val="141667"/>
              </a:lnSpc>
              <a:buFont typeface="Arial"/>
              <a:buChar char="•"/>
            </a:pPr>
            <a:r>
              <a:rPr lang="en-US" sz="2400" dirty="0">
                <a:solidFill>
                  <a:schemeClr val="bg1"/>
                </a:solidFill>
                <a:cs typeface="Calibri"/>
              </a:rPr>
              <a:t>Receive compensation for their services. </a:t>
            </a:r>
          </a:p>
          <a:p>
            <a:pPr marL="342900" indent="-342900">
              <a:lnSpc>
                <a:spcPct val="141667"/>
              </a:lnSpc>
              <a:buFont typeface="Arial"/>
              <a:buChar char="•"/>
            </a:pPr>
            <a:r>
              <a:rPr lang="en-US" sz="2400" dirty="0">
                <a:solidFill>
                  <a:schemeClr val="bg1"/>
                </a:solidFill>
                <a:cs typeface="Calibri"/>
              </a:rPr>
              <a:t>Give a direct order to a staff employee. </a:t>
            </a:r>
          </a:p>
          <a:p>
            <a:pPr marL="342900" indent="-342900">
              <a:lnSpc>
                <a:spcPct val="141667"/>
              </a:lnSpc>
              <a:buFont typeface="Arial"/>
              <a:buChar char="•"/>
            </a:pPr>
            <a:endParaRPr lang="en-US" sz="2400" dirty="0">
              <a:solidFill>
                <a:schemeClr val="bg1"/>
              </a:solidFill>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Commissioner's May Not</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23</a:t>
            </a:fld>
            <a:endParaRPr lang="en-US"/>
          </a:p>
        </p:txBody>
      </p:sp>
    </p:spTree>
    <p:extLst>
      <p:ext uri="{BB962C8B-B14F-4D97-AF65-F5344CB8AC3E}">
        <p14:creationId xmlns:p14="http://schemas.microsoft.com/office/powerpoint/2010/main" val="259176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r>
              <a:rPr lang="en-US" sz="2400" dirty="0">
                <a:solidFill>
                  <a:schemeClr val="bg1"/>
                </a:solidFill>
                <a:ea typeface="+mn-lt"/>
                <a:cs typeface="+mn-lt"/>
              </a:rPr>
              <a:t>Not understanding the PHAs programs</a:t>
            </a:r>
          </a:p>
          <a:p>
            <a:pPr marL="342900" indent="-342900">
              <a:lnSpc>
                <a:spcPct val="141667"/>
              </a:lnSpc>
              <a:buFont typeface="Arial"/>
              <a:buChar char="•"/>
            </a:pPr>
            <a:r>
              <a:rPr lang="en-US" sz="2400" dirty="0">
                <a:solidFill>
                  <a:schemeClr val="bg1"/>
                </a:solidFill>
                <a:ea typeface="+mn-lt"/>
                <a:cs typeface="+mn-lt"/>
              </a:rPr>
              <a:t>Not understanding or reviewing the financial information </a:t>
            </a:r>
          </a:p>
          <a:p>
            <a:pPr marL="342900" indent="-342900">
              <a:lnSpc>
                <a:spcPct val="141667"/>
              </a:lnSpc>
              <a:buFont typeface="Arial"/>
              <a:buChar char="•"/>
            </a:pPr>
            <a:r>
              <a:rPr lang="en-US" sz="2400" dirty="0">
                <a:solidFill>
                  <a:schemeClr val="bg1"/>
                </a:solidFill>
                <a:ea typeface="+mn-lt"/>
                <a:cs typeface="+mn-lt"/>
              </a:rPr>
              <a:t>Newly appointed board members not knowing their roles, responsibilities, and requirements</a:t>
            </a:r>
          </a:p>
          <a:p>
            <a:pPr marL="342900" indent="-342900">
              <a:lnSpc>
                <a:spcPct val="141667"/>
              </a:lnSpc>
              <a:buFont typeface="Arial"/>
              <a:buChar char="•"/>
            </a:pPr>
            <a:r>
              <a:rPr lang="en-US" sz="2400" dirty="0">
                <a:solidFill>
                  <a:schemeClr val="bg1"/>
                </a:solidFill>
                <a:ea typeface="+mn-lt"/>
                <a:cs typeface="+mn-lt"/>
              </a:rPr>
              <a:t>Not asking questions</a:t>
            </a:r>
          </a:p>
          <a:p>
            <a:pPr marL="342900" indent="-342900">
              <a:lnSpc>
                <a:spcPct val="141667"/>
              </a:lnSpc>
              <a:buFont typeface="Arial"/>
              <a:buChar char="•"/>
            </a:pPr>
            <a:r>
              <a:rPr lang="en-US" sz="2400" dirty="0">
                <a:solidFill>
                  <a:schemeClr val="bg1"/>
                </a:solidFill>
                <a:ea typeface="+mn-lt"/>
                <a:cs typeface="+mn-lt"/>
              </a:rPr>
              <a:t>Micromanaging </a:t>
            </a:r>
          </a:p>
          <a:p>
            <a:pPr marL="342900" indent="-342900">
              <a:lnSpc>
                <a:spcPct val="141667"/>
              </a:lnSpc>
              <a:buFont typeface="Arial"/>
              <a:buChar char="•"/>
            </a:pPr>
            <a:r>
              <a:rPr lang="en-US" sz="2400" dirty="0">
                <a:solidFill>
                  <a:schemeClr val="bg1"/>
                </a:solidFill>
                <a:ea typeface="+mn-lt"/>
                <a:cs typeface="+mn-lt"/>
              </a:rPr>
              <a:t>Getting emotional or personal </a:t>
            </a:r>
            <a:endParaRPr lang="en-US" sz="2400" dirty="0">
              <a:solidFill>
                <a:schemeClr val="bg1"/>
              </a:solidFill>
              <a:cs typeface="Calibri"/>
            </a:endParaRPr>
          </a:p>
          <a:p>
            <a:pPr marL="342900" indent="-342900">
              <a:lnSpc>
                <a:spcPct val="141667"/>
              </a:lnSpc>
              <a:buFont typeface="Arial"/>
              <a:buChar char="•"/>
            </a:pPr>
            <a:endParaRPr lang="en-US" sz="2400" dirty="0">
              <a:solidFill>
                <a:schemeClr val="bg1"/>
              </a:solidFill>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ea typeface="+mn-ea"/>
                <a:cs typeface="Poppins"/>
              </a:rPr>
              <a:t>Common Commissioner Problems</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24</a:t>
            </a:fld>
            <a:endParaRPr lang="en-US"/>
          </a:p>
        </p:txBody>
      </p:sp>
    </p:spTree>
    <p:extLst>
      <p:ext uri="{BB962C8B-B14F-4D97-AF65-F5344CB8AC3E}">
        <p14:creationId xmlns:p14="http://schemas.microsoft.com/office/powerpoint/2010/main" val="343958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r>
              <a:rPr lang="en-US" sz="2400" dirty="0">
                <a:solidFill>
                  <a:schemeClr val="bg1"/>
                </a:solidFill>
                <a:ea typeface="+mn-lt"/>
                <a:cs typeface="+mn-lt"/>
              </a:rPr>
              <a:t>Having discussion before the board meeting about how they are going to be voting (this is doing business outside of the board meeting)</a:t>
            </a:r>
          </a:p>
          <a:p>
            <a:pPr marL="342900" indent="-342900">
              <a:lnSpc>
                <a:spcPct val="141667"/>
              </a:lnSpc>
              <a:buFont typeface="Arial"/>
              <a:buChar char="•"/>
            </a:pPr>
            <a:r>
              <a:rPr lang="en-US" sz="2400" dirty="0">
                <a:solidFill>
                  <a:schemeClr val="bg1"/>
                </a:solidFill>
                <a:ea typeface="+mn-lt"/>
                <a:cs typeface="+mn-lt"/>
              </a:rPr>
              <a:t>Using email to conduct business </a:t>
            </a:r>
          </a:p>
          <a:p>
            <a:pPr marL="342900" indent="-342900">
              <a:lnSpc>
                <a:spcPct val="141667"/>
              </a:lnSpc>
              <a:buFont typeface="Arial"/>
              <a:buChar char="•"/>
            </a:pPr>
            <a:r>
              <a:rPr lang="en-US" sz="2400" dirty="0">
                <a:solidFill>
                  <a:schemeClr val="bg1"/>
                </a:solidFill>
                <a:ea typeface="+mn-lt"/>
                <a:cs typeface="+mn-lt"/>
              </a:rPr>
              <a:t>Not allowing public to videotape meeting</a:t>
            </a:r>
          </a:p>
          <a:p>
            <a:pPr marL="342900" indent="-342900">
              <a:lnSpc>
                <a:spcPct val="141667"/>
              </a:lnSpc>
              <a:buFont typeface="Arial"/>
              <a:buChar char="•"/>
            </a:pPr>
            <a:r>
              <a:rPr lang="en-US" sz="2400" dirty="0">
                <a:solidFill>
                  <a:schemeClr val="bg1"/>
                </a:solidFill>
                <a:ea typeface="+mn-lt"/>
                <a:cs typeface="+mn-lt"/>
              </a:rPr>
              <a:t>Making decisions/voting during Executive Session</a:t>
            </a:r>
          </a:p>
          <a:p>
            <a:pPr marL="342900" indent="-342900">
              <a:lnSpc>
                <a:spcPct val="141667"/>
              </a:lnSpc>
              <a:buFont typeface="Arial"/>
              <a:buChar char="•"/>
            </a:pPr>
            <a:r>
              <a:rPr lang="en-US" sz="2400" dirty="0">
                <a:solidFill>
                  <a:schemeClr val="bg1"/>
                </a:solidFill>
                <a:ea typeface="+mn-lt"/>
                <a:cs typeface="+mn-lt"/>
              </a:rPr>
              <a:t>Limiting total time for public comment, you can limit the amount of time that they talk individually but not the </a:t>
            </a:r>
            <a:r>
              <a:rPr lang="en-US" sz="2400">
                <a:solidFill>
                  <a:schemeClr val="bg1"/>
                </a:solidFill>
                <a:ea typeface="+mn-lt"/>
                <a:cs typeface="+mn-lt"/>
              </a:rPr>
              <a:t>time itself </a:t>
            </a:r>
            <a:endParaRPr lang="en-US" sz="2400" dirty="0">
              <a:solidFill>
                <a:schemeClr val="bg1"/>
              </a:solidFill>
              <a:ea typeface="+mn-lt"/>
              <a:cs typeface="+mn-lt"/>
            </a:endParaRPr>
          </a:p>
          <a:p>
            <a:pPr marL="342900" indent="-342900">
              <a:lnSpc>
                <a:spcPct val="141667"/>
              </a:lnSpc>
              <a:buFont typeface="Arial"/>
              <a:buChar char="•"/>
            </a:pPr>
            <a:r>
              <a:rPr lang="en-US" sz="2400" dirty="0">
                <a:solidFill>
                  <a:schemeClr val="bg1"/>
                </a:solidFill>
                <a:ea typeface="+mn-lt"/>
                <a:cs typeface="+mn-lt"/>
              </a:rPr>
              <a:t>Secret meetings or appearance of </a:t>
            </a:r>
            <a:endParaRPr lang="en-US" sz="2400" dirty="0">
              <a:solidFill>
                <a:schemeClr val="bg1"/>
              </a:solidFill>
              <a:cs typeface="Calibri"/>
            </a:endParaRPr>
          </a:p>
          <a:p>
            <a:pPr marL="342900" indent="-342900">
              <a:lnSpc>
                <a:spcPct val="141667"/>
              </a:lnSpc>
              <a:buFont typeface="Arial"/>
              <a:buChar char="•"/>
            </a:pPr>
            <a:endParaRPr lang="en-US" sz="2400" dirty="0">
              <a:solidFill>
                <a:schemeClr val="bg1"/>
              </a:solidFill>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820348" y="511175"/>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Violations</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25</a:t>
            </a:fld>
            <a:endParaRPr lang="en-US"/>
          </a:p>
        </p:txBody>
      </p:sp>
    </p:spTree>
    <p:extLst>
      <p:ext uri="{BB962C8B-B14F-4D97-AF65-F5344CB8AC3E}">
        <p14:creationId xmlns:p14="http://schemas.microsoft.com/office/powerpoint/2010/main" val="166028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90825" y="1181100"/>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4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PHAs mission, programs, financials, and strategic plan</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Policies &amp; procedures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Agency owned developments &amp; properties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Board &amp; committee meeting processes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Federal &amp; state laws</a:t>
            </a:r>
          </a:p>
          <a:p>
            <a:pPr marL="285750" indent="-285750" hangingPunct="0">
              <a:lnSpc>
                <a:spcPct val="141667"/>
              </a:lnSpc>
              <a:buFont typeface="Arial" panose="020B0604020202020204" pitchFamily="34" charset="0"/>
              <a:buChar char="•"/>
            </a:pPr>
            <a:endParaRPr lang="en-US" sz="24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2400"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pPr algn="l" hangingPunct="0">
              <a:lnSpc>
                <a:spcPct val="141667"/>
              </a:lnSpc>
              <a:buClr>
                <a:srgbClr val="FFFFFF"/>
              </a:buClr>
            </a:pPr>
            <a:endParaRPr lang="en-US" sz="2400" dirty="0">
              <a:solidFill>
                <a:srgbClr val="FFFFFF"/>
              </a:solidFill>
              <a:latin typeface="Heebo"/>
              <a:cs typeface="Heebo"/>
            </a:endParaRPr>
          </a:p>
          <a:p>
            <a:pPr algn="l" hangingPunct="0">
              <a:lnSpc>
                <a:spcPct val="141667"/>
              </a:lnSpc>
            </a:pPr>
            <a:endParaRPr lang="en-US" sz="2400" dirty="0">
              <a:solidFill>
                <a:srgbClr val="FFFFFF"/>
              </a:solidFill>
              <a:latin typeface="Heebo"/>
              <a:cs typeface="Heebo"/>
            </a:endParaRPr>
          </a:p>
          <a:p>
            <a:pPr algn="l" hangingPunct="0">
              <a:lnSpc>
                <a:spcPct val="141667"/>
              </a:lnSpc>
            </a:pPr>
            <a:endParaRPr lang="en-US" sz="24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endParaRPr lang="en-US" sz="2400" dirty="0">
              <a:solidFill>
                <a:schemeClr val="bg1"/>
              </a:solidFill>
              <a:ea typeface="Calibri"/>
              <a:cs typeface="Calibri"/>
            </a:endParaRPr>
          </a:p>
          <a:p>
            <a:pPr algn="l">
              <a:lnSpc>
                <a:spcPct val="141667"/>
              </a:lnSpc>
            </a:pPr>
            <a:endParaRPr lang="en-US" sz="2400" dirty="0">
              <a:solidFill>
                <a:schemeClr val="bg1"/>
              </a:solidFill>
              <a:latin typeface="Heebo"/>
              <a:cs typeface="Heebo"/>
            </a:endParaRPr>
          </a:p>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14064" y="600075"/>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Commissioners Should Know </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26</a:t>
            </a:fld>
            <a:endParaRPr lang="en-US"/>
          </a:p>
        </p:txBody>
      </p:sp>
    </p:spTree>
    <p:extLst>
      <p:ext uri="{BB962C8B-B14F-4D97-AF65-F5344CB8AC3E}">
        <p14:creationId xmlns:p14="http://schemas.microsoft.com/office/powerpoint/2010/main" val="40331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18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Setting policy</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Providing oversight</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Ensuring compliance with Federal, State, &amp; Local Regulations</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Actively participating in board meetings </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Assure PHA meets obligations on audit recommendations </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Safeguard financial integrity of PHA, prevent fraud, waste, mismanagement, &amp; abuse</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Review monthly financials &amp; budgets</a:t>
            </a:r>
          </a:p>
          <a:p>
            <a:pPr marL="285750" indent="-285750" hangingPunct="0">
              <a:lnSpc>
                <a:spcPct val="141667"/>
              </a:lnSpc>
              <a:buFont typeface="Arial" panose="020B0604020202020204" pitchFamily="34" charset="0"/>
              <a:buChar char="•"/>
            </a:pPr>
            <a:endParaRPr lang="en-US"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dirty="0">
              <a:solidFill>
                <a:srgbClr val="FFFFFF"/>
              </a:solidFill>
              <a:latin typeface="Heebo" pitchFamily="2" charset="-79"/>
              <a:cs typeface="Heebo" pitchFamily="2" charset="-79"/>
            </a:endParaRPr>
          </a:p>
          <a:p>
            <a:pPr hangingPunct="0">
              <a:lnSpc>
                <a:spcPct val="141667"/>
              </a:lnSpc>
              <a:buClr>
                <a:srgbClr val="FFFFFF"/>
              </a:buClr>
            </a:pPr>
            <a:endParaRPr lang="en-US" dirty="0">
              <a:solidFill>
                <a:srgbClr val="FFFFFF"/>
              </a:solidFill>
              <a:latin typeface="Heebo"/>
              <a:cs typeface="Heebo"/>
            </a:endParaRPr>
          </a:p>
          <a:p>
            <a:pPr algn="l" hangingPunct="0">
              <a:lnSpc>
                <a:spcPct val="141667"/>
              </a:lnSpc>
            </a:pPr>
            <a:endParaRPr lang="en-US" sz="1800" dirty="0">
              <a:solidFill>
                <a:srgbClr val="FFFFFF"/>
              </a:solidFill>
              <a:latin typeface="Heebo"/>
              <a:cs typeface="Heebo"/>
            </a:endParaRPr>
          </a:p>
          <a:p>
            <a:pPr algn="l" hangingPunct="0">
              <a:lnSpc>
                <a:spcPct val="141667"/>
              </a:lnSpc>
            </a:pPr>
            <a:endParaRPr lang="en-US" sz="1800" dirty="0">
              <a:solidFill>
                <a:srgbClr val="FFFFFF"/>
              </a:solidFill>
              <a:latin typeface="Heebo"/>
              <a:ea typeface="+mn-ea"/>
              <a:cs typeface="Heebo"/>
            </a:endParaRPr>
          </a:p>
          <a:p>
            <a:pPr marL="228600" indent="-228600" algn="l" hangingPunct="0">
              <a:lnSpc>
                <a:spcPct val="141667"/>
              </a:lnSpc>
              <a:buClr>
                <a:srgbClr val="FFFFFF"/>
              </a:buClr>
              <a:buFont typeface="Arial" panose="020B0604020202020204" pitchFamily="34" charset="0"/>
              <a:buChar char="•"/>
            </a:pPr>
            <a:endParaRPr lang="en-US" sz="18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1800" dirty="0">
              <a:solidFill>
                <a:srgbClr val="FFFFFF"/>
              </a:solidFill>
              <a:latin typeface="Heebo"/>
              <a:ea typeface="+mn-ea"/>
              <a:cs typeface="Heebo"/>
            </a:endParaRPr>
          </a:p>
          <a:p>
            <a:pPr algn="l"/>
            <a:endParaRPr lang="en-US" sz="1800" dirty="0">
              <a:solidFill>
                <a:srgbClr val="FFFFFF"/>
              </a:solidFill>
              <a:latin typeface="Calibri"/>
              <a:cs typeface="Calibri"/>
            </a:endParaRPr>
          </a:p>
          <a:p>
            <a:pPr>
              <a:lnSpc>
                <a:spcPct val="141667"/>
              </a:lnSpc>
            </a:pPr>
            <a:endParaRPr lang="en-US" dirty="0">
              <a:solidFill>
                <a:schemeClr val="bg1"/>
              </a:solidFill>
              <a:latin typeface="Heebo"/>
              <a:cs typeface="Heebo"/>
            </a:endParaRPr>
          </a:p>
          <a:p>
            <a:pPr algn="l" hangingPunct="0">
              <a:lnSpc>
                <a:spcPct val="141667"/>
              </a:lnSpc>
            </a:pPr>
            <a:endParaRPr lang="en-US" sz="1800" dirty="0">
              <a:solidFill>
                <a:schemeClr val="bg1"/>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Commissioner Responsibility </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27</a:t>
            </a:fld>
            <a:endParaRPr lang="en-US"/>
          </a:p>
        </p:txBody>
      </p:sp>
    </p:spTree>
    <p:extLst>
      <p:ext uri="{BB962C8B-B14F-4D97-AF65-F5344CB8AC3E}">
        <p14:creationId xmlns:p14="http://schemas.microsoft.com/office/powerpoint/2010/main" val="365843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78020" y="1387475"/>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0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Remaining Informed of Industry Rules &amp; Regulations</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Attending training </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Read industry updates (TAHRA, PHADA, NAHRO, SHRM)</a:t>
            </a:r>
          </a:p>
          <a:p>
            <a:pPr marL="285750"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Setting Strategic Vision</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Refer to Strategic Plan to ensure decisions made are in line with the strategic plan</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Review the strategic plan at least once a year</a:t>
            </a:r>
          </a:p>
          <a:p>
            <a:pPr marL="285750"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Hiring, Firing, &amp; Managing the Executive Director</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Perform regular performance reviews</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Speak up when concerns arise </a:t>
            </a:r>
          </a:p>
          <a:p>
            <a:pPr marL="742950" lvl="1" indent="-285750" hangingPunct="0">
              <a:lnSpc>
                <a:spcPct val="141667"/>
              </a:lnSpc>
              <a:buFont typeface="Arial" panose="020B0604020202020204" pitchFamily="34" charset="0"/>
              <a:buChar char="•"/>
            </a:pPr>
            <a:r>
              <a:rPr lang="en-US" sz="2000" dirty="0">
                <a:solidFill>
                  <a:srgbClr val="FFFFFF"/>
                </a:solidFill>
                <a:latin typeface="Heebo" pitchFamily="2" charset="-79"/>
                <a:cs typeface="Heebo" pitchFamily="2" charset="-79"/>
              </a:rPr>
              <a:t>Allow for constructive feedback </a:t>
            </a:r>
          </a:p>
          <a:p>
            <a:pPr marL="285750" indent="-285750" hangingPunct="0">
              <a:lnSpc>
                <a:spcPct val="141667"/>
              </a:lnSpc>
              <a:buFont typeface="Arial" panose="020B0604020202020204" pitchFamily="34" charset="0"/>
              <a:buChar char="•"/>
            </a:pPr>
            <a:endParaRPr lang="en-US"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dirty="0">
              <a:solidFill>
                <a:srgbClr val="FFFFFF"/>
              </a:solidFill>
              <a:latin typeface="Heebo"/>
              <a:cs typeface="Heebo"/>
            </a:endParaRPr>
          </a:p>
          <a:p>
            <a:pPr algn="l" hangingPunct="0">
              <a:lnSpc>
                <a:spcPct val="141667"/>
              </a:lnSpc>
              <a:buClr>
                <a:srgbClr val="FFFFFF"/>
              </a:buClr>
            </a:pPr>
            <a:endParaRPr lang="en-US" sz="1800" dirty="0">
              <a:solidFill>
                <a:srgbClr val="FFFFFF"/>
              </a:solidFill>
              <a:latin typeface="Heebo"/>
              <a:cs typeface="Heebo"/>
            </a:endParaRPr>
          </a:p>
          <a:p>
            <a:pPr algn="l" hangingPunct="0">
              <a:lnSpc>
                <a:spcPct val="141667"/>
              </a:lnSpc>
            </a:pPr>
            <a:endParaRPr lang="en-US" sz="1800" dirty="0">
              <a:solidFill>
                <a:srgbClr val="FFFFFF"/>
              </a:solidFill>
              <a:latin typeface="Heebo"/>
              <a:ea typeface="+mn-ea"/>
              <a:cs typeface="Heebo"/>
            </a:endParaRPr>
          </a:p>
          <a:p>
            <a:pPr algn="l" hangingPunct="0">
              <a:lnSpc>
                <a:spcPct val="141667"/>
              </a:lnSpc>
            </a:pPr>
            <a:endParaRPr lang="en-US" sz="1800" dirty="0">
              <a:solidFill>
                <a:srgbClr val="FFFFFF"/>
              </a:solidFill>
              <a:latin typeface="Heebo"/>
              <a:ea typeface="+mn-ea"/>
              <a:cs typeface="Heebo"/>
            </a:endParaRPr>
          </a:p>
          <a:p>
            <a:pPr marL="228600" indent="-228600" algn="l" hangingPunct="0">
              <a:lnSpc>
                <a:spcPct val="141667"/>
              </a:lnSpc>
              <a:buClr>
                <a:srgbClr val="FFFFFF"/>
              </a:buClr>
              <a:buFont typeface="Arial" panose="020B0604020202020204" pitchFamily="34" charset="0"/>
              <a:buChar char="•"/>
            </a:pPr>
            <a:endParaRPr lang="en-US" sz="1800" dirty="0">
              <a:solidFill>
                <a:srgbClr val="FFFFFF"/>
              </a:solidFill>
              <a:latin typeface="Heebo"/>
              <a:ea typeface="+mn-ea"/>
              <a:cs typeface="Heebo"/>
            </a:endParaRPr>
          </a:p>
          <a:p>
            <a:pPr marL="228600" indent="-228600" algn="l" hangingPunct="0">
              <a:lnSpc>
                <a:spcPct val="141667"/>
              </a:lnSpc>
              <a:buClr>
                <a:srgbClr val="FFFFFF"/>
              </a:buClr>
              <a:buFont typeface="Arial" panose="020B0604020202020204" pitchFamily="34" charset="0"/>
              <a:buChar char="•"/>
            </a:pPr>
            <a:endParaRPr lang="en-US" sz="1800" dirty="0">
              <a:solidFill>
                <a:srgbClr val="FFFFFF"/>
              </a:solidFill>
              <a:latin typeface="Heebo"/>
              <a:ea typeface="+mn-ea"/>
              <a:cs typeface="Heebo"/>
            </a:endParaRPr>
          </a:p>
          <a:p>
            <a:endParaRPr lang="en-US" dirty="0">
              <a:solidFill>
                <a:schemeClr val="bg1"/>
              </a:solidFill>
              <a:cs typeface="Calibri"/>
            </a:endParaRPr>
          </a:p>
          <a:p>
            <a:pPr algn="l">
              <a:lnSpc>
                <a:spcPct val="141667"/>
              </a:lnSpc>
            </a:pPr>
            <a:endParaRPr lang="en-US" sz="1800" dirty="0">
              <a:solidFill>
                <a:schemeClr val="bg1"/>
              </a:solidFill>
              <a:latin typeface="Heebo"/>
              <a:cs typeface="Heebo"/>
            </a:endParaRPr>
          </a:p>
          <a:p>
            <a:pPr hangingPunct="0">
              <a:lnSpc>
                <a:spcPct val="141667"/>
              </a:lnSpc>
            </a:pPr>
            <a:endParaRPr lang="en-US"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Commissioner Responsibility (Continued) </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28</a:t>
            </a:fld>
            <a:endParaRPr lang="en-US" dirty="0"/>
          </a:p>
        </p:txBody>
      </p:sp>
    </p:spTree>
    <p:extLst>
      <p:ext uri="{BB962C8B-B14F-4D97-AF65-F5344CB8AC3E}">
        <p14:creationId xmlns:p14="http://schemas.microsoft.com/office/powerpoint/2010/main" val="397534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78020" y="1387475"/>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1800" b="1" u="sng" dirty="0">
              <a:solidFill>
                <a:srgbClr val="FFFFFF"/>
              </a:solidFill>
              <a:latin typeface="Heebo" pitchFamily="2" charset="-79"/>
              <a:cs typeface="Heebo" pitchFamily="2" charset="-79"/>
            </a:endParaRPr>
          </a:p>
          <a:p>
            <a:pPr marL="457200" indent="-457200" algn="l" rtl="0" fontAlgn="base">
              <a:buFont typeface="Arial" panose="020B0604020202020204" pitchFamily="34" charset="0"/>
              <a:buChar char="•"/>
            </a:pPr>
            <a:r>
              <a:rPr lang="en-US" sz="2800" b="0" i="0" u="none" strike="noStrike" dirty="0">
                <a:solidFill>
                  <a:srgbClr val="FFFFFF"/>
                </a:solidFill>
                <a:effectLst/>
                <a:latin typeface="Heebo" pitchFamily="2" charset="-79"/>
                <a:cs typeface="Heebo" pitchFamily="2" charset="-79"/>
              </a:rPr>
              <a:t>Provide feedback to and conduct performance reviews for the Executive Director</a:t>
            </a:r>
            <a:r>
              <a:rPr lang="en-US" sz="2800" b="0" i="0" dirty="0">
                <a:solidFill>
                  <a:srgbClr val="000000"/>
                </a:solidFill>
                <a:effectLst/>
                <a:latin typeface="Heebo" pitchFamily="2" charset="-79"/>
                <a:cs typeface="Heebo" pitchFamily="2" charset="-79"/>
              </a:rPr>
              <a:t>​</a:t>
            </a:r>
          </a:p>
          <a:p>
            <a:pPr marL="457200" indent="-457200" algn="l" rtl="0" fontAlgn="base">
              <a:buFont typeface="Arial" panose="020B0604020202020204" pitchFamily="34" charset="0"/>
              <a:buChar char="•"/>
            </a:pPr>
            <a:r>
              <a:rPr lang="en-US" sz="2800" b="0" i="0" u="none" strike="noStrike" dirty="0">
                <a:solidFill>
                  <a:srgbClr val="FFFFFF"/>
                </a:solidFill>
                <a:effectLst/>
                <a:latin typeface="Heebo" pitchFamily="2" charset="-79"/>
                <a:cs typeface="Heebo" pitchFamily="2" charset="-79"/>
              </a:rPr>
              <a:t>Speak up when concerns arise </a:t>
            </a:r>
            <a:r>
              <a:rPr lang="en-US" sz="2800" b="0" i="0" dirty="0">
                <a:solidFill>
                  <a:srgbClr val="000000"/>
                </a:solidFill>
                <a:effectLst/>
                <a:latin typeface="Heebo" pitchFamily="2" charset="-79"/>
                <a:cs typeface="Heebo" pitchFamily="2" charset="-79"/>
              </a:rPr>
              <a:t>​</a:t>
            </a:r>
          </a:p>
          <a:p>
            <a:pPr marL="457200" indent="-457200" algn="l" rtl="0" fontAlgn="base">
              <a:buFont typeface="Arial" panose="020B0604020202020204" pitchFamily="34" charset="0"/>
              <a:buChar char="•"/>
            </a:pPr>
            <a:r>
              <a:rPr lang="en-US" sz="2800" b="0" i="0" u="none" strike="noStrike" dirty="0">
                <a:solidFill>
                  <a:srgbClr val="FFFFFF"/>
                </a:solidFill>
                <a:effectLst/>
                <a:latin typeface="Heebo" pitchFamily="2" charset="-79"/>
                <a:cs typeface="Heebo" pitchFamily="2" charset="-79"/>
              </a:rPr>
              <a:t>Represent PHA within the community</a:t>
            </a:r>
            <a:r>
              <a:rPr lang="en-US" sz="2800" b="0" i="0" dirty="0">
                <a:solidFill>
                  <a:srgbClr val="000000"/>
                </a:solidFill>
                <a:effectLst/>
                <a:latin typeface="Heebo" pitchFamily="2" charset="-79"/>
                <a:cs typeface="Heebo" pitchFamily="2" charset="-79"/>
              </a:rPr>
              <a:t>​</a:t>
            </a:r>
          </a:p>
          <a:p>
            <a:pPr marL="457200" indent="-457200" algn="l" rtl="0" fontAlgn="base">
              <a:buFont typeface="Arial" panose="020B0604020202020204" pitchFamily="34" charset="0"/>
              <a:buChar char="•"/>
            </a:pPr>
            <a:r>
              <a:rPr lang="en-US" sz="2800" b="0" i="0" u="none" strike="noStrike" dirty="0">
                <a:solidFill>
                  <a:srgbClr val="FFFFFF"/>
                </a:solidFill>
                <a:effectLst/>
                <a:latin typeface="Heebo" pitchFamily="2" charset="-79"/>
                <a:cs typeface="Heebo" pitchFamily="2" charset="-79"/>
              </a:rPr>
              <a:t>Maintain board, staff, &amp; resident confidentiality </a:t>
            </a:r>
            <a:r>
              <a:rPr lang="en-US" sz="2800" b="0" i="0" dirty="0">
                <a:solidFill>
                  <a:srgbClr val="000000"/>
                </a:solidFill>
                <a:effectLst/>
                <a:latin typeface="Heebo" pitchFamily="2" charset="-79"/>
                <a:cs typeface="Heebo" pitchFamily="2" charset="-79"/>
              </a:rPr>
              <a:t>​</a:t>
            </a:r>
          </a:p>
          <a:p>
            <a:pPr algn="l" rtl="0" fontAlgn="base"/>
            <a:endParaRPr lang="en-US" sz="2800" b="0" i="0" dirty="0">
              <a:solidFill>
                <a:srgbClr val="000000"/>
              </a:solidFill>
              <a:effectLst/>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dirty="0">
              <a:solidFill>
                <a:srgbClr val="FFFFFF"/>
              </a:solidFill>
              <a:latin typeface="Heebo" pitchFamily="2" charset="-79"/>
              <a:cs typeface="Heebo" pitchFamily="2" charset="-79"/>
            </a:endParaRPr>
          </a:p>
          <a:p>
            <a:pPr algn="l" hangingPunct="0">
              <a:lnSpc>
                <a:spcPct val="141667"/>
              </a:lnSpc>
              <a:buClr>
                <a:srgbClr val="FFFFFF"/>
              </a:buClr>
            </a:pPr>
            <a:endParaRPr lang="en-US" sz="1800" dirty="0">
              <a:solidFill>
                <a:srgbClr val="FFFFFF"/>
              </a:solidFill>
              <a:latin typeface="Heebo" pitchFamily="2" charset="-79"/>
              <a:cs typeface="Heebo" pitchFamily="2" charset="-79"/>
            </a:endParaRPr>
          </a:p>
          <a:p>
            <a:pPr algn="l" hangingPunct="0">
              <a:lnSpc>
                <a:spcPct val="141667"/>
              </a:lnSpc>
            </a:pPr>
            <a:endParaRPr lang="en-US" sz="1800" dirty="0">
              <a:solidFill>
                <a:srgbClr val="FFFFFF"/>
              </a:solidFill>
              <a:latin typeface="Heebo" pitchFamily="2" charset="-79"/>
              <a:cs typeface="Heebo" pitchFamily="2" charset="-79"/>
            </a:endParaRPr>
          </a:p>
          <a:p>
            <a:pPr algn="l" hangingPunct="0">
              <a:lnSpc>
                <a:spcPct val="141667"/>
              </a:lnSpc>
            </a:pPr>
            <a:endParaRPr lang="en-US" sz="1800" dirty="0">
              <a:solidFill>
                <a:srgbClr val="FFFFFF"/>
              </a:solidFill>
              <a:latin typeface="Heebo" pitchFamily="2" charset="-79"/>
              <a:cs typeface="Heebo" pitchFamily="2" charset="-79"/>
            </a:endParaRPr>
          </a:p>
          <a:p>
            <a:pPr marL="228600" indent="-228600" algn="l" hangingPunct="0">
              <a:lnSpc>
                <a:spcPct val="141667"/>
              </a:lnSpc>
              <a:buClr>
                <a:srgbClr val="FFFFFF"/>
              </a:buClr>
              <a:buFont typeface="Arial" panose="020B0604020202020204" pitchFamily="34" charset="0"/>
              <a:buChar char="•"/>
            </a:pPr>
            <a:endParaRPr lang="en-US" sz="1800" dirty="0">
              <a:solidFill>
                <a:srgbClr val="FFFFFF"/>
              </a:solidFill>
              <a:latin typeface="Heebo" pitchFamily="2" charset="-79"/>
              <a:cs typeface="Heebo" pitchFamily="2" charset="-79"/>
            </a:endParaRPr>
          </a:p>
          <a:p>
            <a:pPr marL="228600" indent="-228600" algn="l" hangingPunct="0">
              <a:lnSpc>
                <a:spcPct val="141667"/>
              </a:lnSpc>
              <a:buClr>
                <a:srgbClr val="FFFFFF"/>
              </a:buClr>
              <a:buFont typeface="Arial" panose="020B0604020202020204" pitchFamily="34" charset="0"/>
              <a:buChar char="•"/>
            </a:pPr>
            <a:endParaRPr lang="en-US" sz="1800" dirty="0">
              <a:solidFill>
                <a:srgbClr val="FFFFFF"/>
              </a:solidFill>
              <a:latin typeface="Heebo" pitchFamily="2" charset="-79"/>
              <a:cs typeface="Heebo" pitchFamily="2" charset="-79"/>
            </a:endParaRPr>
          </a:p>
          <a:p>
            <a:endParaRPr lang="en-US" dirty="0">
              <a:solidFill>
                <a:schemeClr val="bg1"/>
              </a:solidFill>
              <a:latin typeface="Heebo" pitchFamily="2" charset="-79"/>
              <a:cs typeface="Heebo" pitchFamily="2" charset="-79"/>
            </a:endParaRPr>
          </a:p>
          <a:p>
            <a:pPr algn="l">
              <a:lnSpc>
                <a:spcPct val="141667"/>
              </a:lnSpc>
            </a:pPr>
            <a:endParaRPr lang="en-US" sz="1800" dirty="0">
              <a:solidFill>
                <a:schemeClr val="bg1"/>
              </a:solidFill>
              <a:latin typeface="Heebo" pitchFamily="2" charset="-79"/>
              <a:cs typeface="Heebo" pitchFamily="2" charset="-79"/>
            </a:endParaRPr>
          </a:p>
          <a:p>
            <a:pPr hangingPunct="0">
              <a:lnSpc>
                <a:spcPct val="141667"/>
              </a:lnSpc>
            </a:pPr>
            <a:endParaRPr lang="en-US" dirty="0">
              <a:solidFill>
                <a:srgbClr val="FFFFFF"/>
              </a:solidFill>
              <a:latin typeface="Heebo" pitchFamily="2" charset="-79"/>
              <a:cs typeface="Heebo" pitchFamily="2" charset="-79"/>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Commissioner Responsibility (Continued) </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29</a:t>
            </a:fld>
            <a:endParaRPr lang="en-US" dirty="0"/>
          </a:p>
        </p:txBody>
      </p:sp>
    </p:spTree>
    <p:extLst>
      <p:ext uri="{BB962C8B-B14F-4D97-AF65-F5344CB8AC3E}">
        <p14:creationId xmlns:p14="http://schemas.microsoft.com/office/powerpoint/2010/main" val="423292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C7C5"/>
        </a:solidFill>
        <a:effectLst/>
      </p:bgPr>
    </p:bg>
    <p:spTree>
      <p:nvGrpSpPr>
        <p:cNvPr id="1" name="Source"/>
        <p:cNvGrpSpPr/>
        <p:nvPr/>
      </p:nvGrpSpPr>
      <p:grpSpPr>
        <a:xfrm>
          <a:off x="0" y="0"/>
          <a:ext cx="0" cy="0"/>
          <a:chOff x="0" y="0"/>
          <a:chExt cx="0" cy="0"/>
        </a:xfrm>
      </p:grpSpPr>
      <p:pic>
        <p:nvPicPr>
          <p:cNvPr id="2" name="Shape-1"/>
          <p:cNvPicPr/>
          <p:nvPr/>
        </p:nvPicPr>
        <p:blipFill rotWithShape="1">
          <a:blip r:embed="rId3"/>
          <a:stretch>
            <a:fillRect/>
          </a:stretch>
        </p:blipFill>
        <p:spPr>
          <a:xfrm>
            <a:off x="-9525" y="2619375"/>
            <a:ext cx="2522631" cy="4720468"/>
          </a:xfrm>
          <a:prstGeom prst="rect">
            <a:avLst/>
          </a:prstGeom>
        </p:spPr>
      </p:pic>
      <p:pic>
        <p:nvPicPr>
          <p:cNvPr id="3" name="Icon-319"/>
          <p:cNvPicPr/>
          <p:nvPr/>
        </p:nvPicPr>
        <p:blipFill rotWithShape="1">
          <a:blip r:embed="rId4"/>
          <a:stretch>
            <a:fillRect/>
          </a:stretch>
        </p:blipFill>
        <p:spPr>
          <a:xfrm>
            <a:off x="114300" y="152400"/>
            <a:ext cx="2369970" cy="2369970"/>
          </a:xfrm>
          <a:prstGeom prst="rect">
            <a:avLst/>
          </a:prstGeom>
        </p:spPr>
      </p:pic>
      <p:pic>
        <p:nvPicPr>
          <p:cNvPr id="4" name="Shape-1"/>
          <p:cNvPicPr/>
          <p:nvPr/>
        </p:nvPicPr>
        <p:blipFill rotWithShape="1">
          <a:blip r:embed="rId5"/>
          <a:stretch>
            <a:fillRect/>
          </a:stretch>
        </p:blipFill>
        <p:spPr>
          <a:xfrm>
            <a:off x="-9525" y="6906755"/>
            <a:ext cx="13091299" cy="449187"/>
          </a:xfrm>
          <a:prstGeom prst="rect">
            <a:avLst/>
          </a:prstGeom>
        </p:spPr>
      </p:pic>
      <p:sp>
        <p:nvSpPr>
          <p:cNvPr id="5" name="Body text copy"/>
          <p:cNvSpPr/>
          <p:nvPr/>
        </p:nvSpPr>
        <p:spPr>
          <a:xfrm>
            <a:off x="2981325" y="2305050"/>
            <a:ext cx="8677275" cy="876300"/>
          </a:xfrm>
          <a:prstGeom prst="rect">
            <a:avLst/>
          </a:prstGeom>
        </p:spPr>
        <p:txBody>
          <a:bodyPr spcFirstLastPara="0" lIns="142875" tIns="95250" rIns="142875" bIns="0" anchor="t"/>
          <a:lstStyle/>
          <a:p>
            <a:pPr>
              <a:lnSpc>
                <a:spcPct val="125000"/>
              </a:lnSpc>
            </a:pPr>
            <a:r>
              <a:rPr lang="en-US" sz="4800" b="1" dirty="0">
                <a:solidFill>
                  <a:srgbClr val="FAFBFF"/>
                </a:solidFill>
                <a:latin typeface="Poppins"/>
                <a:cs typeface="Poppins"/>
              </a:rPr>
              <a:t>Roles of Commissioners, Executive Director, &amp; Staff</a:t>
            </a:r>
            <a:endParaRPr lang="en-US" sz="2400" dirty="0">
              <a:cs typeface="Calibri"/>
            </a:endParaRPr>
          </a:p>
        </p:txBody>
      </p:sp>
      <p:pic>
        <p:nvPicPr>
          <p:cNvPr id="6" name="social icon6"/>
          <p:cNvPicPr/>
          <p:nvPr/>
        </p:nvPicPr>
        <p:blipFill rotWithShape="1">
          <a:blip r:embed="rId6"/>
          <a:stretch>
            <a:fillRect/>
          </a:stretch>
        </p:blipFill>
        <p:spPr>
          <a:xfrm>
            <a:off x="327735" y="4876800"/>
            <a:ext cx="1905000" cy="1905000"/>
          </a:xfrm>
          <a:prstGeom prst="rect">
            <a:avLst/>
          </a:prstGeom>
        </p:spPr>
      </p:pic>
      <p:sp>
        <p:nvSpPr>
          <p:cNvPr id="8" name="Slide Number Placeholder 7">
            <a:extLst>
              <a:ext uri="{FF2B5EF4-FFF2-40B4-BE49-F238E27FC236}">
                <a16:creationId xmlns:a16="http://schemas.microsoft.com/office/drawing/2014/main" id="{BBB6034B-F9B0-470F-0CC7-E06FE67B8F5C}"/>
              </a:ext>
            </a:extLst>
          </p:cNvPr>
          <p:cNvSpPr>
            <a:spLocks noGrp="1"/>
          </p:cNvSpPr>
          <p:nvPr>
            <p:ph type="sldNum" sz="quarter" idx="12"/>
          </p:nvPr>
        </p:nvSpPr>
        <p:spPr/>
        <p:txBody>
          <a:bodyPr/>
          <a:lstStyle/>
          <a:p>
            <a:fld id="{6CB18C70-803E-428A-BAB3-289BE172EF8D}" type="slidenum">
              <a:rPr lang="en-US" smtClean="0"/>
              <a:t>3</a:t>
            </a:fld>
            <a:endParaRPr lang="en-US"/>
          </a:p>
        </p:txBody>
      </p:sp>
    </p:spTree>
    <p:extLst>
      <p:ext uri="{BB962C8B-B14F-4D97-AF65-F5344CB8AC3E}">
        <p14:creationId xmlns:p14="http://schemas.microsoft.com/office/powerpoint/2010/main" val="136593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2455" y="1105645"/>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4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Provide specific actionable feedback </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Document the evaluations </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Have a regular schedule </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Prepare for evaluation</a:t>
            </a:r>
          </a:p>
          <a:p>
            <a:pPr marL="285750" indent="-285750" hangingPunct="0">
              <a:lnSpc>
                <a:spcPct val="141667"/>
              </a:lnSpc>
              <a:buFont typeface="Arial" panose="020B0604020202020204" pitchFamily="34" charset="0"/>
              <a:buChar char="•"/>
            </a:pPr>
            <a:r>
              <a:rPr lang="en-US" sz="2400" dirty="0">
                <a:solidFill>
                  <a:srgbClr val="FFFFFF"/>
                </a:solidFill>
                <a:latin typeface="Heebo" pitchFamily="2" charset="-79"/>
                <a:cs typeface="Heebo" pitchFamily="2" charset="-79"/>
              </a:rPr>
              <a:t>Balanced Scorecard </a:t>
            </a:r>
          </a:p>
          <a:p>
            <a:pPr marL="285750" indent="-285750" hangingPunct="0">
              <a:lnSpc>
                <a:spcPct val="141667"/>
              </a:lnSpc>
              <a:buFont typeface="Arial" panose="020B0604020202020204" pitchFamily="34" charset="0"/>
              <a:buChar char="•"/>
            </a:pPr>
            <a:endParaRPr lang="en-US" sz="24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2400" dirty="0">
              <a:solidFill>
                <a:srgbClr val="000000"/>
              </a:solidFill>
              <a:latin typeface="Heebo" pitchFamily="2" charset="-79"/>
              <a:cs typeface="Heebo" pitchFamily="2" charset="-79"/>
            </a:endParaRPr>
          </a:p>
          <a:p>
            <a:pPr marL="228600" indent="-228600" algn="l">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pPr algn="l" hangingPunct="0">
              <a:lnSpc>
                <a:spcPct val="141667"/>
              </a:lnSpc>
              <a:buClr>
                <a:srgbClr val="FFFFFF"/>
              </a:buClr>
            </a:pPr>
            <a:endParaRPr lang="en-US" sz="2400" dirty="0">
              <a:solidFill>
                <a:srgbClr val="FFFFFF"/>
              </a:solidFill>
              <a:latin typeface="Heebo"/>
              <a:cs typeface="Heebo"/>
            </a:endParaRPr>
          </a:p>
          <a:p>
            <a:pPr algn="l" hangingPunct="0">
              <a:lnSpc>
                <a:spcPct val="141667"/>
              </a:lnSpc>
            </a:pPr>
            <a:endParaRPr lang="en-US" sz="2400" dirty="0">
              <a:solidFill>
                <a:srgbClr val="FFFFFF"/>
              </a:solidFill>
              <a:latin typeface="Heebo"/>
              <a:cs typeface="Heebo"/>
            </a:endParaRPr>
          </a:p>
          <a:p>
            <a:pPr algn="l" hangingPunct="0">
              <a:lnSpc>
                <a:spcPct val="141667"/>
              </a:lnSpc>
            </a:pPr>
            <a:endParaRPr lang="en-US" sz="24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pPr marL="228600" indent="-228600" hangingPunct="0">
              <a:lnSpc>
                <a:spcPct val="141667"/>
              </a:lnSpc>
              <a:buClr>
                <a:srgbClr val="FFFFFF"/>
              </a:buClr>
              <a:buFont typeface="Arial" panose="020B0604020202020204" pitchFamily="34" charset="0"/>
              <a:buChar char="•"/>
            </a:pPr>
            <a:endParaRPr lang="en-US" sz="2400" dirty="0">
              <a:solidFill>
                <a:schemeClr val="bg1"/>
              </a:solidFill>
              <a:latin typeface="Heebo"/>
              <a:ea typeface="Calibri"/>
              <a:cs typeface="Heebo"/>
            </a:endParaRPr>
          </a:p>
          <a:p>
            <a:pPr algn="l"/>
            <a:endParaRPr lang="en-US" sz="2400" dirty="0">
              <a:solidFill>
                <a:schemeClr val="bg1"/>
              </a:solidFill>
              <a:latin typeface="Calibri"/>
              <a:cs typeface="Calibri"/>
            </a:endParaRPr>
          </a:p>
          <a:p>
            <a:pPr>
              <a:lnSpc>
                <a:spcPct val="141667"/>
              </a:lnSpc>
            </a:pPr>
            <a:endParaRPr lang="en-US" sz="2400" dirty="0">
              <a:solidFill>
                <a:srgbClr val="FFFFFF"/>
              </a:solidFill>
              <a:latin typeface="Heebo"/>
              <a:cs typeface="Heebo"/>
            </a:endParaRPr>
          </a:p>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2456" y="600075"/>
            <a:ext cx="9184887"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cs typeface="Poppins"/>
              </a:rPr>
              <a:t>Evaluating </a:t>
            </a:r>
            <a:r>
              <a:rPr lang="en-US" sz="3600" b="1" dirty="0">
                <a:solidFill>
                  <a:srgbClr val="FFFFFF"/>
                </a:solidFill>
                <a:latin typeface="Poppins"/>
                <a:ea typeface="+mn-ea"/>
                <a:cs typeface="Poppins"/>
              </a:rPr>
              <a:t>the Executive Director</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30</a:t>
            </a:fld>
            <a:endParaRPr lang="en-US"/>
          </a:p>
        </p:txBody>
      </p:sp>
    </p:spTree>
    <p:extLst>
      <p:ext uri="{BB962C8B-B14F-4D97-AF65-F5344CB8AC3E}">
        <p14:creationId xmlns:p14="http://schemas.microsoft.com/office/powerpoint/2010/main" val="382188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900831" y="2269441"/>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How are You</a:t>
            </a:r>
            <a:r>
              <a:rPr lang="en-US" sz="3600" b="1" dirty="0">
                <a:solidFill>
                  <a:srgbClr val="FFFFFF"/>
                </a:solidFill>
                <a:latin typeface="Poppins"/>
                <a:ea typeface="+mn-ea"/>
                <a:cs typeface="Poppins"/>
              </a:rPr>
              <a:t> </a:t>
            </a:r>
            <a:r>
              <a:rPr lang="en-US" sz="3600" b="1" dirty="0">
                <a:solidFill>
                  <a:srgbClr val="FFFFFF"/>
                </a:solidFill>
                <a:latin typeface="Poppins"/>
                <a:cs typeface="Poppins"/>
              </a:rPr>
              <a:t>Evaluating Your Executive Director?</a:t>
            </a:r>
          </a:p>
          <a:p>
            <a:pPr>
              <a:lnSpc>
                <a:spcPct val="125000"/>
              </a:lnSpc>
            </a:pPr>
            <a:r>
              <a:rPr lang="en-US" sz="3600" b="1" dirty="0">
                <a:solidFill>
                  <a:srgbClr val="FFFFFF"/>
                </a:solidFill>
                <a:latin typeface="Poppins"/>
                <a:cs typeface="Poppins"/>
              </a:rPr>
              <a:t>What is working/not working?</a:t>
            </a:r>
          </a:p>
          <a:p>
            <a:pPr>
              <a:lnSpc>
                <a:spcPct val="125000"/>
              </a:lnSpc>
            </a:pPr>
            <a:endParaRPr lang="en-US" sz="3600" b="1" dirty="0">
              <a:solidFill>
                <a:srgbClr val="FFFFFF"/>
              </a:solidFill>
              <a:latin typeface="Poppins"/>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31</a:t>
            </a:fld>
            <a:endParaRPr lang="en-US" dirty="0"/>
          </a:p>
        </p:txBody>
      </p:sp>
    </p:spTree>
    <p:extLst>
      <p:ext uri="{BB962C8B-B14F-4D97-AF65-F5344CB8AC3E}">
        <p14:creationId xmlns:p14="http://schemas.microsoft.com/office/powerpoint/2010/main" val="1760879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78020" y="1387475"/>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18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800" dirty="0">
                <a:solidFill>
                  <a:srgbClr val="FFFFFF"/>
                </a:solidFill>
                <a:latin typeface="Heebo" pitchFamily="2" charset="-79"/>
                <a:cs typeface="Heebo" pitchFamily="2" charset="-79"/>
              </a:rPr>
              <a:t>Speak up when concerns arise </a:t>
            </a:r>
          </a:p>
          <a:p>
            <a:pPr marL="742950" lvl="1" indent="-285750" hangingPunct="0">
              <a:lnSpc>
                <a:spcPct val="141667"/>
              </a:lnSpc>
              <a:buFont typeface="Arial" panose="020B0604020202020204" pitchFamily="34" charset="0"/>
              <a:buChar char="•"/>
            </a:pPr>
            <a:r>
              <a:rPr lang="en-US" sz="2800" dirty="0">
                <a:solidFill>
                  <a:srgbClr val="FFFFFF"/>
                </a:solidFill>
                <a:latin typeface="Heebo" pitchFamily="2" charset="-79"/>
                <a:cs typeface="Heebo" pitchFamily="2" charset="-79"/>
              </a:rPr>
              <a:t>Ensure open communication</a:t>
            </a:r>
          </a:p>
          <a:p>
            <a:pPr marL="742950" lvl="1" indent="-285750" hangingPunct="0">
              <a:lnSpc>
                <a:spcPct val="141667"/>
              </a:lnSpc>
              <a:buFont typeface="Arial" panose="020B0604020202020204" pitchFamily="34" charset="0"/>
              <a:buChar char="•"/>
            </a:pPr>
            <a:r>
              <a:rPr lang="en-US" sz="2800" dirty="0">
                <a:solidFill>
                  <a:srgbClr val="FFFFFF"/>
                </a:solidFill>
                <a:latin typeface="Heebo" pitchFamily="2" charset="-79"/>
                <a:cs typeface="Heebo" pitchFamily="2" charset="-79"/>
              </a:rPr>
              <a:t>It is ok to disagree</a:t>
            </a:r>
          </a:p>
          <a:p>
            <a:pPr marL="742950" lvl="1" indent="-285750" hangingPunct="0">
              <a:lnSpc>
                <a:spcPct val="141667"/>
              </a:lnSpc>
              <a:buFont typeface="Arial" panose="020B0604020202020204" pitchFamily="34" charset="0"/>
              <a:buChar char="•"/>
            </a:pPr>
            <a:r>
              <a:rPr lang="en-US" sz="2800" dirty="0">
                <a:solidFill>
                  <a:srgbClr val="FFFFFF"/>
                </a:solidFill>
                <a:latin typeface="Heebo" pitchFamily="2" charset="-79"/>
                <a:cs typeface="Heebo" pitchFamily="2" charset="-79"/>
              </a:rPr>
              <a:t>Ask if you are not sure</a:t>
            </a:r>
          </a:p>
          <a:p>
            <a:pPr marL="285750" indent="-285750">
              <a:lnSpc>
                <a:spcPct val="141667"/>
              </a:lnSpc>
              <a:buFont typeface="Arial,Sans-Serif" panose="020B0604020202020204" pitchFamily="34" charset="0"/>
              <a:buChar char="•"/>
            </a:pPr>
            <a:r>
              <a:rPr lang="en-US" sz="2800" dirty="0">
                <a:solidFill>
                  <a:srgbClr val="FFFFFF"/>
                </a:solidFill>
                <a:latin typeface="Heebo"/>
                <a:cs typeface="Heebo"/>
              </a:rPr>
              <a:t>Help onboard new board members</a:t>
            </a:r>
            <a:endParaRPr lang="en-US" sz="2800" dirty="0">
              <a:solidFill>
                <a:srgbClr val="000000"/>
              </a:solidFill>
              <a:latin typeface="Heebo"/>
              <a:cs typeface="Heebo"/>
            </a:endParaRPr>
          </a:p>
          <a:p>
            <a:pPr marL="742950" lvl="1" indent="-285750">
              <a:lnSpc>
                <a:spcPct val="141667"/>
              </a:lnSpc>
              <a:buFont typeface="Arial,Sans-Serif" panose="020B0604020202020204" pitchFamily="34" charset="0"/>
              <a:buChar char="•"/>
            </a:pPr>
            <a:endParaRPr lang="en-US" dirty="0">
              <a:solidFill>
                <a:srgbClr val="FFFFFF"/>
              </a:solidFill>
              <a:latin typeface="Heebo" pitchFamily="2" charset="-79"/>
              <a:cs typeface="Heebo" pitchFamily="2" charset="-79"/>
            </a:endParaRPr>
          </a:p>
          <a:p>
            <a:pPr lvl="1" hangingPunct="0">
              <a:lnSpc>
                <a:spcPct val="141667"/>
              </a:lnSpc>
            </a:pPr>
            <a:endParaRPr lang="en-US" dirty="0">
              <a:solidFill>
                <a:srgbClr val="FFFFFF"/>
              </a:solidFill>
              <a:latin typeface="Heebo" pitchFamily="2" charset="-79"/>
              <a:cs typeface="Heebo" pitchFamily="2" charset="-79"/>
            </a:endParaRPr>
          </a:p>
          <a:p>
            <a:pPr marL="742950" lvl="1" indent="-285750" hangingPunct="0">
              <a:lnSpc>
                <a:spcPct val="141667"/>
              </a:lnSpc>
              <a:buFont typeface="Arial" panose="020B0604020202020204" pitchFamily="34" charset="0"/>
              <a:buChar char="•"/>
            </a:pPr>
            <a:endParaRPr lang="en-US" dirty="0">
              <a:solidFill>
                <a:srgbClr val="FFFFFF"/>
              </a:solidFill>
              <a:latin typeface="Heebo" pitchFamily="2" charset="-79"/>
              <a:cs typeface="Heebo" pitchFamily="2" charset="-79"/>
            </a:endParaRPr>
          </a:p>
          <a:p>
            <a:pPr marL="285750" indent="-285750" algn="l" hangingPunct="0">
              <a:lnSpc>
                <a:spcPct val="141667"/>
              </a:lnSpc>
              <a:buFont typeface="Arial" panose="020B0604020202020204" pitchFamily="34" charset="0"/>
              <a:buChar char="•"/>
            </a:pPr>
            <a:endParaRPr lang="en-US" sz="1800" dirty="0">
              <a:solidFill>
                <a:srgbClr val="000000"/>
              </a:solidFill>
              <a:latin typeface="Heebo" pitchFamily="2" charset="-79"/>
              <a:cs typeface="Heebo" pitchFamily="2" charset="-79"/>
            </a:endParaRPr>
          </a:p>
          <a:p>
            <a:pPr marL="228600" indent="-228600" algn="l">
              <a:lnSpc>
                <a:spcPct val="141667"/>
              </a:lnSpc>
              <a:buClr>
                <a:srgbClr val="FFFFFF"/>
              </a:buClr>
              <a:buFont typeface="Arial" panose="020B0604020202020204" pitchFamily="34" charset="0"/>
              <a:buChar char="•"/>
            </a:pPr>
            <a:endParaRPr lang="en-US" sz="1800" dirty="0">
              <a:solidFill>
                <a:srgbClr val="FFFFFF"/>
              </a:solidFill>
              <a:latin typeface="Heebo" pitchFamily="2" charset="-79"/>
              <a:cs typeface="Heebo" pitchFamily="2" charset="-79"/>
            </a:endParaRPr>
          </a:p>
          <a:p>
            <a:pPr algn="l" hangingPunct="0">
              <a:lnSpc>
                <a:spcPct val="141667"/>
              </a:lnSpc>
              <a:buClr>
                <a:srgbClr val="FFFFFF"/>
              </a:buClr>
            </a:pPr>
            <a:endParaRPr lang="en-US" sz="1800" dirty="0">
              <a:solidFill>
                <a:srgbClr val="FFFFFF"/>
              </a:solidFill>
              <a:latin typeface="Heebo"/>
              <a:cs typeface="Heebo"/>
            </a:endParaRPr>
          </a:p>
          <a:p>
            <a:pPr algn="l" hangingPunct="0">
              <a:lnSpc>
                <a:spcPct val="141667"/>
              </a:lnSpc>
            </a:pPr>
            <a:endParaRPr lang="en-US" sz="1800" dirty="0">
              <a:solidFill>
                <a:srgbClr val="FFFFFF"/>
              </a:solidFill>
              <a:latin typeface="Heebo"/>
              <a:cs typeface="Heebo"/>
            </a:endParaRPr>
          </a:p>
          <a:p>
            <a:pPr algn="l" hangingPunct="0">
              <a:lnSpc>
                <a:spcPct val="141667"/>
              </a:lnSpc>
            </a:pPr>
            <a:endParaRPr lang="en-US" sz="1800" dirty="0">
              <a:solidFill>
                <a:srgbClr val="FFFFFF"/>
              </a:solidFill>
              <a:latin typeface="Heebo"/>
              <a:cs typeface="Heebo"/>
            </a:endParaRPr>
          </a:p>
          <a:p>
            <a:pPr marL="228600" indent="-228600" hangingPunct="0">
              <a:lnSpc>
                <a:spcPct val="141667"/>
              </a:lnSpc>
              <a:buClr>
                <a:srgbClr val="FFFFFF"/>
              </a:buClr>
              <a:buFont typeface="Arial" panose="020B0604020202020204" pitchFamily="34" charset="0"/>
              <a:buChar char="•"/>
            </a:pPr>
            <a:endParaRPr lang="en-US" dirty="0">
              <a:solidFill>
                <a:schemeClr val="bg1"/>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1800" dirty="0">
              <a:solidFill>
                <a:schemeClr val="bg1"/>
              </a:solidFill>
              <a:latin typeface="Heebo"/>
              <a:cs typeface="Heebo"/>
            </a:endParaRPr>
          </a:p>
          <a:p>
            <a:endParaRPr lang="en-US" dirty="0">
              <a:solidFill>
                <a:srgbClr val="FFFFFF"/>
              </a:solidFill>
              <a:latin typeface="Calibri"/>
              <a:cs typeface="Calibri"/>
            </a:endParaRPr>
          </a:p>
          <a:p>
            <a:pPr>
              <a:lnSpc>
                <a:spcPct val="141667"/>
              </a:lnSpc>
            </a:pPr>
            <a:endParaRPr lang="en-US" dirty="0">
              <a:solidFill>
                <a:srgbClr val="FFFFFF"/>
              </a:solidFill>
              <a:latin typeface="Heebo"/>
              <a:cs typeface="Heebo"/>
            </a:endParaRPr>
          </a:p>
          <a:p>
            <a:pPr hangingPunct="0">
              <a:lnSpc>
                <a:spcPct val="141667"/>
              </a:lnSpc>
            </a:pPr>
            <a:endParaRPr lang="en-US"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Commissioner Responsibility (Continued) </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32</a:t>
            </a:fld>
            <a:endParaRPr lang="en-US" dirty="0"/>
          </a:p>
        </p:txBody>
      </p:sp>
    </p:spTree>
    <p:extLst>
      <p:ext uri="{BB962C8B-B14F-4D97-AF65-F5344CB8AC3E}">
        <p14:creationId xmlns:p14="http://schemas.microsoft.com/office/powerpoint/2010/main" val="3756565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808296" y="2181909"/>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Educate before the Board Member is Brought on</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33</a:t>
            </a:fld>
            <a:endParaRPr lang="en-US" dirty="0"/>
          </a:p>
        </p:txBody>
      </p:sp>
    </p:spTree>
    <p:extLst>
      <p:ext uri="{BB962C8B-B14F-4D97-AF65-F5344CB8AC3E}">
        <p14:creationId xmlns:p14="http://schemas.microsoft.com/office/powerpoint/2010/main" val="178587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3027556" y="536010"/>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18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Board orientation packet:</a:t>
            </a: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Bylaws</a:t>
            </a: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Conflict of Interest Guidelines</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Nepotism requirements</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Code of ethics/conduct</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Disclosure form to disclose any potential conflicts of interest</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Recent agendas and board minutes</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Board member contact information </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State Specific Open Meetings Act</a:t>
            </a:r>
            <a:endParaRPr lang="en-US" sz="2400" dirty="0">
              <a:solidFill>
                <a:srgbClr val="FFFFFF"/>
              </a:solidFill>
              <a:latin typeface="Heebo" pitchFamily="2" charset="-79"/>
              <a:cs typeface="Heebo" pitchFamily="2" charset="-79"/>
            </a:endParaRPr>
          </a:p>
          <a:p>
            <a:pPr marL="742950" lvl="1" indent="-285750">
              <a:lnSpc>
                <a:spcPct val="141667"/>
              </a:lnSpc>
              <a:buFont typeface="Arial" panose="020B0604020202020204" pitchFamily="34" charset="0"/>
              <a:buChar char="•"/>
            </a:pPr>
            <a:r>
              <a:rPr lang="en-US" sz="2400" dirty="0">
                <a:solidFill>
                  <a:srgbClr val="FFFFFF"/>
                </a:solidFill>
                <a:latin typeface="Heebo"/>
                <a:cs typeface="Heebo"/>
              </a:rPr>
              <a:t>GA Open Records Act</a:t>
            </a:r>
            <a:endParaRPr lang="en-US" sz="2400" dirty="0">
              <a:solidFill>
                <a:srgbClr val="FFFFFF"/>
              </a:solidFill>
              <a:latin typeface="Heebo" pitchFamily="2" charset="-79"/>
              <a:cs typeface="Heebo" pitchFamily="2" charset="-79"/>
            </a:endParaRPr>
          </a:p>
          <a:p>
            <a:pPr marL="742950" lvl="1" indent="-285750" algn="l">
              <a:lnSpc>
                <a:spcPct val="141667"/>
              </a:lnSpc>
              <a:buFont typeface="Arial,Sans-Serif" panose="020B0604020202020204" pitchFamily="34" charset="0"/>
              <a:buChar char="•"/>
            </a:pPr>
            <a:endParaRPr lang="en-US" sz="1800" dirty="0">
              <a:solidFill>
                <a:srgbClr val="FFFFFF"/>
              </a:solidFill>
              <a:latin typeface="Heebo" pitchFamily="2" charset="-79"/>
              <a:cs typeface="Heebo" pitchFamily="2" charset="-79"/>
            </a:endParaRPr>
          </a:p>
          <a:p>
            <a:pPr lvl="1" algn="l" hangingPunct="0">
              <a:lnSpc>
                <a:spcPct val="141667"/>
              </a:lnSpc>
            </a:pPr>
            <a:endParaRPr lang="en-US" sz="1800" dirty="0">
              <a:solidFill>
                <a:srgbClr val="FFFFFF"/>
              </a:solidFill>
              <a:latin typeface="Heebo" pitchFamily="2" charset="-79"/>
              <a:cs typeface="Heebo" pitchFamily="2" charset="-79"/>
            </a:endParaRPr>
          </a:p>
          <a:p>
            <a:pPr marL="742950" lvl="1" indent="-285750" algn="l" hangingPunct="0">
              <a:lnSpc>
                <a:spcPct val="141667"/>
              </a:lnSpc>
              <a:buFont typeface="Arial" panose="020B0604020202020204" pitchFamily="34" charset="0"/>
              <a:buChar char="•"/>
            </a:pPr>
            <a:endParaRPr lang="en-US" sz="18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dirty="0">
              <a:solidFill>
                <a:srgbClr val="000000"/>
              </a:solidFill>
              <a:latin typeface="Heebo" pitchFamily="2" charset="-79"/>
              <a:cs typeface="Heebo" pitchFamily="2" charset="-79"/>
            </a:endParaRPr>
          </a:p>
          <a:p>
            <a:pPr marL="228600" indent="-228600" algn="l">
              <a:lnSpc>
                <a:spcPct val="141667"/>
              </a:lnSpc>
              <a:buClr>
                <a:srgbClr val="FFFFFF"/>
              </a:buClr>
              <a:buFont typeface="Arial" panose="020B0604020202020204" pitchFamily="34" charset="0"/>
              <a:buChar char="•"/>
            </a:pPr>
            <a:endParaRPr lang="en-US" sz="1800" dirty="0">
              <a:solidFill>
                <a:schemeClr val="bg1"/>
              </a:solidFill>
              <a:latin typeface="Heebo" pitchFamily="2" charset="-79"/>
              <a:cs typeface="Heebo" pitchFamily="2" charset="-79"/>
            </a:endParaRPr>
          </a:p>
          <a:p>
            <a:pPr hangingPunct="0">
              <a:lnSpc>
                <a:spcPct val="141667"/>
              </a:lnSpc>
              <a:buClr>
                <a:srgbClr val="FFFFFF"/>
              </a:buClr>
            </a:pPr>
            <a:endParaRPr lang="en-US" dirty="0">
              <a:solidFill>
                <a:srgbClr val="FFFFFF"/>
              </a:solidFill>
              <a:latin typeface="Heebo"/>
              <a:cs typeface="Heebo"/>
            </a:endParaRPr>
          </a:p>
          <a:p>
            <a:pPr hangingPunct="0">
              <a:lnSpc>
                <a:spcPct val="141667"/>
              </a:lnSpc>
            </a:pPr>
            <a:endParaRPr lang="en-US" dirty="0">
              <a:solidFill>
                <a:srgbClr val="FFFFFF"/>
              </a:solidFill>
              <a:latin typeface="Heebo"/>
              <a:cs typeface="Heebo"/>
            </a:endParaRPr>
          </a:p>
          <a:p>
            <a:pPr hangingPunct="0">
              <a:lnSpc>
                <a:spcPct val="141667"/>
              </a:lnSpc>
            </a:pPr>
            <a:endParaRPr lang="en-US" dirty="0">
              <a:solidFill>
                <a:srgbClr val="FFFFFF"/>
              </a:solidFill>
              <a:latin typeface="Heebo"/>
              <a:cs typeface="Heebo"/>
            </a:endParaRPr>
          </a:p>
          <a:p>
            <a:pPr marL="228600" indent="-228600" hangingPunct="0">
              <a:lnSpc>
                <a:spcPct val="141667"/>
              </a:lnSpc>
              <a:buClr>
                <a:srgbClr val="FFFFFF"/>
              </a:buClr>
              <a:buFont typeface="Arial" panose="020B0604020202020204" pitchFamily="34" charset="0"/>
              <a:buChar char="•"/>
            </a:pPr>
            <a:endParaRPr lang="en-US" dirty="0">
              <a:solidFill>
                <a:srgbClr val="FFFFFF"/>
              </a:solidFill>
              <a:latin typeface="Heebo"/>
              <a:cs typeface="Heebo"/>
            </a:endParaRPr>
          </a:p>
          <a:p>
            <a:pPr marL="228600" indent="-228600" hangingPunct="0">
              <a:lnSpc>
                <a:spcPct val="141667"/>
              </a:lnSpc>
              <a:buClr>
                <a:srgbClr val="FFFFFF"/>
              </a:buClr>
              <a:buFont typeface="Arial" panose="020B0604020202020204" pitchFamily="34" charset="0"/>
              <a:buChar char="•"/>
            </a:pPr>
            <a:endParaRPr lang="en-US" dirty="0">
              <a:solidFill>
                <a:srgbClr val="FFFFFF"/>
              </a:solidFill>
              <a:latin typeface="Heebo"/>
              <a:cs typeface="Heebo"/>
            </a:endParaRPr>
          </a:p>
          <a:p>
            <a:endParaRPr lang="en-US" dirty="0">
              <a:solidFill>
                <a:srgbClr val="FFFFFF"/>
              </a:solidFill>
              <a:latin typeface="Calibri"/>
              <a:cs typeface="Calibri"/>
            </a:endParaRPr>
          </a:p>
          <a:p>
            <a:pPr>
              <a:lnSpc>
                <a:spcPct val="141667"/>
              </a:lnSpc>
            </a:pPr>
            <a:endParaRPr lang="en-US" dirty="0">
              <a:solidFill>
                <a:srgbClr val="FFFFFF"/>
              </a:solidFill>
              <a:latin typeface="Heebo"/>
              <a:cs typeface="Heebo"/>
            </a:endParaRPr>
          </a:p>
          <a:p>
            <a:pPr hangingPunct="0">
              <a:lnSpc>
                <a:spcPct val="141667"/>
              </a:lnSpc>
            </a:pPr>
            <a:endParaRPr lang="en-US"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97860"/>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Educating new board members</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34</a:t>
            </a:fld>
            <a:endParaRPr lang="en-US" dirty="0"/>
          </a:p>
        </p:txBody>
      </p:sp>
    </p:spTree>
    <p:extLst>
      <p:ext uri="{BB962C8B-B14F-4D97-AF65-F5344CB8AC3E}">
        <p14:creationId xmlns:p14="http://schemas.microsoft.com/office/powerpoint/2010/main" val="210346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3004020" y="1650463"/>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What are you currently doing to help new board members?</a:t>
            </a:r>
          </a:p>
          <a:p>
            <a:pPr>
              <a:lnSpc>
                <a:spcPct val="125000"/>
              </a:lnSpc>
            </a:pPr>
            <a:endParaRPr lang="en-US" sz="3600" b="1" dirty="0">
              <a:solidFill>
                <a:srgbClr val="FFFFFF"/>
              </a:solidFill>
              <a:latin typeface="Poppins"/>
              <a:cs typeface="Poppins"/>
            </a:endParaRPr>
          </a:p>
          <a:p>
            <a:pPr>
              <a:lnSpc>
                <a:spcPct val="125000"/>
              </a:lnSpc>
            </a:pPr>
            <a:r>
              <a:rPr lang="en-US" sz="3600" b="1" dirty="0">
                <a:solidFill>
                  <a:srgbClr val="FFFFFF"/>
                </a:solidFill>
                <a:latin typeface="Poppins"/>
                <a:cs typeface="Poppins"/>
              </a:rPr>
              <a:t>For the new board members in the room what would be helpful for you?</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35</a:t>
            </a:fld>
            <a:endParaRPr lang="en-US" dirty="0"/>
          </a:p>
        </p:txBody>
      </p:sp>
    </p:spTree>
    <p:extLst>
      <p:ext uri="{BB962C8B-B14F-4D97-AF65-F5344CB8AC3E}">
        <p14:creationId xmlns:p14="http://schemas.microsoft.com/office/powerpoint/2010/main" val="550554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1572755"/>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0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Make meetings a priority and come prepared</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Be engaged during meetings</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Have open dialogue</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Constructive feedback</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Mentorship</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Delegation of Authority</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Support for Decisions</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Access to Training </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Regular Performance reviews </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Setting expectations</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Encouragement &amp; recognition</a:t>
            </a:r>
            <a:endParaRPr lang="en-US" sz="20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20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2000"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pPr algn="l" hangingPunct="0">
              <a:lnSpc>
                <a:spcPct val="141667"/>
              </a:lnSpc>
              <a:buClr>
                <a:srgbClr val="FFFFFF"/>
              </a:buClr>
            </a:pPr>
            <a:endParaRPr lang="en-US" sz="2000" dirty="0">
              <a:solidFill>
                <a:srgbClr val="FFFFFF"/>
              </a:solidFill>
              <a:latin typeface="Heebo"/>
              <a:cs typeface="Heebo"/>
            </a:endParaRPr>
          </a:p>
          <a:p>
            <a:pPr algn="l" hangingPunct="0">
              <a:lnSpc>
                <a:spcPct val="141667"/>
              </a:lnSpc>
            </a:pPr>
            <a:endParaRPr lang="en-US" sz="2000" dirty="0">
              <a:solidFill>
                <a:srgbClr val="FFFFFF"/>
              </a:solidFill>
              <a:latin typeface="Heebo"/>
              <a:cs typeface="Heebo"/>
            </a:endParaRPr>
          </a:p>
          <a:p>
            <a:pPr algn="l" hangingPunct="0">
              <a:lnSpc>
                <a:spcPct val="141667"/>
              </a:lnSpc>
            </a:pPr>
            <a:endParaRPr lang="en-US" sz="2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endParaRPr lang="en-US" sz="2000" dirty="0">
              <a:solidFill>
                <a:schemeClr val="bg1"/>
              </a:solidFill>
              <a:ea typeface="Calibri"/>
              <a:cs typeface="Calibri"/>
            </a:endParaRPr>
          </a:p>
          <a:p>
            <a:pPr algn="l">
              <a:lnSpc>
                <a:spcPct val="141667"/>
              </a:lnSpc>
            </a:pPr>
            <a:endParaRPr lang="en-US" sz="2000" dirty="0">
              <a:solidFill>
                <a:schemeClr val="bg1"/>
              </a:solidFill>
              <a:latin typeface="Heebo"/>
              <a:cs typeface="Heebo"/>
            </a:endParaRPr>
          </a:p>
          <a:p>
            <a:pPr hangingPunct="0">
              <a:lnSpc>
                <a:spcPct val="141667"/>
              </a:lnSpc>
            </a:pPr>
            <a:endParaRPr lang="en-US" sz="20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14064" y="600075"/>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How Can Commissioners Support the Executive Director?</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36</a:t>
            </a:fld>
            <a:endParaRPr lang="en-US"/>
          </a:p>
        </p:txBody>
      </p:sp>
    </p:spTree>
    <p:extLst>
      <p:ext uri="{BB962C8B-B14F-4D97-AF65-F5344CB8AC3E}">
        <p14:creationId xmlns:p14="http://schemas.microsoft.com/office/powerpoint/2010/main" val="57248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BC7C5"/>
        </a:solidFill>
        <a:effectLst/>
      </p:bgPr>
    </p:bg>
    <p:spTree>
      <p:nvGrpSpPr>
        <p:cNvPr id="1" name="Source"/>
        <p:cNvGrpSpPr/>
        <p:nvPr/>
      </p:nvGrpSpPr>
      <p:grpSpPr>
        <a:xfrm>
          <a:off x="0" y="0"/>
          <a:ext cx="0" cy="0"/>
          <a:chOff x="0" y="0"/>
          <a:chExt cx="0" cy="0"/>
        </a:xfrm>
      </p:grpSpPr>
      <p:pic>
        <p:nvPicPr>
          <p:cNvPr id="2" name="Shape-1"/>
          <p:cNvPicPr/>
          <p:nvPr/>
        </p:nvPicPr>
        <p:blipFill rotWithShape="1">
          <a:blip r:embed="rId3"/>
          <a:stretch>
            <a:fillRect/>
          </a:stretch>
        </p:blipFill>
        <p:spPr>
          <a:xfrm>
            <a:off x="-9525" y="2619375"/>
            <a:ext cx="2522631" cy="4720468"/>
          </a:xfrm>
          <a:prstGeom prst="rect">
            <a:avLst/>
          </a:prstGeom>
        </p:spPr>
      </p:pic>
      <p:pic>
        <p:nvPicPr>
          <p:cNvPr id="3" name="Icon-319"/>
          <p:cNvPicPr/>
          <p:nvPr/>
        </p:nvPicPr>
        <p:blipFill rotWithShape="1">
          <a:blip r:embed="rId4"/>
          <a:stretch>
            <a:fillRect/>
          </a:stretch>
        </p:blipFill>
        <p:spPr>
          <a:xfrm>
            <a:off x="114300" y="152400"/>
            <a:ext cx="2369970" cy="2369970"/>
          </a:xfrm>
          <a:prstGeom prst="rect">
            <a:avLst/>
          </a:prstGeom>
        </p:spPr>
      </p:pic>
      <p:pic>
        <p:nvPicPr>
          <p:cNvPr id="4" name="Shape-1"/>
          <p:cNvPicPr/>
          <p:nvPr/>
        </p:nvPicPr>
        <p:blipFill rotWithShape="1">
          <a:blip r:embed="rId5"/>
          <a:stretch>
            <a:fillRect/>
          </a:stretch>
        </p:blipFill>
        <p:spPr>
          <a:xfrm>
            <a:off x="-9525" y="6906755"/>
            <a:ext cx="13091299" cy="449187"/>
          </a:xfrm>
          <a:prstGeom prst="rect">
            <a:avLst/>
          </a:prstGeom>
        </p:spPr>
      </p:pic>
      <p:sp>
        <p:nvSpPr>
          <p:cNvPr id="5" name="Body text copy"/>
          <p:cNvSpPr/>
          <p:nvPr/>
        </p:nvSpPr>
        <p:spPr>
          <a:xfrm>
            <a:off x="2671744" y="1139078"/>
            <a:ext cx="9896512" cy="876300"/>
          </a:xfrm>
          <a:prstGeom prst="rect">
            <a:avLst/>
          </a:prstGeom>
        </p:spPr>
        <p:txBody>
          <a:bodyPr spcFirstLastPara="0" lIns="142875" tIns="95250" rIns="142875" bIns="0" anchor="t"/>
          <a:lstStyle/>
          <a:p>
            <a:pPr algn="l" hangingPunct="0">
              <a:lnSpc>
                <a:spcPct val="125000"/>
              </a:lnSpc>
            </a:pPr>
            <a:r>
              <a:rPr lang="en-US" sz="3600" b="1" dirty="0">
                <a:solidFill>
                  <a:srgbClr val="FAFBFF"/>
                </a:solidFill>
                <a:latin typeface="Poppins"/>
                <a:ea typeface="+mn-ea"/>
                <a:cs typeface="Poppins"/>
              </a:rPr>
              <a:t>Commissioners are NOT Responsible for:</a:t>
            </a:r>
            <a:endParaRPr sz="3600" b="1" dirty="0">
              <a:solidFill>
                <a:srgbClr val="FAFBFF"/>
              </a:solidFill>
              <a:latin typeface="Poppins"/>
              <a:ea typeface="+mn-ea"/>
              <a:cs typeface="Poppins"/>
            </a:endParaRPr>
          </a:p>
        </p:txBody>
      </p:sp>
      <p:pic>
        <p:nvPicPr>
          <p:cNvPr id="6" name="social icon6"/>
          <p:cNvPicPr/>
          <p:nvPr/>
        </p:nvPicPr>
        <p:blipFill rotWithShape="1">
          <a:blip r:embed="rId6"/>
          <a:stretch>
            <a:fillRect/>
          </a:stretch>
        </p:blipFill>
        <p:spPr>
          <a:xfrm>
            <a:off x="327735" y="4876800"/>
            <a:ext cx="1905000" cy="1905000"/>
          </a:xfrm>
          <a:prstGeom prst="rect">
            <a:avLst/>
          </a:prstGeom>
        </p:spPr>
      </p:pic>
      <p:sp>
        <p:nvSpPr>
          <p:cNvPr id="7" name="Rectangle 6"/>
          <p:cNvSpPr/>
          <p:nvPr/>
        </p:nvSpPr>
        <p:spPr>
          <a:xfrm>
            <a:off x="2763932" y="2200658"/>
            <a:ext cx="6838950" cy="533400"/>
          </a:xfrm>
          <a:prstGeom prst="rect">
            <a:avLst/>
          </a:prstGeom>
        </p:spPr>
        <p:txBody>
          <a:bodyPr spcFirstLastPara="0" lIns="95250" tIns="95250" rIns="95250" bIns="0" anchor="t"/>
          <a:lstStyle/>
          <a:p>
            <a:pPr hangingPunct="0">
              <a:buClr>
                <a:srgbClr val="FAFBFF"/>
              </a:buClr>
            </a:pPr>
            <a:r>
              <a:rPr lang="en-US" sz="2400" b="1" dirty="0">
                <a:solidFill>
                  <a:srgbClr val="FAFBFF"/>
                </a:solidFill>
                <a:latin typeface="Heebo"/>
                <a:ea typeface="+mn-ea"/>
                <a:cs typeface="Heebo"/>
              </a:rPr>
              <a:t>Management of day-to-day </a:t>
            </a:r>
            <a:r>
              <a:rPr lang="en-US" sz="2400" b="1" dirty="0">
                <a:solidFill>
                  <a:srgbClr val="FAFBFF"/>
                </a:solidFill>
                <a:latin typeface="Heebo"/>
                <a:cs typeface="Heebo"/>
              </a:rPr>
              <a:t>o</a:t>
            </a:r>
            <a:r>
              <a:rPr lang="en-US" sz="2400" b="1" dirty="0">
                <a:solidFill>
                  <a:srgbClr val="FAFBFF"/>
                </a:solidFill>
                <a:latin typeface="Heebo"/>
                <a:ea typeface="+mn-ea"/>
                <a:cs typeface="Heebo"/>
              </a:rPr>
              <a:t>perations:</a:t>
            </a:r>
            <a:r>
              <a:rPr lang="en-US" sz="2400" b="1" dirty="0">
                <a:solidFill>
                  <a:srgbClr val="FAFBFF"/>
                </a:solidFill>
                <a:latin typeface="Heebo"/>
                <a:cs typeface="Heebo"/>
              </a:rPr>
              <a:t> </a:t>
            </a:r>
          </a:p>
          <a:p>
            <a:pPr marL="742950" lvl="1" indent="-285750" hangingPunct="0">
              <a:buClr>
                <a:srgbClr val="FAFBFF"/>
              </a:buClr>
              <a:buFont typeface="Arial" panose="020B0604020202020204" pitchFamily="34" charset="0"/>
              <a:buChar char="•"/>
            </a:pPr>
            <a:r>
              <a:rPr lang="en-US" sz="2400" dirty="0">
                <a:solidFill>
                  <a:srgbClr val="FAFBFF"/>
                </a:solidFill>
                <a:latin typeface="Heebo"/>
                <a:cs typeface="Heebo"/>
              </a:rPr>
              <a:t>Resident services</a:t>
            </a:r>
          </a:p>
          <a:p>
            <a:pPr marL="742950" lvl="1" indent="-285750" hangingPunct="0">
              <a:buClr>
                <a:srgbClr val="FAFBFF"/>
              </a:buClr>
              <a:buFont typeface="Arial" panose="020B0604020202020204" pitchFamily="34" charset="0"/>
              <a:buChar char="•"/>
            </a:pPr>
            <a:r>
              <a:rPr lang="en-US" sz="2400" dirty="0">
                <a:solidFill>
                  <a:srgbClr val="FAFBFF"/>
                </a:solidFill>
                <a:latin typeface="Heebo"/>
                <a:cs typeface="Heebo"/>
              </a:rPr>
              <a:t>Resident relations</a:t>
            </a:r>
          </a:p>
          <a:p>
            <a:pPr marL="742950" lvl="1" indent="-285750" hangingPunct="0">
              <a:buClr>
                <a:srgbClr val="FAFBFF"/>
              </a:buClr>
              <a:buFont typeface="Arial" panose="020B0604020202020204" pitchFamily="34" charset="0"/>
              <a:buChar char="•"/>
            </a:pPr>
            <a:r>
              <a:rPr lang="en-US" sz="2400" dirty="0">
                <a:solidFill>
                  <a:srgbClr val="FAFBFF"/>
                </a:solidFill>
                <a:latin typeface="Heebo"/>
                <a:ea typeface="+mn-ea"/>
                <a:cs typeface="Heebo"/>
              </a:rPr>
              <a:t>Maintenance</a:t>
            </a:r>
            <a:endParaRPr lang="en-US" sz="2400" dirty="0">
              <a:solidFill>
                <a:srgbClr val="FAFBFF"/>
              </a:solidFill>
              <a:latin typeface="Heebo"/>
              <a:cs typeface="Heebo"/>
            </a:endParaRPr>
          </a:p>
          <a:p>
            <a:pPr marL="742950" lvl="1" indent="-285750" hangingPunct="0">
              <a:buClr>
                <a:srgbClr val="FAFBFF"/>
              </a:buClr>
              <a:buFont typeface="Arial" panose="020B0604020202020204" pitchFamily="34" charset="0"/>
              <a:buChar char="•"/>
            </a:pPr>
            <a:r>
              <a:rPr lang="en-US" sz="2400" dirty="0">
                <a:solidFill>
                  <a:srgbClr val="FAFBFF"/>
                </a:solidFill>
                <a:latin typeface="Heebo"/>
                <a:cs typeface="Heebo"/>
              </a:rPr>
              <a:t>Financial management </a:t>
            </a:r>
          </a:p>
          <a:p>
            <a:pPr marL="742950" lvl="1" indent="-285750" hangingPunct="0">
              <a:buClr>
                <a:srgbClr val="FAFBFF"/>
              </a:buClr>
              <a:buFont typeface="Arial" panose="020B0604020202020204" pitchFamily="34" charset="0"/>
              <a:buChar char="•"/>
            </a:pPr>
            <a:r>
              <a:rPr lang="en-US" sz="2400" dirty="0">
                <a:solidFill>
                  <a:srgbClr val="FAFBFF"/>
                </a:solidFill>
                <a:latin typeface="Heebo"/>
                <a:ea typeface="+mn-ea"/>
                <a:cs typeface="Heebo"/>
              </a:rPr>
              <a:t>H</a:t>
            </a:r>
            <a:r>
              <a:rPr lang="en-US" sz="2400" dirty="0">
                <a:solidFill>
                  <a:srgbClr val="FAFBFF"/>
                </a:solidFill>
                <a:latin typeface="Heebo"/>
                <a:cs typeface="Heebo"/>
              </a:rPr>
              <a:t>R</a:t>
            </a:r>
          </a:p>
          <a:p>
            <a:pPr marL="742950" lvl="1" indent="-285750" hangingPunct="0">
              <a:buClr>
                <a:srgbClr val="FAFBFF"/>
              </a:buClr>
              <a:buFont typeface="Arial" panose="020B0604020202020204" pitchFamily="34" charset="0"/>
              <a:buChar char="•"/>
            </a:pPr>
            <a:r>
              <a:rPr lang="en-US" sz="2400" dirty="0">
                <a:solidFill>
                  <a:srgbClr val="FAFBFF"/>
                </a:solidFill>
                <a:latin typeface="Heebo"/>
                <a:ea typeface="+mn-ea"/>
                <a:cs typeface="Heebo"/>
              </a:rPr>
              <a:t>Vendor &amp; c</a:t>
            </a:r>
            <a:r>
              <a:rPr lang="en-US" sz="2400" dirty="0">
                <a:solidFill>
                  <a:srgbClr val="FAFBFF"/>
                </a:solidFill>
                <a:latin typeface="Heebo"/>
                <a:cs typeface="Heebo"/>
              </a:rPr>
              <a:t>ontract management</a:t>
            </a:r>
          </a:p>
          <a:p>
            <a:pPr marL="742950" lvl="1" indent="-285750" hangingPunct="0">
              <a:buClr>
                <a:srgbClr val="FAFBFF"/>
              </a:buClr>
              <a:buFont typeface="Arial" panose="020B0604020202020204" pitchFamily="34" charset="0"/>
              <a:buChar char="•"/>
            </a:pPr>
            <a:r>
              <a:rPr lang="en-US" sz="2400" dirty="0">
                <a:solidFill>
                  <a:srgbClr val="FAFBFF"/>
                </a:solidFill>
                <a:latin typeface="Heebo"/>
                <a:ea typeface="+mn-ea"/>
                <a:cs typeface="Heebo"/>
              </a:rPr>
              <a:t>Emergency preparedness &amp; safety</a:t>
            </a:r>
            <a:endParaRPr lang="en-US" sz="2400" dirty="0">
              <a:solidFill>
                <a:srgbClr val="FAFBFF"/>
              </a:solidFill>
              <a:latin typeface="Heebo"/>
              <a:cs typeface="Heebo"/>
            </a:endParaRPr>
          </a:p>
          <a:p>
            <a:pPr marL="742950" lvl="1" indent="-285750" hangingPunct="0">
              <a:buClr>
                <a:srgbClr val="FAFBFF"/>
              </a:buClr>
              <a:buFont typeface="Arial" panose="020B0604020202020204" pitchFamily="34" charset="0"/>
              <a:buChar char="•"/>
            </a:pPr>
            <a:r>
              <a:rPr lang="en-US" sz="2400" dirty="0">
                <a:solidFill>
                  <a:srgbClr val="FAFBFF"/>
                </a:solidFill>
                <a:latin typeface="Heebo"/>
                <a:cs typeface="Heebo"/>
              </a:rPr>
              <a:t>Community engagement &amp; outreach </a:t>
            </a:r>
          </a:p>
          <a:p>
            <a:pPr marL="742950" lvl="1" indent="-285750" hangingPunct="0">
              <a:buClr>
                <a:srgbClr val="FAFBFF"/>
              </a:buClr>
              <a:buFont typeface="Arial" panose="020B0604020202020204" pitchFamily="34" charset="0"/>
              <a:buChar char="•"/>
            </a:pPr>
            <a:r>
              <a:rPr lang="en-US" sz="2400" dirty="0">
                <a:solidFill>
                  <a:srgbClr val="FAFBFF"/>
                </a:solidFill>
                <a:latin typeface="Heebo"/>
                <a:ea typeface="+mn-ea"/>
                <a:cs typeface="Heebo"/>
              </a:rPr>
              <a:t>Technology &amp; information management</a:t>
            </a:r>
            <a:r>
              <a:rPr lang="en-US" sz="2400" dirty="0">
                <a:solidFill>
                  <a:srgbClr val="FAFBFF"/>
                </a:solidFill>
                <a:latin typeface="Heebo"/>
                <a:cs typeface="Heebo"/>
              </a:rPr>
              <a:t> </a:t>
            </a:r>
            <a:endParaRPr sz="2400" dirty="0">
              <a:solidFill>
                <a:srgbClr val="FAFBFF"/>
              </a:solidFill>
              <a:latin typeface="Heebo"/>
              <a:cs typeface="Heebo"/>
            </a:endParaRPr>
          </a:p>
        </p:txBody>
      </p:sp>
      <p:sp>
        <p:nvSpPr>
          <p:cNvPr id="8" name="Slide Number Placeholder 7">
            <a:extLst>
              <a:ext uri="{FF2B5EF4-FFF2-40B4-BE49-F238E27FC236}">
                <a16:creationId xmlns:a16="http://schemas.microsoft.com/office/drawing/2014/main" id="{BBB6034B-F9B0-470F-0CC7-E06FE67B8F5C}"/>
              </a:ext>
            </a:extLst>
          </p:cNvPr>
          <p:cNvSpPr>
            <a:spLocks noGrp="1"/>
          </p:cNvSpPr>
          <p:nvPr>
            <p:ph type="sldNum" sz="quarter" idx="12"/>
          </p:nvPr>
        </p:nvSpPr>
        <p:spPr/>
        <p:txBody>
          <a:bodyPr/>
          <a:lstStyle/>
          <a:p>
            <a:fld id="{6CB18C70-803E-428A-BAB3-289BE172EF8D}" type="slidenum">
              <a:rPr lang="en-US" smtClean="0"/>
              <a:t>37</a:t>
            </a:fld>
            <a:endParaRPr lang="en-US"/>
          </a:p>
        </p:txBody>
      </p:sp>
    </p:spTree>
    <p:extLst>
      <p:ext uri="{BB962C8B-B14F-4D97-AF65-F5344CB8AC3E}">
        <p14:creationId xmlns:p14="http://schemas.microsoft.com/office/powerpoint/2010/main" val="4048528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lide copy 3"/>
        <p:cNvGrpSpPr/>
        <p:nvPr/>
      </p:nvGrpSpPr>
      <p:grpSpPr>
        <a:xfrm>
          <a:off x="0" y="0"/>
          <a:ext cx="0" cy="0"/>
          <a:chOff x="0" y="0"/>
          <a:chExt cx="0" cy="0"/>
        </a:xfrm>
      </p:grpSpPr>
      <p:pic>
        <p:nvPicPr>
          <p:cNvPr id="2" name="Shape-1"/>
          <p:cNvPicPr/>
          <p:nvPr/>
        </p:nvPicPr>
        <p:blipFill rotWithShape="1">
          <a:blip r:embed="rId3"/>
          <a:stretch>
            <a:fillRect/>
          </a:stretch>
        </p:blipFill>
        <p:spPr>
          <a:xfrm>
            <a:off x="-10007" y="2622201"/>
            <a:ext cx="2522631" cy="4720468"/>
          </a:xfrm>
          <a:prstGeom prst="rect">
            <a:avLst/>
          </a:prstGeom>
        </p:spPr>
      </p:pic>
      <p:pic>
        <p:nvPicPr>
          <p:cNvPr id="3" name="Icon-319"/>
          <p:cNvPicPr/>
          <p:nvPr/>
        </p:nvPicPr>
        <p:blipFill rotWithShape="1">
          <a:blip r:embed="rId4"/>
          <a:stretch>
            <a:fillRect/>
          </a:stretch>
        </p:blipFill>
        <p:spPr>
          <a:xfrm>
            <a:off x="114300" y="152400"/>
            <a:ext cx="2369970" cy="2369970"/>
          </a:xfrm>
          <a:prstGeom prst="rect">
            <a:avLst/>
          </a:prstGeom>
        </p:spPr>
      </p:pic>
      <p:pic>
        <p:nvPicPr>
          <p:cNvPr id="4" name="Shape-1"/>
          <p:cNvPicPr/>
          <p:nvPr/>
        </p:nvPicPr>
        <p:blipFill rotWithShape="1">
          <a:blip r:embed="rId5"/>
          <a:stretch>
            <a:fillRect/>
          </a:stretch>
        </p:blipFill>
        <p:spPr>
          <a:xfrm>
            <a:off x="-9525" y="6906755"/>
            <a:ext cx="13091299" cy="449187"/>
          </a:xfrm>
          <a:prstGeom prst="rect">
            <a:avLst/>
          </a:prstGeom>
        </p:spPr>
      </p:pic>
      <p:sp>
        <p:nvSpPr>
          <p:cNvPr id="5" name="Body text copy"/>
          <p:cNvSpPr/>
          <p:nvPr/>
        </p:nvSpPr>
        <p:spPr>
          <a:xfrm>
            <a:off x="2751044" y="713810"/>
            <a:ext cx="8439150" cy="895350"/>
          </a:xfrm>
          <a:prstGeom prst="rect">
            <a:avLst/>
          </a:prstGeom>
        </p:spPr>
        <p:txBody>
          <a:bodyPr spcFirstLastPara="0" lIns="142875" tIns="95250" rIns="142875" bIns="0" anchor="t"/>
          <a:lstStyle/>
          <a:p>
            <a:pPr algn="l" hangingPunct="0">
              <a:lnSpc>
                <a:spcPct val="125000"/>
              </a:lnSpc>
            </a:pPr>
            <a:r>
              <a:rPr lang="en-US" sz="3600" b="1" dirty="0">
                <a:solidFill>
                  <a:srgbClr val="405275"/>
                </a:solidFill>
                <a:latin typeface="Poppins"/>
                <a:cs typeface="Poppins"/>
              </a:rPr>
              <a:t>What is the Difference Between Oversight &amp; Management?</a:t>
            </a:r>
            <a:endParaRPr sz="3600" b="1" dirty="0">
              <a:solidFill>
                <a:srgbClr val="405275"/>
              </a:solidFill>
              <a:latin typeface="Poppins"/>
              <a:ea typeface="+mn-ea"/>
              <a:cs typeface="Poppins"/>
            </a:endParaRPr>
          </a:p>
        </p:txBody>
      </p:sp>
      <p:sp>
        <p:nvSpPr>
          <p:cNvPr id="6"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151F36"/>
                </a:solidFill>
                <a:latin typeface="Heebo"/>
                <a:ea typeface="+mn-ea"/>
                <a:cs typeface="Heebo"/>
              </a:rPr>
              <a:t>www.smco.cpa</a:t>
            </a:r>
          </a:p>
        </p:txBody>
      </p:sp>
      <p:pic>
        <p:nvPicPr>
          <p:cNvPr id="7" name="social icon6"/>
          <p:cNvPicPr/>
          <p:nvPr/>
        </p:nvPicPr>
        <p:blipFill rotWithShape="1">
          <a:blip r:embed="rId6"/>
          <a:stretch>
            <a:fillRect/>
          </a:stretch>
        </p:blipFill>
        <p:spPr>
          <a:xfrm>
            <a:off x="10753725" y="5210175"/>
            <a:ext cx="1905000" cy="1905000"/>
          </a:xfrm>
          <a:prstGeom prst="rect">
            <a:avLst/>
          </a:prstGeom>
        </p:spPr>
      </p:pic>
      <p:sp>
        <p:nvSpPr>
          <p:cNvPr id="8" name="Slide Number Placeholder 7">
            <a:extLst>
              <a:ext uri="{FF2B5EF4-FFF2-40B4-BE49-F238E27FC236}">
                <a16:creationId xmlns:a16="http://schemas.microsoft.com/office/drawing/2014/main" id="{6668DF6E-59C7-1CAB-EF5D-D6A2CDA490D3}"/>
              </a:ext>
            </a:extLst>
          </p:cNvPr>
          <p:cNvSpPr>
            <a:spLocks noGrp="1"/>
          </p:cNvSpPr>
          <p:nvPr>
            <p:ph type="sldNum" sz="quarter" idx="12"/>
          </p:nvPr>
        </p:nvSpPr>
        <p:spPr/>
        <p:txBody>
          <a:bodyPr/>
          <a:lstStyle/>
          <a:p>
            <a:fld id="{6CB18C70-803E-428A-BAB3-289BE172EF8D}" type="slidenum">
              <a:rPr lang="en-US" smtClean="0"/>
              <a:t>38</a:t>
            </a:fld>
            <a:endParaRPr lang="en-US"/>
          </a:p>
        </p:txBody>
      </p:sp>
      <p:sp>
        <p:nvSpPr>
          <p:cNvPr id="9" name="Body text copy">
            <a:extLst>
              <a:ext uri="{FF2B5EF4-FFF2-40B4-BE49-F238E27FC236}">
                <a16:creationId xmlns:a16="http://schemas.microsoft.com/office/drawing/2014/main" id="{B611457A-9797-5B73-EE83-D3820E656C0F}"/>
              </a:ext>
            </a:extLst>
          </p:cNvPr>
          <p:cNvSpPr/>
          <p:nvPr/>
        </p:nvSpPr>
        <p:spPr>
          <a:xfrm>
            <a:off x="2771214" y="2265254"/>
            <a:ext cx="9184888" cy="5238750"/>
          </a:xfrm>
          <a:prstGeom prst="rect">
            <a:avLst/>
          </a:prstGeom>
        </p:spPr>
        <p:txBody>
          <a:bodyPr spcFirstLastPara="0" lIns="95250" tIns="95250" rIns="95250" bIns="0" anchor="t"/>
          <a:lstStyle/>
          <a:p>
            <a:pPr hangingPunct="0">
              <a:lnSpc>
                <a:spcPct val="141667"/>
              </a:lnSpc>
            </a:pPr>
            <a:endParaRPr lang="en-US" dirty="0">
              <a:solidFill>
                <a:schemeClr val="tx2"/>
              </a:solidFill>
              <a:latin typeface="Heebo"/>
              <a:cs typeface="Heebo"/>
            </a:endParaRPr>
          </a:p>
        </p:txBody>
      </p:sp>
      <p:sp>
        <p:nvSpPr>
          <p:cNvPr id="10" name="TextBox 9">
            <a:extLst>
              <a:ext uri="{FF2B5EF4-FFF2-40B4-BE49-F238E27FC236}">
                <a16:creationId xmlns:a16="http://schemas.microsoft.com/office/drawing/2014/main" id="{AB5DB3D6-89A8-843C-6E83-20DD9E762AF4}"/>
              </a:ext>
            </a:extLst>
          </p:cNvPr>
          <p:cNvSpPr txBox="1"/>
          <p:nvPr/>
        </p:nvSpPr>
        <p:spPr>
          <a:xfrm>
            <a:off x="2767373" y="2784023"/>
            <a:ext cx="3974086" cy="2113484"/>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Heebo" pitchFamily="2" charset="-79"/>
                <a:cs typeface="Heebo" pitchFamily="2" charset="-79"/>
              </a:rPr>
              <a:t>Oversight:</a:t>
            </a:r>
          </a:p>
          <a:p>
            <a:pPr algn="l">
              <a:buFont typeface="+mj-lt"/>
              <a:buAutoNum type="arabicPeriod"/>
            </a:pPr>
            <a:r>
              <a:rPr lang="en-US" sz="2000" i="0" dirty="0">
                <a:solidFill>
                  <a:schemeClr val="tx1">
                    <a:lumMod val="65000"/>
                    <a:lumOff val="35000"/>
                  </a:schemeClr>
                </a:solidFill>
                <a:effectLst/>
                <a:latin typeface="Heebo"/>
                <a:cs typeface="Heebo"/>
              </a:rPr>
              <a:t>Strategic Direction</a:t>
            </a:r>
            <a:endParaRPr lang="en-US" sz="2000" dirty="0">
              <a:solidFill>
                <a:schemeClr val="tx1">
                  <a:lumMod val="65000"/>
                  <a:lumOff val="35000"/>
                </a:schemeClr>
              </a:solidFill>
              <a:latin typeface="Heebo"/>
              <a:cs typeface="Heebo"/>
            </a:endParaRPr>
          </a:p>
          <a:p>
            <a:pPr algn="l">
              <a:buFont typeface="+mj-lt"/>
              <a:buAutoNum type="arabicPeriod"/>
            </a:pPr>
            <a:r>
              <a:rPr lang="en-US" sz="2000" i="0" dirty="0">
                <a:solidFill>
                  <a:schemeClr val="tx1">
                    <a:lumMod val="65000"/>
                    <a:lumOff val="35000"/>
                  </a:schemeClr>
                </a:solidFill>
                <a:effectLst/>
                <a:latin typeface="Heebo"/>
                <a:cs typeface="Heebo"/>
              </a:rPr>
              <a:t>Policy Development</a:t>
            </a:r>
            <a:endParaRPr lang="en-US" sz="2000" dirty="0">
              <a:solidFill>
                <a:schemeClr val="tx1">
                  <a:lumMod val="65000"/>
                  <a:lumOff val="35000"/>
                </a:schemeClr>
              </a:solidFill>
              <a:latin typeface="Heebo"/>
              <a:cs typeface="Heebo"/>
            </a:endParaRPr>
          </a:p>
          <a:p>
            <a:pPr>
              <a:buFont typeface="+mj-lt"/>
              <a:buAutoNum type="arabicPeriod"/>
            </a:pPr>
            <a:r>
              <a:rPr lang="en-US" sz="2000" i="0" dirty="0">
                <a:solidFill>
                  <a:schemeClr val="tx1">
                    <a:lumMod val="65000"/>
                    <a:lumOff val="35000"/>
                  </a:schemeClr>
                </a:solidFill>
                <a:effectLst/>
                <a:latin typeface="Heebo"/>
                <a:cs typeface="Heebo"/>
              </a:rPr>
              <a:t>Monitoring </a:t>
            </a:r>
            <a:r>
              <a:rPr lang="en-US" sz="2000" dirty="0">
                <a:solidFill>
                  <a:schemeClr val="tx1">
                    <a:lumMod val="65000"/>
                    <a:lumOff val="35000"/>
                  </a:schemeClr>
                </a:solidFill>
                <a:latin typeface="Heebo"/>
                <a:cs typeface="Heebo"/>
              </a:rPr>
              <a:t>PHA Performance </a:t>
            </a:r>
            <a:endParaRPr lang="en-US" sz="2000" b="0" i="0" dirty="0">
              <a:solidFill>
                <a:schemeClr val="tx1">
                  <a:lumMod val="65000"/>
                  <a:lumOff val="35000"/>
                </a:schemeClr>
              </a:solidFill>
              <a:effectLst/>
              <a:latin typeface="Heebo" pitchFamily="2" charset="-79"/>
              <a:cs typeface="Heebo" pitchFamily="2" charset="-79"/>
            </a:endParaRPr>
          </a:p>
          <a:p>
            <a:pPr algn="l">
              <a:buFont typeface="+mj-lt"/>
              <a:buAutoNum type="arabicPeriod"/>
            </a:pPr>
            <a:r>
              <a:rPr lang="en-US" sz="2000" i="0" dirty="0">
                <a:solidFill>
                  <a:schemeClr val="tx1">
                    <a:lumMod val="65000"/>
                    <a:lumOff val="35000"/>
                  </a:schemeClr>
                </a:solidFill>
                <a:effectLst/>
                <a:latin typeface="Heebo"/>
                <a:cs typeface="Heebo"/>
              </a:rPr>
              <a:t>Risk Management</a:t>
            </a:r>
            <a:endParaRPr lang="en-US" sz="2000" dirty="0">
              <a:solidFill>
                <a:schemeClr val="tx1">
                  <a:lumMod val="65000"/>
                  <a:lumOff val="35000"/>
                </a:schemeClr>
              </a:solidFill>
              <a:latin typeface="Heebo"/>
              <a:cs typeface="Heebo"/>
            </a:endParaRPr>
          </a:p>
          <a:p>
            <a:pPr algn="l">
              <a:buFont typeface="+mj-lt"/>
              <a:buAutoNum type="arabicPeriod"/>
            </a:pPr>
            <a:r>
              <a:rPr lang="en-US" sz="2000" i="0" dirty="0">
                <a:solidFill>
                  <a:schemeClr val="tx1">
                    <a:lumMod val="65000"/>
                    <a:lumOff val="35000"/>
                  </a:schemeClr>
                </a:solidFill>
                <a:effectLst/>
                <a:latin typeface="Heebo"/>
                <a:cs typeface="Heebo"/>
              </a:rPr>
              <a:t>Board Governance</a:t>
            </a:r>
            <a:endParaRPr lang="en-US" sz="2000" dirty="0">
              <a:solidFill>
                <a:schemeClr val="tx1">
                  <a:lumMod val="65000"/>
                  <a:lumOff val="35000"/>
                </a:schemeClr>
              </a:solidFill>
              <a:latin typeface="Heebo"/>
              <a:cs typeface="Heebo"/>
            </a:endParaRPr>
          </a:p>
        </p:txBody>
      </p:sp>
      <p:sp>
        <p:nvSpPr>
          <p:cNvPr id="11" name="TextBox 10">
            <a:extLst>
              <a:ext uri="{FF2B5EF4-FFF2-40B4-BE49-F238E27FC236}">
                <a16:creationId xmlns:a16="http://schemas.microsoft.com/office/drawing/2014/main" id="{5EDDDABE-75AB-B2D3-5DD2-2FB44501660E}"/>
              </a:ext>
            </a:extLst>
          </p:cNvPr>
          <p:cNvSpPr txBox="1"/>
          <p:nvPr/>
        </p:nvSpPr>
        <p:spPr>
          <a:xfrm>
            <a:off x="6920730" y="2784895"/>
            <a:ext cx="4916152" cy="2123658"/>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Heebo" pitchFamily="2" charset="-79"/>
                <a:cs typeface="Heebo" pitchFamily="2" charset="-79"/>
              </a:rPr>
              <a:t>Management:</a:t>
            </a:r>
          </a:p>
          <a:p>
            <a:pPr algn="l">
              <a:buFont typeface="+mj-lt"/>
              <a:buAutoNum type="arabicPeriod"/>
            </a:pPr>
            <a:r>
              <a:rPr lang="en-US" sz="2000" i="0" dirty="0">
                <a:solidFill>
                  <a:schemeClr val="tx1">
                    <a:lumMod val="65000"/>
                    <a:lumOff val="35000"/>
                  </a:schemeClr>
                </a:solidFill>
                <a:effectLst/>
                <a:latin typeface="Heebo"/>
                <a:cs typeface="Heebo"/>
              </a:rPr>
              <a:t>Operational Execution</a:t>
            </a:r>
          </a:p>
          <a:p>
            <a:pPr algn="l">
              <a:buFont typeface="+mj-lt"/>
              <a:buAutoNum type="arabicPeriod"/>
            </a:pPr>
            <a:r>
              <a:rPr lang="en-US" sz="2000" dirty="0">
                <a:solidFill>
                  <a:schemeClr val="tx1">
                    <a:lumMod val="65000"/>
                    <a:lumOff val="35000"/>
                  </a:schemeClr>
                </a:solidFill>
                <a:latin typeface="Heebo"/>
                <a:cs typeface="Heebo"/>
              </a:rPr>
              <a:t>Implementation of Policies</a:t>
            </a:r>
          </a:p>
          <a:p>
            <a:pPr algn="l">
              <a:buFont typeface="+mj-lt"/>
              <a:buAutoNum type="arabicPeriod"/>
            </a:pPr>
            <a:r>
              <a:rPr lang="en-US" sz="2000" dirty="0">
                <a:solidFill>
                  <a:schemeClr val="tx1">
                    <a:lumMod val="65000"/>
                    <a:lumOff val="35000"/>
                  </a:schemeClr>
                </a:solidFill>
                <a:latin typeface="Heebo"/>
                <a:cs typeface="Heebo"/>
              </a:rPr>
              <a:t>Decision Making</a:t>
            </a:r>
          </a:p>
          <a:p>
            <a:pPr algn="l">
              <a:buFont typeface="+mj-lt"/>
              <a:buAutoNum type="arabicPeriod"/>
            </a:pPr>
            <a:r>
              <a:rPr lang="en-US" sz="2000" dirty="0">
                <a:solidFill>
                  <a:schemeClr val="tx1">
                    <a:lumMod val="65000"/>
                    <a:lumOff val="35000"/>
                  </a:schemeClr>
                </a:solidFill>
                <a:latin typeface="Heebo"/>
                <a:cs typeface="Heebo"/>
              </a:rPr>
              <a:t>Supervision of Staff</a:t>
            </a:r>
          </a:p>
          <a:p>
            <a:pPr algn="l">
              <a:buFont typeface="+mj-lt"/>
              <a:buAutoNum type="arabicPeriod"/>
            </a:pPr>
            <a:r>
              <a:rPr lang="en-US" sz="2000" dirty="0">
                <a:solidFill>
                  <a:schemeClr val="tx1">
                    <a:lumMod val="65000"/>
                    <a:lumOff val="35000"/>
                  </a:schemeClr>
                </a:solidFill>
                <a:latin typeface="Heebo"/>
                <a:cs typeface="Heebo"/>
              </a:rPr>
              <a:t>Reporting to the Commissioners</a:t>
            </a:r>
          </a:p>
        </p:txBody>
      </p:sp>
    </p:spTree>
    <p:extLst>
      <p:ext uri="{BB962C8B-B14F-4D97-AF65-F5344CB8AC3E}">
        <p14:creationId xmlns:p14="http://schemas.microsoft.com/office/powerpoint/2010/main" val="245354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78020" y="1228070"/>
            <a:ext cx="9614501" cy="5678685"/>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0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Micromanagement in routine operations decisions such as: Resident selection, maintenance request, staff hiring or firing, or undermining the authority of PHA management </a:t>
            </a:r>
            <a:endParaRPr lang="en-US" sz="20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Disregard for Policies &amp; Procedures: Commissioners disregarding established policies &amp; procedures, making ad-hoc changes, or implementing changes without proper documentation.</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Lack of respect for organizational structure: Commissioners bypassing channels of communication &amp; decision-making processes, directly instructing staff or interfering with departmental operations</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Inconsistent communication: Commissioners communicating conflicting directors or expectations to team members, creating confusion and inefficiencies in day-to-day operations</a:t>
            </a:r>
          </a:p>
          <a:p>
            <a:pPr marL="285750" indent="-285750" hangingPunct="0">
              <a:lnSpc>
                <a:spcPct val="141667"/>
              </a:lnSpc>
              <a:buFont typeface="Arial" panose="020B0604020202020204" pitchFamily="34" charset="0"/>
              <a:buChar char="•"/>
            </a:pPr>
            <a:endParaRPr lang="en-US" sz="2000"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pPr algn="l" hangingPunct="0">
              <a:lnSpc>
                <a:spcPct val="141667"/>
              </a:lnSpc>
              <a:buClr>
                <a:srgbClr val="FFFFFF"/>
              </a:buClr>
            </a:pPr>
            <a:endParaRPr lang="en-US" sz="2000" dirty="0">
              <a:solidFill>
                <a:srgbClr val="FFFFFF"/>
              </a:solidFill>
              <a:latin typeface="Heebo"/>
              <a:cs typeface="Heebo"/>
            </a:endParaRPr>
          </a:p>
          <a:p>
            <a:pPr algn="l" hangingPunct="0">
              <a:lnSpc>
                <a:spcPct val="141667"/>
              </a:lnSpc>
            </a:pPr>
            <a:endParaRPr lang="en-US" sz="2000" dirty="0">
              <a:solidFill>
                <a:srgbClr val="FFFFFF"/>
              </a:solidFill>
              <a:latin typeface="Heebo"/>
              <a:cs typeface="Heebo"/>
            </a:endParaRPr>
          </a:p>
          <a:p>
            <a:pPr algn="l" hangingPunct="0">
              <a:lnSpc>
                <a:spcPct val="141667"/>
              </a:lnSpc>
            </a:pPr>
            <a:endParaRPr lang="en-US" sz="2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endParaRPr lang="en-US" sz="2000" dirty="0">
              <a:solidFill>
                <a:schemeClr val="bg1"/>
              </a:solidFill>
              <a:ea typeface="Calibri"/>
              <a:cs typeface="Calibri"/>
            </a:endParaRPr>
          </a:p>
          <a:p>
            <a:pPr algn="l">
              <a:lnSpc>
                <a:spcPct val="141667"/>
              </a:lnSpc>
            </a:pPr>
            <a:endParaRPr lang="en-US" sz="2000" dirty="0">
              <a:solidFill>
                <a:schemeClr val="bg1"/>
              </a:solidFill>
              <a:latin typeface="Heebo"/>
              <a:cs typeface="Heebo"/>
            </a:endParaRPr>
          </a:p>
          <a:p>
            <a:pPr hangingPunct="0">
              <a:lnSpc>
                <a:spcPct val="141667"/>
              </a:lnSpc>
            </a:pPr>
            <a:endParaRPr lang="en-US" sz="20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44751" y="241988"/>
            <a:ext cx="8034618" cy="876300"/>
          </a:xfrm>
          <a:prstGeom prst="rect">
            <a:avLst/>
          </a:prstGeom>
        </p:spPr>
        <p:txBody>
          <a:bodyPr spcFirstLastPara="0" lIns="142875" tIns="95250" rIns="142875" bIns="0" anchor="t"/>
          <a:lstStyle/>
          <a:p>
            <a:pPr algn="l" hangingPunct="0">
              <a:lnSpc>
                <a:spcPct val="125000"/>
              </a:lnSpc>
            </a:pPr>
            <a:r>
              <a:rPr lang="en-US" sz="3600" dirty="0">
                <a:solidFill>
                  <a:srgbClr val="FFFFFF"/>
                </a:solidFill>
                <a:latin typeface="Poppins"/>
                <a:cs typeface="Poppins"/>
              </a:rPr>
              <a:t>What are some warning signs of over involvement?</a:t>
            </a:r>
            <a:endParaRPr sz="3600"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8" name="social icon6"/>
          <p:cNvPicPr/>
          <p:nvPr/>
        </p:nvPicPr>
        <p:blipFill rotWithShape="1">
          <a:blip r:embed="rId5"/>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39</a:t>
            </a:fld>
            <a:endParaRPr lang="en-US" dirty="0"/>
          </a:p>
        </p:txBody>
      </p:sp>
    </p:spTree>
    <p:extLst>
      <p:ext uri="{BB962C8B-B14F-4D97-AF65-F5344CB8AC3E}">
        <p14:creationId xmlns:p14="http://schemas.microsoft.com/office/powerpoint/2010/main" val="29811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922295" y="2081185"/>
            <a:ext cx="8034618" cy="876300"/>
          </a:xfrm>
          <a:prstGeom prst="rect">
            <a:avLst/>
          </a:prstGeom>
        </p:spPr>
        <p:txBody>
          <a:bodyPr spcFirstLastPara="0" lIns="142875" tIns="95250" rIns="142875" bIns="0" anchor="t"/>
          <a:lstStyle/>
          <a:p>
            <a:pPr hangingPunct="0">
              <a:lnSpc>
                <a:spcPct val="125000"/>
              </a:lnSpc>
            </a:pPr>
            <a:r>
              <a:rPr lang="en-US" sz="4800" b="1" dirty="0">
                <a:solidFill>
                  <a:srgbClr val="FFFFFF"/>
                </a:solidFill>
                <a:latin typeface="Poppins"/>
                <a:cs typeface="Poppins"/>
              </a:rPr>
              <a:t>PHAs Are a Local Governmental Entity </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4</a:t>
            </a:fld>
            <a:endParaRPr lang="en-US"/>
          </a:p>
        </p:txBody>
      </p:sp>
    </p:spTree>
    <p:extLst>
      <p:ext uri="{BB962C8B-B14F-4D97-AF65-F5344CB8AC3E}">
        <p14:creationId xmlns:p14="http://schemas.microsoft.com/office/powerpoint/2010/main" val="2812089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78020" y="1115529"/>
            <a:ext cx="9184888" cy="5791226"/>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0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Tension with Management: Strained relationships with management or employees, resulting from perceived interference or lack of trust in managements capabilities</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Stakeholder complaints: Residents, employees, or external stakeholders voicing concerns about overinvolvement or inappropriate conduct by board members indicating potential breaches of governance principles.</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Legal challenges: PHA faces legal challenges or complaints from residents, employees, or regulatory agencies alleging improper interference or violations of rights due to board overinvolvement.</a:t>
            </a:r>
          </a:p>
          <a:p>
            <a:pPr marL="285750" indent="-285750" hangingPunct="0">
              <a:lnSpc>
                <a:spcPct val="141667"/>
              </a:lnSpc>
              <a:buFont typeface="Arial" panose="020B0604020202020204" pitchFamily="34" charset="0"/>
              <a:buChar char="•"/>
            </a:pPr>
            <a:r>
              <a:rPr lang="en-US" sz="2000" dirty="0">
                <a:solidFill>
                  <a:srgbClr val="FFFFFF"/>
                </a:solidFill>
                <a:latin typeface="Heebo"/>
                <a:cs typeface="Heebo"/>
              </a:rPr>
              <a:t>Lack of accountability: </a:t>
            </a:r>
            <a:r>
              <a:rPr lang="en-US" sz="2000" dirty="0">
                <a:solidFill>
                  <a:schemeClr val="bg1"/>
                </a:solidFill>
                <a:latin typeface="Heebo"/>
                <a:cs typeface="Heebo"/>
              </a:rPr>
              <a:t>Commissioners </a:t>
            </a:r>
            <a:r>
              <a:rPr lang="en-US" sz="2000" b="0" i="0" dirty="0">
                <a:solidFill>
                  <a:schemeClr val="bg1"/>
                </a:solidFill>
                <a:effectLst/>
                <a:latin typeface="Heebo"/>
                <a:cs typeface="Heebo"/>
              </a:rPr>
              <a:t>failing to hold themselves or each other accountable for adhering to established governance principles, allowing overinvolvement to persist unchecked.</a:t>
            </a:r>
            <a:endParaRPr lang="en-US" sz="2000" dirty="0">
              <a:solidFill>
                <a:schemeClr val="bg1"/>
              </a:solidFill>
              <a:latin typeface="Heebo"/>
              <a:cs typeface="Heebo"/>
            </a:endParaRPr>
          </a:p>
          <a:p>
            <a:pPr marL="285750" indent="-285750" hangingPunct="0">
              <a:lnSpc>
                <a:spcPct val="141667"/>
              </a:lnSpc>
              <a:buFont typeface="Arial" panose="020B0604020202020204" pitchFamily="34" charset="0"/>
              <a:buChar char="•"/>
            </a:pPr>
            <a:endParaRPr lang="en-US" sz="2000" dirty="0">
              <a:solidFill>
                <a:srgbClr val="000000"/>
              </a:solidFill>
              <a:latin typeface="Heebo" pitchFamily="2" charset="-79"/>
              <a:cs typeface="Heebo" pitchFamily="2" charset="-79"/>
            </a:endParaRPr>
          </a:p>
          <a:p>
            <a:pPr marL="228600" indent="-22860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pPr algn="l" hangingPunct="0">
              <a:lnSpc>
                <a:spcPct val="141667"/>
              </a:lnSpc>
              <a:buClr>
                <a:srgbClr val="FFFFFF"/>
              </a:buClr>
            </a:pPr>
            <a:endParaRPr lang="en-US" sz="2000" dirty="0">
              <a:solidFill>
                <a:srgbClr val="FFFFFF"/>
              </a:solidFill>
              <a:latin typeface="Heebo"/>
              <a:cs typeface="Heebo"/>
            </a:endParaRPr>
          </a:p>
          <a:p>
            <a:pPr algn="l" hangingPunct="0">
              <a:lnSpc>
                <a:spcPct val="141667"/>
              </a:lnSpc>
            </a:pPr>
            <a:endParaRPr lang="en-US" sz="2000" dirty="0">
              <a:solidFill>
                <a:srgbClr val="FFFFFF"/>
              </a:solidFill>
              <a:latin typeface="Heebo"/>
              <a:cs typeface="Heebo"/>
            </a:endParaRPr>
          </a:p>
          <a:p>
            <a:pPr algn="l" hangingPunct="0">
              <a:lnSpc>
                <a:spcPct val="141667"/>
              </a:lnSpc>
            </a:pPr>
            <a:endParaRPr lang="en-US" sz="2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000" dirty="0">
              <a:solidFill>
                <a:srgbClr val="FFFFFF"/>
              </a:solidFill>
              <a:latin typeface="Heebo"/>
              <a:cs typeface="Heebo"/>
            </a:endParaRPr>
          </a:p>
          <a:p>
            <a:endParaRPr lang="en-US" sz="2000" dirty="0">
              <a:solidFill>
                <a:schemeClr val="bg1"/>
              </a:solidFill>
              <a:ea typeface="Calibri"/>
              <a:cs typeface="Calibri"/>
            </a:endParaRPr>
          </a:p>
          <a:p>
            <a:pPr algn="l">
              <a:lnSpc>
                <a:spcPct val="141667"/>
              </a:lnSpc>
            </a:pPr>
            <a:endParaRPr lang="en-US" sz="2000" dirty="0">
              <a:solidFill>
                <a:schemeClr val="bg1"/>
              </a:solidFill>
              <a:latin typeface="Heebo"/>
              <a:cs typeface="Heebo"/>
            </a:endParaRPr>
          </a:p>
          <a:p>
            <a:pPr hangingPunct="0">
              <a:lnSpc>
                <a:spcPct val="141667"/>
              </a:lnSpc>
            </a:pPr>
            <a:endParaRPr lang="en-US" sz="20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44751" y="68060"/>
            <a:ext cx="8034618" cy="876300"/>
          </a:xfrm>
          <a:prstGeom prst="rect">
            <a:avLst/>
          </a:prstGeom>
        </p:spPr>
        <p:txBody>
          <a:bodyPr spcFirstLastPara="0" lIns="142875" tIns="95250" rIns="142875" bIns="0" anchor="t"/>
          <a:lstStyle/>
          <a:p>
            <a:pPr algn="l" hangingPunct="0">
              <a:lnSpc>
                <a:spcPct val="125000"/>
              </a:lnSpc>
            </a:pPr>
            <a:r>
              <a:rPr lang="en-US" sz="3600" dirty="0">
                <a:solidFill>
                  <a:srgbClr val="FFFFFF"/>
                </a:solidFill>
                <a:latin typeface="Poppins"/>
                <a:cs typeface="Poppins"/>
              </a:rPr>
              <a:t>What are some warning signs of over involvement?</a:t>
            </a:r>
            <a:endParaRPr sz="3600"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8" name="social icon6"/>
          <p:cNvPicPr/>
          <p:nvPr/>
        </p:nvPicPr>
        <p:blipFill rotWithShape="1">
          <a:blip r:embed="rId5"/>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40</a:t>
            </a:fld>
            <a:endParaRPr lang="en-US"/>
          </a:p>
        </p:txBody>
      </p:sp>
    </p:spTree>
    <p:extLst>
      <p:ext uri="{BB962C8B-B14F-4D97-AF65-F5344CB8AC3E}">
        <p14:creationId xmlns:p14="http://schemas.microsoft.com/office/powerpoint/2010/main" val="4087761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lide copy 3"/>
        <p:cNvGrpSpPr/>
        <p:nvPr/>
      </p:nvGrpSpPr>
      <p:grpSpPr>
        <a:xfrm>
          <a:off x="0" y="0"/>
          <a:ext cx="0" cy="0"/>
          <a:chOff x="0" y="0"/>
          <a:chExt cx="0" cy="0"/>
        </a:xfrm>
      </p:grpSpPr>
      <p:pic>
        <p:nvPicPr>
          <p:cNvPr id="2" name="Shape-1"/>
          <p:cNvPicPr/>
          <p:nvPr/>
        </p:nvPicPr>
        <p:blipFill rotWithShape="1">
          <a:blip r:embed="rId3"/>
          <a:stretch>
            <a:fillRect/>
          </a:stretch>
        </p:blipFill>
        <p:spPr>
          <a:xfrm>
            <a:off x="-10007" y="2622201"/>
            <a:ext cx="2522631" cy="4720468"/>
          </a:xfrm>
          <a:prstGeom prst="rect">
            <a:avLst/>
          </a:prstGeom>
        </p:spPr>
      </p:pic>
      <p:pic>
        <p:nvPicPr>
          <p:cNvPr id="3" name="Icon-319"/>
          <p:cNvPicPr/>
          <p:nvPr/>
        </p:nvPicPr>
        <p:blipFill rotWithShape="1">
          <a:blip r:embed="rId4"/>
          <a:stretch>
            <a:fillRect/>
          </a:stretch>
        </p:blipFill>
        <p:spPr>
          <a:xfrm>
            <a:off x="114300" y="152400"/>
            <a:ext cx="2369970" cy="2369970"/>
          </a:xfrm>
          <a:prstGeom prst="rect">
            <a:avLst/>
          </a:prstGeom>
        </p:spPr>
      </p:pic>
      <p:pic>
        <p:nvPicPr>
          <p:cNvPr id="4" name="Shape-1"/>
          <p:cNvPicPr/>
          <p:nvPr/>
        </p:nvPicPr>
        <p:blipFill rotWithShape="1">
          <a:blip r:embed="rId5"/>
          <a:stretch>
            <a:fillRect/>
          </a:stretch>
        </p:blipFill>
        <p:spPr>
          <a:xfrm>
            <a:off x="-9525" y="6906755"/>
            <a:ext cx="13091299" cy="449187"/>
          </a:xfrm>
          <a:prstGeom prst="rect">
            <a:avLst/>
          </a:prstGeom>
        </p:spPr>
      </p:pic>
      <p:sp>
        <p:nvSpPr>
          <p:cNvPr id="5" name="Body text copy"/>
          <p:cNvSpPr/>
          <p:nvPr/>
        </p:nvSpPr>
        <p:spPr>
          <a:xfrm>
            <a:off x="2751044" y="713810"/>
            <a:ext cx="8439150" cy="895350"/>
          </a:xfrm>
          <a:prstGeom prst="rect">
            <a:avLst/>
          </a:prstGeom>
        </p:spPr>
        <p:txBody>
          <a:bodyPr spcFirstLastPara="0" lIns="142875" tIns="95250" rIns="142875" bIns="0" anchor="t"/>
          <a:lstStyle/>
          <a:p>
            <a:pPr algn="l" hangingPunct="0">
              <a:lnSpc>
                <a:spcPct val="125000"/>
              </a:lnSpc>
            </a:pPr>
            <a:r>
              <a:rPr lang="en-US" sz="3600" b="1" dirty="0">
                <a:solidFill>
                  <a:srgbClr val="405275"/>
                </a:solidFill>
                <a:latin typeface="Poppins"/>
                <a:ea typeface="+mn-ea"/>
                <a:cs typeface="Poppins"/>
              </a:rPr>
              <a:t>Legal Risks Associated with Commissioner Overinvolvement </a:t>
            </a:r>
            <a:endParaRPr sz="3600" b="1" dirty="0">
              <a:solidFill>
                <a:srgbClr val="405275"/>
              </a:solidFill>
              <a:latin typeface="Poppins"/>
              <a:ea typeface="+mn-ea"/>
              <a:cs typeface="Poppins"/>
            </a:endParaRPr>
          </a:p>
        </p:txBody>
      </p:sp>
      <p:sp>
        <p:nvSpPr>
          <p:cNvPr id="6"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151F36"/>
                </a:solidFill>
                <a:latin typeface="Heebo"/>
                <a:ea typeface="+mn-ea"/>
                <a:cs typeface="Heebo"/>
              </a:rPr>
              <a:t>www.smco.cpa</a:t>
            </a:r>
          </a:p>
        </p:txBody>
      </p:sp>
      <p:pic>
        <p:nvPicPr>
          <p:cNvPr id="7" name="social icon6"/>
          <p:cNvPicPr/>
          <p:nvPr/>
        </p:nvPicPr>
        <p:blipFill rotWithShape="1">
          <a:blip r:embed="rId6"/>
          <a:stretch>
            <a:fillRect/>
          </a:stretch>
        </p:blipFill>
        <p:spPr>
          <a:xfrm>
            <a:off x="10753725" y="5210175"/>
            <a:ext cx="1905000" cy="1905000"/>
          </a:xfrm>
          <a:prstGeom prst="rect">
            <a:avLst/>
          </a:prstGeom>
        </p:spPr>
      </p:pic>
      <p:sp>
        <p:nvSpPr>
          <p:cNvPr id="8" name="Slide Number Placeholder 7">
            <a:extLst>
              <a:ext uri="{FF2B5EF4-FFF2-40B4-BE49-F238E27FC236}">
                <a16:creationId xmlns:a16="http://schemas.microsoft.com/office/drawing/2014/main" id="{6668DF6E-59C7-1CAB-EF5D-D6A2CDA490D3}"/>
              </a:ext>
            </a:extLst>
          </p:cNvPr>
          <p:cNvSpPr>
            <a:spLocks noGrp="1"/>
          </p:cNvSpPr>
          <p:nvPr>
            <p:ph type="sldNum" sz="quarter" idx="12"/>
          </p:nvPr>
        </p:nvSpPr>
        <p:spPr/>
        <p:txBody>
          <a:bodyPr/>
          <a:lstStyle/>
          <a:p>
            <a:fld id="{6CB18C70-803E-428A-BAB3-289BE172EF8D}" type="slidenum">
              <a:rPr lang="en-US" smtClean="0"/>
              <a:t>41</a:t>
            </a:fld>
            <a:endParaRPr lang="en-US"/>
          </a:p>
        </p:txBody>
      </p:sp>
      <p:sp>
        <p:nvSpPr>
          <p:cNvPr id="9" name="Body text copy">
            <a:extLst>
              <a:ext uri="{FF2B5EF4-FFF2-40B4-BE49-F238E27FC236}">
                <a16:creationId xmlns:a16="http://schemas.microsoft.com/office/drawing/2014/main" id="{B611457A-9797-5B73-EE83-D3820E656C0F}"/>
              </a:ext>
            </a:extLst>
          </p:cNvPr>
          <p:cNvSpPr/>
          <p:nvPr/>
        </p:nvSpPr>
        <p:spPr>
          <a:xfrm>
            <a:off x="2771214" y="2265254"/>
            <a:ext cx="9184888" cy="5238750"/>
          </a:xfrm>
          <a:prstGeom prst="rect">
            <a:avLst/>
          </a:prstGeom>
        </p:spPr>
        <p:txBody>
          <a:bodyPr spcFirstLastPara="0" lIns="95250" tIns="95250" rIns="95250" bIns="0" anchor="t"/>
          <a:lstStyle/>
          <a:p>
            <a:pPr hangingPunct="0">
              <a:lnSpc>
                <a:spcPct val="141667"/>
              </a:lnSpc>
            </a:pPr>
            <a:endParaRPr lang="en-US" dirty="0">
              <a:solidFill>
                <a:schemeClr val="tx2"/>
              </a:solidFill>
              <a:latin typeface="Heebo"/>
              <a:cs typeface="Heebo"/>
            </a:endParaRPr>
          </a:p>
        </p:txBody>
      </p:sp>
      <p:sp>
        <p:nvSpPr>
          <p:cNvPr id="10" name="TextBox 9">
            <a:extLst>
              <a:ext uri="{FF2B5EF4-FFF2-40B4-BE49-F238E27FC236}">
                <a16:creationId xmlns:a16="http://schemas.microsoft.com/office/drawing/2014/main" id="{AB5DB3D6-89A8-843C-6E83-20DD9E762AF4}"/>
              </a:ext>
            </a:extLst>
          </p:cNvPr>
          <p:cNvSpPr txBox="1"/>
          <p:nvPr/>
        </p:nvSpPr>
        <p:spPr>
          <a:xfrm>
            <a:off x="2950484" y="2733153"/>
            <a:ext cx="9432015" cy="2677656"/>
          </a:xfrm>
          <a:prstGeom prst="rect">
            <a:avLst/>
          </a:prstGeom>
          <a:noFill/>
        </p:spPr>
        <p:txBody>
          <a:bodyPr wrap="square" rtlCol="0">
            <a:spAutoFit/>
          </a:bodyPr>
          <a:lstStyle/>
          <a:p>
            <a:pPr algn="l">
              <a:buFont typeface="+mj-lt"/>
              <a:buAutoNum type="arabicPeriod"/>
            </a:pPr>
            <a:r>
              <a:rPr lang="en-US" sz="2400" dirty="0">
                <a:solidFill>
                  <a:schemeClr val="tx1">
                    <a:lumMod val="65000"/>
                    <a:lumOff val="35000"/>
                  </a:schemeClr>
                </a:solidFill>
                <a:latin typeface="Heebo" pitchFamily="2" charset="-79"/>
                <a:cs typeface="Heebo" pitchFamily="2" charset="-79"/>
              </a:rPr>
              <a:t> Violation of regulatory requirements</a:t>
            </a:r>
          </a:p>
          <a:p>
            <a:pPr algn="l">
              <a:buFont typeface="+mj-lt"/>
              <a:buAutoNum type="arabicPeriod"/>
            </a:pPr>
            <a:r>
              <a:rPr lang="en-US" sz="2400" dirty="0">
                <a:solidFill>
                  <a:schemeClr val="tx1">
                    <a:lumMod val="65000"/>
                    <a:lumOff val="35000"/>
                  </a:schemeClr>
                </a:solidFill>
                <a:latin typeface="Heebo" pitchFamily="2" charset="-79"/>
                <a:cs typeface="Heebo" pitchFamily="2" charset="-79"/>
              </a:rPr>
              <a:t> Discrimination claims</a:t>
            </a:r>
          </a:p>
          <a:p>
            <a:pPr algn="l">
              <a:buFont typeface="+mj-lt"/>
              <a:buAutoNum type="arabicPeriod"/>
            </a:pPr>
            <a:r>
              <a:rPr lang="en-US" sz="2400" dirty="0">
                <a:solidFill>
                  <a:schemeClr val="tx1">
                    <a:lumMod val="65000"/>
                    <a:lumOff val="35000"/>
                  </a:schemeClr>
                </a:solidFill>
                <a:latin typeface="Heebo" pitchFamily="2" charset="-79"/>
                <a:cs typeface="Heebo" pitchFamily="2" charset="-79"/>
              </a:rPr>
              <a:t>Contractual disputes</a:t>
            </a:r>
          </a:p>
          <a:p>
            <a:pPr algn="l">
              <a:buFont typeface="+mj-lt"/>
              <a:buAutoNum type="arabicPeriod"/>
            </a:pPr>
            <a:r>
              <a:rPr lang="en-US" sz="2400" dirty="0">
                <a:solidFill>
                  <a:schemeClr val="tx1">
                    <a:lumMod val="65000"/>
                    <a:lumOff val="35000"/>
                  </a:schemeClr>
                </a:solidFill>
                <a:latin typeface="Heebo" pitchFamily="2" charset="-79"/>
                <a:cs typeface="Heebo" pitchFamily="2" charset="-79"/>
              </a:rPr>
              <a:t>Employee relations issues</a:t>
            </a:r>
          </a:p>
          <a:p>
            <a:pPr algn="l">
              <a:buFont typeface="+mj-lt"/>
              <a:buAutoNum type="arabicPeriod"/>
            </a:pPr>
            <a:r>
              <a:rPr lang="en-US" sz="2400" dirty="0">
                <a:solidFill>
                  <a:schemeClr val="tx1">
                    <a:lumMod val="65000"/>
                    <a:lumOff val="35000"/>
                  </a:schemeClr>
                </a:solidFill>
                <a:latin typeface="Heebo" pitchFamily="2" charset="-79"/>
                <a:cs typeface="Heebo" pitchFamily="2" charset="-79"/>
              </a:rPr>
              <a:t> Resident rights violations</a:t>
            </a:r>
          </a:p>
          <a:p>
            <a:pPr algn="l">
              <a:buFont typeface="+mj-lt"/>
              <a:buAutoNum type="arabicPeriod"/>
            </a:pPr>
            <a:r>
              <a:rPr lang="en-US" sz="2400" dirty="0">
                <a:solidFill>
                  <a:schemeClr val="tx1">
                    <a:lumMod val="65000"/>
                    <a:lumOff val="35000"/>
                  </a:schemeClr>
                </a:solidFill>
                <a:latin typeface="Heebo" pitchFamily="2" charset="-79"/>
                <a:cs typeface="Heebo" pitchFamily="2" charset="-79"/>
              </a:rPr>
              <a:t>Misuse of public funds</a:t>
            </a:r>
          </a:p>
          <a:p>
            <a:pPr algn="l">
              <a:buFont typeface="+mj-lt"/>
              <a:buAutoNum type="arabicPeriod"/>
            </a:pPr>
            <a:r>
              <a:rPr lang="en-US" sz="2400" dirty="0">
                <a:solidFill>
                  <a:schemeClr val="tx1">
                    <a:lumMod val="65000"/>
                    <a:lumOff val="35000"/>
                  </a:schemeClr>
                </a:solidFill>
                <a:latin typeface="Heebo" pitchFamily="2" charset="-79"/>
                <a:cs typeface="Heebo" pitchFamily="2" charset="-79"/>
              </a:rPr>
              <a:t>Loss of government funding  </a:t>
            </a:r>
          </a:p>
        </p:txBody>
      </p:sp>
    </p:spTree>
    <p:extLst>
      <p:ext uri="{BB962C8B-B14F-4D97-AF65-F5344CB8AC3E}">
        <p14:creationId xmlns:p14="http://schemas.microsoft.com/office/powerpoint/2010/main" val="2355670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BC7C5"/>
        </a:solidFill>
        <a:effectLst/>
      </p:bgPr>
    </p:bg>
    <p:spTree>
      <p:nvGrpSpPr>
        <p:cNvPr id="1" name="Source"/>
        <p:cNvGrpSpPr/>
        <p:nvPr/>
      </p:nvGrpSpPr>
      <p:grpSpPr>
        <a:xfrm>
          <a:off x="0" y="0"/>
          <a:ext cx="0" cy="0"/>
          <a:chOff x="0" y="0"/>
          <a:chExt cx="0" cy="0"/>
        </a:xfrm>
      </p:grpSpPr>
      <p:pic>
        <p:nvPicPr>
          <p:cNvPr id="2" name="Shape-1"/>
          <p:cNvPicPr/>
          <p:nvPr/>
        </p:nvPicPr>
        <p:blipFill rotWithShape="1">
          <a:blip r:embed="rId3"/>
          <a:stretch>
            <a:fillRect/>
          </a:stretch>
        </p:blipFill>
        <p:spPr>
          <a:xfrm>
            <a:off x="-9525" y="2619375"/>
            <a:ext cx="2522631" cy="4720468"/>
          </a:xfrm>
          <a:prstGeom prst="rect">
            <a:avLst/>
          </a:prstGeom>
        </p:spPr>
      </p:pic>
      <p:pic>
        <p:nvPicPr>
          <p:cNvPr id="3" name="Icon-319"/>
          <p:cNvPicPr/>
          <p:nvPr/>
        </p:nvPicPr>
        <p:blipFill rotWithShape="1">
          <a:blip r:embed="rId4"/>
          <a:stretch>
            <a:fillRect/>
          </a:stretch>
        </p:blipFill>
        <p:spPr>
          <a:xfrm>
            <a:off x="114300" y="152400"/>
            <a:ext cx="2369970" cy="2369970"/>
          </a:xfrm>
          <a:prstGeom prst="rect">
            <a:avLst/>
          </a:prstGeom>
        </p:spPr>
      </p:pic>
      <p:pic>
        <p:nvPicPr>
          <p:cNvPr id="4" name="Shape-1"/>
          <p:cNvPicPr/>
          <p:nvPr/>
        </p:nvPicPr>
        <p:blipFill rotWithShape="1">
          <a:blip r:embed="rId5"/>
          <a:stretch>
            <a:fillRect/>
          </a:stretch>
        </p:blipFill>
        <p:spPr>
          <a:xfrm>
            <a:off x="-9525" y="6906755"/>
            <a:ext cx="13091299" cy="449187"/>
          </a:xfrm>
          <a:prstGeom prst="rect">
            <a:avLst/>
          </a:prstGeom>
        </p:spPr>
      </p:pic>
      <p:sp>
        <p:nvSpPr>
          <p:cNvPr id="5" name="Body text copy"/>
          <p:cNvSpPr/>
          <p:nvPr/>
        </p:nvSpPr>
        <p:spPr>
          <a:xfrm>
            <a:off x="2671744" y="1139078"/>
            <a:ext cx="9896512" cy="876300"/>
          </a:xfrm>
          <a:prstGeom prst="rect">
            <a:avLst/>
          </a:prstGeom>
        </p:spPr>
        <p:txBody>
          <a:bodyPr spcFirstLastPara="0" lIns="142875" tIns="95250" rIns="142875" bIns="0" anchor="t"/>
          <a:lstStyle/>
          <a:p>
            <a:pPr algn="l" hangingPunct="0">
              <a:lnSpc>
                <a:spcPct val="125000"/>
              </a:lnSpc>
            </a:pPr>
            <a:r>
              <a:rPr lang="en-US" sz="3600" b="1" dirty="0">
                <a:solidFill>
                  <a:srgbClr val="FAFBFF"/>
                </a:solidFill>
                <a:latin typeface="Poppins"/>
                <a:cs typeface="Poppins"/>
              </a:rPr>
              <a:t>Achieving a Balance</a:t>
            </a:r>
            <a:endParaRPr sz="3600" b="1" dirty="0">
              <a:solidFill>
                <a:srgbClr val="FAFBFF"/>
              </a:solidFill>
              <a:latin typeface="Poppins"/>
              <a:ea typeface="+mn-ea"/>
              <a:cs typeface="Poppins"/>
            </a:endParaRPr>
          </a:p>
        </p:txBody>
      </p:sp>
      <p:pic>
        <p:nvPicPr>
          <p:cNvPr id="6" name="social icon6"/>
          <p:cNvPicPr/>
          <p:nvPr/>
        </p:nvPicPr>
        <p:blipFill rotWithShape="1">
          <a:blip r:embed="rId6"/>
          <a:stretch>
            <a:fillRect/>
          </a:stretch>
        </p:blipFill>
        <p:spPr>
          <a:xfrm>
            <a:off x="327735" y="4876800"/>
            <a:ext cx="1905000" cy="1905000"/>
          </a:xfrm>
          <a:prstGeom prst="rect">
            <a:avLst/>
          </a:prstGeom>
        </p:spPr>
      </p:pic>
      <p:sp>
        <p:nvSpPr>
          <p:cNvPr id="7" name="Rectangle 6"/>
          <p:cNvSpPr/>
          <p:nvPr/>
        </p:nvSpPr>
        <p:spPr>
          <a:xfrm>
            <a:off x="2763932" y="2352675"/>
            <a:ext cx="6838950" cy="533400"/>
          </a:xfrm>
          <a:prstGeom prst="rect">
            <a:avLst/>
          </a:prstGeom>
        </p:spPr>
        <p:txBody>
          <a:bodyPr spcFirstLastPara="0" lIns="95250" tIns="95250" rIns="95250" bIns="0" anchor="t"/>
          <a:lstStyle/>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Define clear roles and responsibilities</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cs typeface="Heebo"/>
              </a:rPr>
              <a:t>Develop governance policies &amp; procedures</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Encourage effective communication</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Review scorecard regularly </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cs typeface="Heebo"/>
              </a:rPr>
              <a:t>Review financials regularly </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Receive ongoing training &amp; education </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cs typeface="Heebo"/>
              </a:rPr>
              <a:t>Promote collaboration &amp; teamwork</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Respect boundaries &amp; del</a:t>
            </a:r>
            <a:r>
              <a:rPr lang="en-US" sz="2250" dirty="0">
                <a:solidFill>
                  <a:srgbClr val="FAFBFF"/>
                </a:solidFill>
                <a:latin typeface="Heebo"/>
                <a:cs typeface="Heebo"/>
              </a:rPr>
              <a:t>egation</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Seek external expertise &amp; advice </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cs typeface="Heebo"/>
              </a:rPr>
              <a:t>Regularly evaluate governance effectiveness </a:t>
            </a:r>
          </a:p>
          <a:p>
            <a:pPr marL="285750" indent="-285750" algn="l" hangingPunct="0">
              <a:lnSpc>
                <a:spcPct val="100000"/>
              </a:lnSpc>
              <a:buClr>
                <a:srgbClr val="FAFBFF"/>
              </a:buClr>
              <a:buFont typeface="Arial" panose="020B0604020202020204" pitchFamily="34" charset="0"/>
              <a:buChar char="•"/>
            </a:pPr>
            <a:r>
              <a:rPr lang="en-US" sz="2250" dirty="0">
                <a:solidFill>
                  <a:srgbClr val="FAFBFF"/>
                </a:solidFill>
                <a:latin typeface="Heebo"/>
                <a:ea typeface="+mn-ea"/>
                <a:cs typeface="Heebo"/>
              </a:rPr>
              <a:t>Adapt </a:t>
            </a:r>
          </a:p>
          <a:p>
            <a:pPr marL="285750" indent="-285750" algn="l" hangingPunct="0">
              <a:lnSpc>
                <a:spcPct val="100000"/>
              </a:lnSpc>
              <a:buClr>
                <a:srgbClr val="FAFBFF"/>
              </a:buClr>
              <a:buFont typeface="Arial" panose="020B0604020202020204" pitchFamily="34" charset="0"/>
              <a:buChar char="•"/>
            </a:pPr>
            <a:endParaRPr sz="2250" dirty="0">
              <a:solidFill>
                <a:srgbClr val="FAFBFF"/>
              </a:solidFill>
              <a:latin typeface="Heebo"/>
              <a:ea typeface="+mn-ea"/>
              <a:cs typeface="Heebo"/>
            </a:endParaRPr>
          </a:p>
        </p:txBody>
      </p:sp>
      <p:sp>
        <p:nvSpPr>
          <p:cNvPr id="8" name="Slide Number Placeholder 7">
            <a:extLst>
              <a:ext uri="{FF2B5EF4-FFF2-40B4-BE49-F238E27FC236}">
                <a16:creationId xmlns:a16="http://schemas.microsoft.com/office/drawing/2014/main" id="{BBB6034B-F9B0-470F-0CC7-E06FE67B8F5C}"/>
              </a:ext>
            </a:extLst>
          </p:cNvPr>
          <p:cNvSpPr>
            <a:spLocks noGrp="1"/>
          </p:cNvSpPr>
          <p:nvPr>
            <p:ph type="sldNum" sz="quarter" idx="12"/>
          </p:nvPr>
        </p:nvSpPr>
        <p:spPr/>
        <p:txBody>
          <a:bodyPr/>
          <a:lstStyle/>
          <a:p>
            <a:fld id="{6CB18C70-803E-428A-BAB3-289BE172EF8D}" type="slidenum">
              <a:rPr lang="en-US" smtClean="0"/>
              <a:t>42</a:t>
            </a:fld>
            <a:endParaRPr lang="en-US"/>
          </a:p>
        </p:txBody>
      </p:sp>
    </p:spTree>
    <p:extLst>
      <p:ext uri="{BB962C8B-B14F-4D97-AF65-F5344CB8AC3E}">
        <p14:creationId xmlns:p14="http://schemas.microsoft.com/office/powerpoint/2010/main" val="797868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3"/>
        <p:cNvGrpSpPr/>
        <p:nvPr/>
      </p:nvGrpSpPr>
      <p:grpSpPr>
        <a:xfrm>
          <a:off x="0" y="0"/>
          <a:ext cx="0" cy="0"/>
          <a:chOff x="0" y="0"/>
          <a:chExt cx="0" cy="0"/>
        </a:xfrm>
      </p:grpSpPr>
      <p:sp>
        <p:nvSpPr>
          <p:cNvPr id="2"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pic>
        <p:nvPicPr>
          <p:cNvPr id="3" name="Shape-1"/>
          <p:cNvPicPr/>
          <p:nvPr/>
        </p:nvPicPr>
        <p:blipFill rotWithShape="1">
          <a:blip r:embed="rId3"/>
          <a:stretch>
            <a:fillRect/>
          </a:stretch>
        </p:blipFill>
        <p:spPr>
          <a:xfrm>
            <a:off x="-9525" y="2619375"/>
            <a:ext cx="2522631" cy="4720468"/>
          </a:xfrm>
          <a:prstGeom prst="rect">
            <a:avLst/>
          </a:prstGeom>
        </p:spPr>
      </p:pic>
      <p:pic>
        <p:nvPicPr>
          <p:cNvPr id="4" name="Icon-319"/>
          <p:cNvPicPr/>
          <p:nvPr/>
        </p:nvPicPr>
        <p:blipFill rotWithShape="1">
          <a:blip r:embed="rId4"/>
          <a:stretch>
            <a:fillRect/>
          </a:stretch>
        </p:blipFill>
        <p:spPr>
          <a:xfrm>
            <a:off x="114300" y="152400"/>
            <a:ext cx="2369970" cy="2369970"/>
          </a:xfrm>
          <a:prstGeom prst="rect">
            <a:avLst/>
          </a:prstGeom>
        </p:spPr>
      </p:pic>
      <p:pic>
        <p:nvPicPr>
          <p:cNvPr id="5" name="Shape-1"/>
          <p:cNvPicPr/>
          <p:nvPr/>
        </p:nvPicPr>
        <p:blipFill rotWithShape="1">
          <a:blip r:embed="rId5"/>
          <a:stretch>
            <a:fillRect/>
          </a:stretch>
        </p:blipFill>
        <p:spPr>
          <a:xfrm>
            <a:off x="-9525" y="6906755"/>
            <a:ext cx="13091299" cy="449187"/>
          </a:xfrm>
          <a:prstGeom prst="rect">
            <a:avLst/>
          </a:prstGeom>
        </p:spPr>
      </p:pic>
      <p:pic>
        <p:nvPicPr>
          <p:cNvPr id="6" name="social icon6"/>
          <p:cNvPicPr/>
          <p:nvPr/>
        </p:nvPicPr>
        <p:blipFill rotWithShape="1">
          <a:blip r:embed="rId6"/>
          <a:stretch>
            <a:fillRect/>
          </a:stretch>
        </p:blipFill>
        <p:spPr>
          <a:xfrm>
            <a:off x="355389" y="4496185"/>
            <a:ext cx="1905000" cy="1905000"/>
          </a:xfrm>
          <a:prstGeom prst="rect">
            <a:avLst/>
          </a:prstGeom>
        </p:spPr>
      </p:pic>
      <p:pic>
        <p:nvPicPr>
          <p:cNvPr id="7" name="Science31-O"/>
          <p:cNvPicPr/>
          <p:nvPr/>
        </p:nvPicPr>
        <p:blipFill rotWithShape="1">
          <a:blip r:embed="rId7"/>
          <a:stretch>
            <a:fillRect/>
          </a:stretch>
        </p:blipFill>
        <p:spPr>
          <a:xfrm>
            <a:off x="2905125" y="2674994"/>
            <a:ext cx="1260383" cy="1260383"/>
          </a:xfrm>
          <a:prstGeom prst="rect">
            <a:avLst/>
          </a:prstGeom>
        </p:spPr>
      </p:pic>
      <p:pic>
        <p:nvPicPr>
          <p:cNvPr id="8" name="Line-24"/>
          <p:cNvPicPr/>
          <p:nvPr/>
        </p:nvPicPr>
        <p:blipFill rotWithShape="1">
          <a:blip r:embed="rId8"/>
          <a:stretch>
            <a:fillRect/>
          </a:stretch>
        </p:blipFill>
        <p:spPr>
          <a:xfrm rot="5400000">
            <a:off x="3672945" y="51550815"/>
            <a:ext cx="1887786" cy="100646"/>
          </a:xfrm>
          <a:prstGeom prst="rect">
            <a:avLst/>
          </a:prstGeom>
        </p:spPr>
      </p:pic>
      <p:sp>
        <p:nvSpPr>
          <p:cNvPr id="9" name="Title copy"/>
          <p:cNvSpPr/>
          <p:nvPr/>
        </p:nvSpPr>
        <p:spPr>
          <a:xfrm>
            <a:off x="4786412" y="2305050"/>
            <a:ext cx="6860367" cy="757816"/>
          </a:xfrm>
          <a:prstGeom prst="rect">
            <a:avLst/>
          </a:prstGeom>
        </p:spPr>
        <p:txBody>
          <a:bodyPr spcFirstLastPara="0" lIns="122228" tIns="0" rIns="122228" bIns="0" anchor="t"/>
          <a:lstStyle/>
          <a:p>
            <a:pPr algn="l" hangingPunct="0">
              <a:lnSpc>
                <a:spcPct val="108333"/>
              </a:lnSpc>
            </a:pPr>
            <a:r>
              <a:rPr sz="4620">
                <a:solidFill>
                  <a:srgbClr val="F9F9F9"/>
                </a:solidFill>
                <a:latin typeface="Poppins"/>
                <a:ea typeface="+mn-ea"/>
                <a:cs typeface="Poppins"/>
              </a:rPr>
              <a:t>Questions?</a:t>
            </a:r>
          </a:p>
        </p:txBody>
      </p:sp>
      <p:sp>
        <p:nvSpPr>
          <p:cNvPr id="10" name="Title copy"/>
          <p:cNvSpPr/>
          <p:nvPr/>
        </p:nvSpPr>
        <p:spPr>
          <a:xfrm>
            <a:off x="4885224" y="58518582"/>
            <a:ext cx="6111416" cy="476690"/>
          </a:xfrm>
          <a:prstGeom prst="rect">
            <a:avLst/>
          </a:prstGeom>
        </p:spPr>
        <p:txBody>
          <a:bodyPr spcFirstLastPara="0" lIns="122228" tIns="0" rIns="122228" bIns="0" anchor="t"/>
          <a:lstStyle/>
          <a:p>
            <a:pPr algn="l" hangingPunct="0">
              <a:lnSpc>
                <a:spcPct val="108333"/>
              </a:lnSpc>
            </a:pPr>
            <a:r>
              <a:rPr sz="2887">
                <a:solidFill>
                  <a:srgbClr val="F9F9F9"/>
                </a:solidFill>
                <a:latin typeface="Heebo"/>
                <a:ea typeface="+mn-ea"/>
                <a:cs typeface="Heebo"/>
              </a:rPr>
              <a:t>is not</a:t>
            </a:r>
          </a:p>
        </p:txBody>
      </p:sp>
      <p:sp>
        <p:nvSpPr>
          <p:cNvPr id="11" name="Slide Number Placeholder 10">
            <a:extLst>
              <a:ext uri="{FF2B5EF4-FFF2-40B4-BE49-F238E27FC236}">
                <a16:creationId xmlns:a16="http://schemas.microsoft.com/office/drawing/2014/main" id="{DB52F023-3382-560E-3E17-27D354D92C9E}"/>
              </a:ext>
            </a:extLst>
          </p:cNvPr>
          <p:cNvSpPr>
            <a:spLocks noGrp="1"/>
          </p:cNvSpPr>
          <p:nvPr>
            <p:ph type="sldNum" sz="quarter" idx="12"/>
          </p:nvPr>
        </p:nvSpPr>
        <p:spPr/>
        <p:txBody>
          <a:bodyPr/>
          <a:lstStyle/>
          <a:p>
            <a:fld id="{6CB18C70-803E-428A-BAB3-289BE172EF8D}" type="slidenum">
              <a:rPr lang="en-US" smtClean="0"/>
              <a:t>43</a:t>
            </a:fld>
            <a:endParaRPr lang="en-US"/>
          </a:p>
        </p:txBody>
      </p:sp>
    </p:spTree>
    <p:extLst>
      <p:ext uri="{BB962C8B-B14F-4D97-AF65-F5344CB8AC3E}">
        <p14:creationId xmlns:p14="http://schemas.microsoft.com/office/powerpoint/2010/main" val="3930024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78"/>
          <p:cNvSpPr txBox="1">
            <a:spLocks noGrp="1"/>
          </p:cNvSpPr>
          <p:nvPr>
            <p:ph type="title"/>
          </p:nvPr>
        </p:nvSpPr>
        <p:spPr>
          <a:xfrm>
            <a:off x="5573213" y="727300"/>
            <a:ext cx="6412800" cy="1309013"/>
          </a:xfrm>
          <a:prstGeom prst="rect">
            <a:avLst/>
          </a:prstGeom>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 dirty="0"/>
              <a:t>THANKS</a:t>
            </a:r>
            <a:r>
              <a:rPr lang="en" dirty="0">
                <a:solidFill>
                  <a:srgbClr val="FF9D0A"/>
                </a:solidFill>
              </a:rPr>
              <a:t>!</a:t>
            </a:r>
            <a:endParaRPr dirty="0">
              <a:solidFill>
                <a:srgbClr val="FF9D0A"/>
              </a:solidFill>
            </a:endParaRPr>
          </a:p>
        </p:txBody>
      </p:sp>
      <p:sp>
        <p:nvSpPr>
          <p:cNvPr id="1312" name="Google Shape;1312;p78"/>
          <p:cNvSpPr txBox="1">
            <a:spLocks noGrp="1"/>
          </p:cNvSpPr>
          <p:nvPr>
            <p:ph type="subTitle" idx="1"/>
          </p:nvPr>
        </p:nvSpPr>
        <p:spPr>
          <a:xfrm>
            <a:off x="6486149" y="1950909"/>
            <a:ext cx="5488213" cy="1309013"/>
          </a:xfrm>
          <a:prstGeom prst="rect">
            <a:avLst/>
          </a:prstGeom>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t>Do you have any questions?</a:t>
            </a:r>
            <a:endParaRPr dirty="0"/>
          </a:p>
          <a:p>
            <a:pPr marL="0" lvl="0" indent="0" algn="ctr" rtl="0">
              <a:spcBef>
                <a:spcPts val="0"/>
              </a:spcBef>
              <a:spcAft>
                <a:spcPts val="0"/>
              </a:spcAft>
              <a:buNone/>
            </a:pPr>
            <a:r>
              <a:rPr lang="en-US" dirty="0" err="1">
                <a:uFill>
                  <a:noFill/>
                </a:uFill>
                <a:hlinkClick r:id="rId3"/>
              </a:rPr>
              <a:t>hbaldwin@smco.cpa</a:t>
            </a:r>
            <a:endParaRPr lang="en-US" dirty="0">
              <a:uFill>
                <a:noFill/>
              </a:uFill>
            </a:endParaRPr>
          </a:p>
          <a:p>
            <a:pPr marL="0" lvl="0" indent="0" algn="ctr" rtl="0">
              <a:spcBef>
                <a:spcPts val="0"/>
              </a:spcBef>
              <a:spcAft>
                <a:spcPts val="0"/>
              </a:spcAft>
              <a:buNone/>
            </a:pPr>
            <a:endParaRPr dirty="0"/>
          </a:p>
          <a:p>
            <a:pPr marL="0" lvl="0" indent="0" algn="ctr" rtl="0">
              <a:spcBef>
                <a:spcPts val="0"/>
              </a:spcBef>
              <a:spcAft>
                <a:spcPts val="0"/>
              </a:spcAft>
              <a:buNone/>
            </a:pPr>
            <a:r>
              <a:rPr lang="en" dirty="0"/>
              <a:t>+1 909 894 9795 | www.smcocpa.com</a:t>
            </a:r>
            <a:endParaRPr dirty="0"/>
          </a:p>
        </p:txBody>
      </p:sp>
      <p:sp>
        <p:nvSpPr>
          <p:cNvPr id="1313" name="Google Shape;1313;p78"/>
          <p:cNvSpPr/>
          <p:nvPr/>
        </p:nvSpPr>
        <p:spPr>
          <a:xfrm>
            <a:off x="8200225" y="3311507"/>
            <a:ext cx="579389" cy="579389"/>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FF9D0A"/>
          </a:solid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grpSp>
        <p:nvGrpSpPr>
          <p:cNvPr id="1314" name="Google Shape;1314;p78"/>
          <p:cNvGrpSpPr/>
          <p:nvPr/>
        </p:nvGrpSpPr>
        <p:grpSpPr>
          <a:xfrm>
            <a:off x="8940547" y="3311419"/>
            <a:ext cx="579459" cy="579401"/>
            <a:chOff x="812101" y="2571761"/>
            <a:chExt cx="417066" cy="417024"/>
          </a:xfrm>
          <a:solidFill>
            <a:srgbClr val="FF9D0A"/>
          </a:solidFill>
        </p:grpSpPr>
        <p:sp>
          <p:nvSpPr>
            <p:cNvPr id="1315" name="Google Shape;1315;p78"/>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16" name="Google Shape;1316;p78"/>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17" name="Google Shape;1317;p78"/>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18" name="Google Shape;1318;p78"/>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grpSp>
      <p:grpSp>
        <p:nvGrpSpPr>
          <p:cNvPr id="1319" name="Google Shape;1319;p78"/>
          <p:cNvGrpSpPr/>
          <p:nvPr/>
        </p:nvGrpSpPr>
        <p:grpSpPr>
          <a:xfrm>
            <a:off x="9680948" y="3311419"/>
            <a:ext cx="579401" cy="579401"/>
            <a:chOff x="1323129" y="2571761"/>
            <a:chExt cx="417024" cy="417024"/>
          </a:xfrm>
          <a:solidFill>
            <a:srgbClr val="FF9D0A"/>
          </a:solidFill>
        </p:grpSpPr>
        <p:sp>
          <p:nvSpPr>
            <p:cNvPr id="1320" name="Google Shape;1320;p78"/>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21" name="Google Shape;1321;p78"/>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22" name="Google Shape;1322;p78"/>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23" name="Google Shape;1323;p78"/>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grpFill/>
            <a:ln>
              <a:noFill/>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grpSp>
      <p:sp>
        <p:nvSpPr>
          <p:cNvPr id="1324" name="Google Shape;1324;p78"/>
          <p:cNvSpPr txBox="1"/>
          <p:nvPr/>
        </p:nvSpPr>
        <p:spPr>
          <a:xfrm>
            <a:off x="6690320" y="5657138"/>
            <a:ext cx="5266347" cy="415573"/>
          </a:xfrm>
          <a:prstGeom prst="rect">
            <a:avLst/>
          </a:prstGeom>
          <a:noFill/>
          <a:ln>
            <a:noFill/>
          </a:ln>
        </p:spPr>
        <p:txBody>
          <a:bodyPr spcFirstLastPara="1" wrap="square" lIns="130027" tIns="130027" rIns="130027" bIns="13002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r" rtl="0">
              <a:spcBef>
                <a:spcPts val="0"/>
              </a:spcBef>
              <a:spcAft>
                <a:spcPts val="2276"/>
              </a:spcAft>
              <a:buNone/>
            </a:pPr>
            <a:r>
              <a:rPr lang="en" sz="1707">
                <a:solidFill>
                  <a:schemeClr val="dk1"/>
                </a:solidFill>
                <a:latin typeface="Barlow"/>
                <a:ea typeface="Barlow"/>
                <a:cs typeface="Barlow"/>
                <a:sym typeface="Barlow"/>
              </a:rPr>
              <a:t>Please, keep this slide for the attribution</a:t>
            </a:r>
            <a:endParaRPr sz="1707">
              <a:solidFill>
                <a:schemeClr val="dk1"/>
              </a:solidFill>
              <a:latin typeface="Barlow"/>
              <a:ea typeface="Barlow"/>
              <a:cs typeface="Barlow"/>
              <a:sym typeface="Barlow"/>
            </a:endParaRPr>
          </a:p>
        </p:txBody>
      </p:sp>
      <p:pic>
        <p:nvPicPr>
          <p:cNvPr id="1325" name="Google Shape;1325;p78"/>
          <p:cNvPicPr preferRelativeResize="0"/>
          <p:nvPr/>
        </p:nvPicPr>
        <p:blipFill rotWithShape="1">
          <a:blip r:embed="rId4">
            <a:alphaModFix/>
          </a:blip>
          <a:srcRect l="35078" t="2344" r="25400" b="46349"/>
          <a:stretch/>
        </p:blipFill>
        <p:spPr>
          <a:xfrm>
            <a:off x="2950375" y="1838222"/>
            <a:ext cx="3266987" cy="2830080"/>
          </a:xfrm>
          <a:prstGeom prst="hexagon">
            <a:avLst>
              <a:gd name="adj" fmla="val 25000"/>
              <a:gd name="vf" fmla="val 115470"/>
            </a:avLst>
          </a:prstGeom>
          <a:noFill/>
          <a:ln>
            <a:noFill/>
          </a:ln>
        </p:spPr>
      </p:pic>
      <p:pic>
        <p:nvPicPr>
          <p:cNvPr id="1326" name="Google Shape;1326;p78"/>
          <p:cNvPicPr preferRelativeResize="0"/>
          <p:nvPr/>
        </p:nvPicPr>
        <p:blipFill rotWithShape="1">
          <a:blip r:embed="rId4">
            <a:alphaModFix/>
          </a:blip>
          <a:srcRect l="3438" t="28255" r="57044" b="20436"/>
          <a:stretch/>
        </p:blipFill>
        <p:spPr>
          <a:xfrm>
            <a:off x="332455" y="3284196"/>
            <a:ext cx="3266987" cy="2830080"/>
          </a:xfrm>
          <a:prstGeom prst="hexagon">
            <a:avLst>
              <a:gd name="adj" fmla="val 25000"/>
              <a:gd name="vf" fmla="val 115470"/>
            </a:avLst>
          </a:prstGeom>
          <a:noFill/>
          <a:ln>
            <a:noFill/>
          </a:ln>
        </p:spPr>
      </p:pic>
      <p:sp>
        <p:nvSpPr>
          <p:cNvPr id="1327" name="Google Shape;1327;p78"/>
          <p:cNvSpPr/>
          <p:nvPr/>
        </p:nvSpPr>
        <p:spPr>
          <a:xfrm>
            <a:off x="2506926" y="4106773"/>
            <a:ext cx="3266987" cy="2830080"/>
          </a:xfrm>
          <a:prstGeom prst="hexagon">
            <a:avLst>
              <a:gd name="adj" fmla="val 25000"/>
              <a:gd name="vf" fmla="val 115470"/>
            </a:avLst>
          </a:prstGeom>
          <a:noFill/>
          <a:ln w="19050" cap="flat" cmpd="sng">
            <a:solidFill>
              <a:srgbClr val="6BC7C5"/>
            </a:solidFill>
            <a:prstDash val="solid"/>
            <a:round/>
            <a:headEnd type="none" w="sm" len="sm"/>
            <a:tailEnd type="none" w="sm" len="sm"/>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solidFill>
                <a:schemeClr val="dk1"/>
              </a:solidFill>
            </a:endParaRPr>
          </a:p>
        </p:txBody>
      </p:sp>
      <p:sp>
        <p:nvSpPr>
          <p:cNvPr id="1328" name="Google Shape;1328;p78"/>
          <p:cNvSpPr/>
          <p:nvPr/>
        </p:nvSpPr>
        <p:spPr>
          <a:xfrm>
            <a:off x="332455" y="378347"/>
            <a:ext cx="3266987" cy="2830080"/>
          </a:xfrm>
          <a:prstGeom prst="hexagon">
            <a:avLst>
              <a:gd name="adj" fmla="val 25000"/>
              <a:gd name="vf" fmla="val 115470"/>
            </a:avLst>
          </a:prstGeom>
          <a:solidFill>
            <a:srgbClr val="6BC7C5"/>
          </a:solidFill>
          <a:ln w="19050" cap="flat" cmpd="sng">
            <a:solidFill>
              <a:srgbClr val="6BC7C5"/>
            </a:solidFill>
            <a:prstDash val="solid"/>
            <a:round/>
            <a:headEnd type="none" w="sm" len="sm"/>
            <a:tailEnd type="none" w="sm" len="sm"/>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solidFill>
                <a:schemeClr val="dk1"/>
              </a:solidFill>
            </a:endParaRPr>
          </a:p>
        </p:txBody>
      </p:sp>
      <p:sp>
        <p:nvSpPr>
          <p:cNvPr id="1329" name="Google Shape;1329;p78"/>
          <p:cNvSpPr/>
          <p:nvPr/>
        </p:nvSpPr>
        <p:spPr>
          <a:xfrm>
            <a:off x="7173487" y="3954076"/>
            <a:ext cx="211236" cy="211236"/>
          </a:xfrm>
          <a:custGeom>
            <a:avLst/>
            <a:gdLst/>
            <a:ahLst/>
            <a:cxnLst/>
            <a:rect l="l" t="t" r="r" b="b"/>
            <a:pathLst>
              <a:path w="5941" h="5941" fill="none" extrusionOk="0">
                <a:moveTo>
                  <a:pt x="5940" y="2957"/>
                </a:moveTo>
                <a:cubicBezTo>
                  <a:pt x="5940" y="4611"/>
                  <a:pt x="4611" y="5941"/>
                  <a:pt x="2957" y="5941"/>
                </a:cubicBezTo>
                <a:cubicBezTo>
                  <a:pt x="1329" y="5941"/>
                  <a:pt x="0" y="4611"/>
                  <a:pt x="0" y="2957"/>
                </a:cubicBezTo>
                <a:cubicBezTo>
                  <a:pt x="0" y="1329"/>
                  <a:pt x="1329" y="0"/>
                  <a:pt x="2957" y="0"/>
                </a:cubicBezTo>
                <a:cubicBezTo>
                  <a:pt x="4611" y="0"/>
                  <a:pt x="5940" y="1329"/>
                  <a:pt x="5940" y="2957"/>
                </a:cubicBezTo>
                <a:close/>
              </a:path>
            </a:pathLst>
          </a:custGeom>
          <a:noFill/>
          <a:ln w="19050" cap="rnd" cmpd="sng">
            <a:solidFill>
              <a:schemeClr val="lt2"/>
            </a:solidFill>
            <a:prstDash val="solid"/>
            <a:round/>
            <a:headEnd type="none" w="sm" len="sm"/>
            <a:tailEnd type="none" w="sm" len="sm"/>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p>
        </p:txBody>
      </p:sp>
      <p:sp>
        <p:nvSpPr>
          <p:cNvPr id="1330" name="Google Shape;1330;p78"/>
          <p:cNvSpPr/>
          <p:nvPr/>
        </p:nvSpPr>
        <p:spPr>
          <a:xfrm>
            <a:off x="-2299474" y="1848818"/>
            <a:ext cx="3266987" cy="2830080"/>
          </a:xfrm>
          <a:prstGeom prst="hexagon">
            <a:avLst>
              <a:gd name="adj" fmla="val 25000"/>
              <a:gd name="vf" fmla="val 115470"/>
            </a:avLst>
          </a:prstGeom>
          <a:solidFill>
            <a:srgbClr val="6BC7C5"/>
          </a:solidFill>
          <a:ln w="19050" cap="flat" cmpd="sng">
            <a:solidFill>
              <a:srgbClr val="6BC7C5"/>
            </a:solidFill>
            <a:prstDash val="solid"/>
            <a:round/>
            <a:headEnd type="none" w="sm" len="sm"/>
            <a:tailEnd type="none" w="sm" len="sm"/>
          </a:ln>
        </p:spPr>
        <p:txBody>
          <a:bodyPr spcFirstLastPara="1" wrap="square" lIns="130027" tIns="130027" rIns="130027" bIns="13002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2"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833">
              <a:solidFill>
                <a:schemeClr val="dk1"/>
              </a:solidFill>
            </a:endParaRPr>
          </a:p>
        </p:txBody>
      </p:sp>
      <p:pic>
        <p:nvPicPr>
          <p:cNvPr id="7" name="Picture 6" descr="A logo with orange and grey squares&#10;&#10;Description automatically generated">
            <a:extLst>
              <a:ext uri="{FF2B5EF4-FFF2-40B4-BE49-F238E27FC236}">
                <a16:creationId xmlns:a16="http://schemas.microsoft.com/office/drawing/2014/main" id="{C18E0B62-CA54-CA01-17E3-D81F0B81E9B6}"/>
              </a:ext>
            </a:extLst>
          </p:cNvPr>
          <p:cNvPicPr>
            <a:picLocks noChangeAspect="1"/>
          </p:cNvPicPr>
          <p:nvPr/>
        </p:nvPicPr>
        <p:blipFill>
          <a:blip r:embed="rId5"/>
          <a:stretch>
            <a:fillRect/>
          </a:stretch>
        </p:blipFill>
        <p:spPr>
          <a:xfrm>
            <a:off x="6869720" y="3890819"/>
            <a:ext cx="5029383" cy="3312870"/>
          </a:xfrm>
          <a:prstGeom prst="rect">
            <a:avLst/>
          </a:prstGeom>
        </p:spPr>
      </p:pic>
    </p:spTree>
    <p:extLst>
      <p:ext uri="{BB962C8B-B14F-4D97-AF65-F5344CB8AC3E}">
        <p14:creationId xmlns:p14="http://schemas.microsoft.com/office/powerpoint/2010/main" val="316939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r>
              <a:rPr lang="en-US" sz="2400" dirty="0">
                <a:solidFill>
                  <a:schemeClr val="bg1"/>
                </a:solidFill>
                <a:ea typeface="+mn-lt"/>
                <a:cs typeface="+mn-lt"/>
              </a:rPr>
              <a:t>Governmental Accounting Requirements (GASB)</a:t>
            </a:r>
            <a:endParaRPr lang="en-US" sz="2400" dirty="0">
              <a:solidFill>
                <a:schemeClr val="bg1"/>
              </a:solidFill>
              <a:ea typeface="Calibri"/>
              <a:cs typeface="Calibri"/>
            </a:endParaRPr>
          </a:p>
          <a:p>
            <a:pPr marL="342900" indent="-342900">
              <a:lnSpc>
                <a:spcPct val="141667"/>
              </a:lnSpc>
              <a:buFont typeface="Arial"/>
              <a:buChar char="•"/>
            </a:pPr>
            <a:r>
              <a:rPr lang="en-US" sz="2400" dirty="0">
                <a:solidFill>
                  <a:schemeClr val="bg1"/>
                </a:solidFill>
                <a:ea typeface="Calibri"/>
                <a:cs typeface="Calibri"/>
              </a:rPr>
              <a:t>Internal Revenue Service (IRS)</a:t>
            </a:r>
          </a:p>
          <a:p>
            <a:pPr marL="800100" lvl="1" indent="-342900">
              <a:lnSpc>
                <a:spcPct val="141667"/>
              </a:lnSpc>
              <a:buFont typeface="Courier New"/>
              <a:buChar char="o"/>
            </a:pPr>
            <a:r>
              <a:rPr lang="en-US" sz="2400" dirty="0">
                <a:solidFill>
                  <a:schemeClr val="bg1"/>
                </a:solidFill>
                <a:ea typeface="Calibri"/>
                <a:cs typeface="Calibri"/>
              </a:rPr>
              <a:t>Do not have to file a tax return with the IRS, except for in the case of a non-profit </a:t>
            </a:r>
          </a:p>
          <a:p>
            <a:pPr marL="342900" indent="-342900">
              <a:lnSpc>
                <a:spcPct val="141667"/>
              </a:lnSpc>
              <a:buFont typeface="Arial"/>
              <a:buChar char="•"/>
            </a:pPr>
            <a:r>
              <a:rPr lang="en-US" sz="2400" dirty="0">
                <a:solidFill>
                  <a:schemeClr val="bg1"/>
                </a:solidFill>
                <a:ea typeface="Calibri"/>
                <a:cs typeface="Calibri"/>
              </a:rPr>
              <a:t>State Specific Open Meeting Act </a:t>
            </a:r>
          </a:p>
          <a:p>
            <a:pPr marL="342900" indent="-342900">
              <a:lnSpc>
                <a:spcPct val="141667"/>
              </a:lnSpc>
              <a:buFont typeface="Arial"/>
              <a:buChar char="•"/>
            </a:pPr>
            <a:endParaRPr lang="en-US" sz="2400" dirty="0">
              <a:solidFill>
                <a:schemeClr val="bg1"/>
              </a:solidFill>
              <a:ea typeface="Calibri"/>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3835" y="149909"/>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Housing Authorities are Governed by:</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5</a:t>
            </a:fld>
            <a:endParaRPr lang="en-US"/>
          </a:p>
        </p:txBody>
      </p:sp>
    </p:spTree>
    <p:extLst>
      <p:ext uri="{BB962C8B-B14F-4D97-AF65-F5344CB8AC3E}">
        <p14:creationId xmlns:p14="http://schemas.microsoft.com/office/powerpoint/2010/main" val="292938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849184" y="696455"/>
            <a:ext cx="9184888" cy="5334000"/>
          </a:xfrm>
          <a:prstGeom prst="rect">
            <a:avLst/>
          </a:prstGeom>
        </p:spPr>
        <p:txBody>
          <a:bodyPr spcFirstLastPara="0" lIns="95250" tIns="95250" rIns="95250" bIns="0" anchor="t"/>
          <a:lstStyle/>
          <a:p>
            <a:pPr>
              <a:lnSpc>
                <a:spcPct val="141667"/>
              </a:lnSpc>
            </a:pPr>
            <a:endParaRPr lang="en-US" sz="3600" b="1" u="sng" dirty="0">
              <a:solidFill>
                <a:schemeClr val="bg1"/>
              </a:solidFill>
              <a:latin typeface="Heebo"/>
              <a:cs typeface="Heebo"/>
            </a:endParaRPr>
          </a:p>
          <a:p>
            <a:pPr marL="342900" indent="-342900">
              <a:lnSpc>
                <a:spcPct val="141667"/>
              </a:lnSpc>
              <a:buFont typeface="Arial"/>
              <a:buChar char="•"/>
            </a:pPr>
            <a:r>
              <a:rPr lang="en-US" sz="2400" dirty="0">
                <a:solidFill>
                  <a:schemeClr val="bg1"/>
                </a:solidFill>
                <a:ea typeface="+mn-lt"/>
                <a:cs typeface="+mn-lt"/>
              </a:rPr>
              <a:t>Bylaws</a:t>
            </a:r>
            <a:endParaRPr lang="en-US" sz="2400" dirty="0">
              <a:solidFill>
                <a:schemeClr val="bg1"/>
              </a:solidFill>
              <a:ea typeface="Calibri"/>
              <a:cs typeface="Calibri"/>
            </a:endParaRPr>
          </a:p>
          <a:p>
            <a:pPr marL="342900" indent="-342900">
              <a:lnSpc>
                <a:spcPct val="141667"/>
              </a:lnSpc>
              <a:buFont typeface="Arial"/>
              <a:buChar char="•"/>
            </a:pPr>
            <a:r>
              <a:rPr lang="en-US" sz="2400" dirty="0">
                <a:solidFill>
                  <a:schemeClr val="bg1"/>
                </a:solidFill>
                <a:ea typeface="Calibri"/>
                <a:cs typeface="Calibri"/>
              </a:rPr>
              <a:t>Board Reports</a:t>
            </a:r>
          </a:p>
          <a:p>
            <a:pPr marL="342900" indent="-342900">
              <a:lnSpc>
                <a:spcPct val="141667"/>
              </a:lnSpc>
              <a:buFont typeface="Arial"/>
              <a:buChar char="•"/>
            </a:pPr>
            <a:r>
              <a:rPr lang="en-US" sz="2400" dirty="0">
                <a:solidFill>
                  <a:schemeClr val="bg1"/>
                </a:solidFill>
                <a:ea typeface="Calibri"/>
                <a:cs typeface="Calibri"/>
              </a:rPr>
              <a:t>Agendas</a:t>
            </a:r>
          </a:p>
          <a:p>
            <a:pPr marL="342900" indent="-342900">
              <a:lnSpc>
                <a:spcPct val="141667"/>
              </a:lnSpc>
              <a:buFont typeface="Arial"/>
              <a:buChar char="•"/>
            </a:pPr>
            <a:r>
              <a:rPr lang="en-US" sz="2400" dirty="0">
                <a:solidFill>
                  <a:schemeClr val="bg1"/>
                </a:solidFill>
                <a:ea typeface="Calibri"/>
                <a:cs typeface="Calibri"/>
              </a:rPr>
              <a:t>Meeting Minutes</a:t>
            </a:r>
          </a:p>
          <a:p>
            <a:pPr marL="342900" indent="-342900">
              <a:lnSpc>
                <a:spcPct val="141667"/>
              </a:lnSpc>
              <a:buFont typeface="Arial"/>
              <a:buChar char="•"/>
            </a:pPr>
            <a:r>
              <a:rPr lang="en-US" sz="2400" dirty="0">
                <a:solidFill>
                  <a:schemeClr val="bg1"/>
                </a:solidFill>
                <a:ea typeface="Calibri"/>
                <a:cs typeface="Calibri"/>
              </a:rPr>
              <a:t>Ethics/Conflict of Interest </a:t>
            </a:r>
          </a:p>
          <a:p>
            <a:pPr marL="342900" indent="-342900">
              <a:lnSpc>
                <a:spcPct val="141667"/>
              </a:lnSpc>
              <a:buFont typeface="Arial"/>
              <a:buChar char="•"/>
            </a:pPr>
            <a:r>
              <a:rPr lang="en-US" sz="2400" dirty="0">
                <a:solidFill>
                  <a:schemeClr val="bg1"/>
                </a:solidFill>
                <a:ea typeface="Calibri"/>
                <a:cs typeface="Calibri"/>
              </a:rPr>
              <a:t>Financial Disclosures </a:t>
            </a:r>
          </a:p>
          <a:p>
            <a:pPr marL="342900" indent="-342900">
              <a:lnSpc>
                <a:spcPct val="141667"/>
              </a:lnSpc>
              <a:buFont typeface="Arial"/>
              <a:buChar char="•"/>
            </a:pPr>
            <a:endParaRPr lang="en-US" sz="2400" dirty="0">
              <a:solidFill>
                <a:schemeClr val="bg1"/>
              </a:solidFill>
              <a:ea typeface="Calibri"/>
              <a:cs typeface="Calibri"/>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844547" y="693860"/>
            <a:ext cx="8034618" cy="876300"/>
          </a:xfrm>
          <a:prstGeom prst="rect">
            <a:avLst/>
          </a:prstGeom>
        </p:spPr>
        <p:txBody>
          <a:bodyPr spcFirstLastPara="0" lIns="142875" tIns="95250" rIns="142875" bIns="0" anchor="t"/>
          <a:lstStyle/>
          <a:p>
            <a:pPr hangingPunct="0">
              <a:lnSpc>
                <a:spcPct val="125000"/>
              </a:lnSpc>
            </a:pPr>
            <a:r>
              <a:rPr lang="en-US" sz="3600" b="1" dirty="0">
                <a:solidFill>
                  <a:srgbClr val="FFFFFF"/>
                </a:solidFill>
                <a:latin typeface="Poppins"/>
                <a:cs typeface="Poppins"/>
              </a:rPr>
              <a:t>Key Documents </a:t>
            </a: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6</a:t>
            </a:fld>
            <a:endParaRPr lang="en-US"/>
          </a:p>
        </p:txBody>
      </p:sp>
    </p:spTree>
    <p:extLst>
      <p:ext uri="{BB962C8B-B14F-4D97-AF65-F5344CB8AC3E}">
        <p14:creationId xmlns:p14="http://schemas.microsoft.com/office/powerpoint/2010/main" val="48767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3358786" y="2781300"/>
            <a:ext cx="8034618" cy="876300"/>
          </a:xfrm>
          <a:prstGeom prst="rect">
            <a:avLst/>
          </a:prstGeom>
        </p:spPr>
        <p:txBody>
          <a:bodyPr spcFirstLastPara="0" lIns="142875" tIns="95250" rIns="142875" bIns="0" anchor="t"/>
          <a:lstStyle/>
          <a:p>
            <a:pPr algn="l" hangingPunct="0">
              <a:lnSpc>
                <a:spcPct val="125000"/>
              </a:lnSpc>
            </a:pPr>
            <a:r>
              <a:rPr lang="en-US" sz="5400" b="1" dirty="0">
                <a:solidFill>
                  <a:srgbClr val="FFFFFF"/>
                </a:solidFill>
                <a:latin typeface="Poppins"/>
                <a:ea typeface="+mn-ea"/>
                <a:cs typeface="Poppins"/>
              </a:rPr>
              <a:t>Executive Director</a:t>
            </a:r>
            <a:endParaRPr sz="54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7</a:t>
            </a:fld>
            <a:endParaRPr lang="en-US"/>
          </a:p>
        </p:txBody>
      </p:sp>
    </p:spTree>
    <p:extLst>
      <p:ext uri="{BB962C8B-B14F-4D97-AF65-F5344CB8AC3E}">
        <p14:creationId xmlns:p14="http://schemas.microsoft.com/office/powerpoint/2010/main" val="205286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marL="285750" indent="-285750" algn="l" hangingPunct="0">
              <a:lnSpc>
                <a:spcPct val="141667"/>
              </a:lnSpc>
              <a:buFont typeface="Arial" panose="020B0604020202020204" pitchFamily="34" charset="0"/>
              <a:buChar char="•"/>
            </a:pPr>
            <a:endParaRPr lang="en-US" sz="2400" b="1" u="sng"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Keep commissioners informed regarding any major issues with the audit, legal issues, major resident issues, financial status, &amp; any other major issues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Develop, implement, &amp; oversee operating budgets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Ensure compliance with Federal &amp; State laws as well as HUD guidelines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Manage day-to-day operations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Hire, evaluate, train, &amp; terminate employees</a:t>
            </a:r>
          </a:p>
          <a:p>
            <a:pPr marL="285750" indent="-285750" hangingPunct="0">
              <a:lnSpc>
                <a:spcPct val="141667"/>
              </a:lnSpc>
              <a:buFont typeface="Arial" panose="020B0604020202020204" pitchFamily="34" charset="0"/>
              <a:buChar char="•"/>
            </a:pPr>
            <a:r>
              <a:rPr lang="en-US" sz="2400" dirty="0">
                <a:solidFill>
                  <a:srgbClr val="FFFFFF"/>
                </a:solidFill>
                <a:latin typeface="Heebo"/>
                <a:cs typeface="Heebo"/>
              </a:rPr>
              <a:t>Execute board-approved policies </a:t>
            </a:r>
            <a:endParaRPr lang="en-US" sz="2400" dirty="0">
              <a:solidFill>
                <a:srgbClr val="FFFFFF"/>
              </a:solidFill>
              <a:latin typeface="Heebo" pitchFamily="2" charset="-79"/>
              <a:cs typeface="Heebo" pitchFamily="2" charset="-79"/>
            </a:endParaRPr>
          </a:p>
          <a:p>
            <a:pPr marL="285750" indent="-285750">
              <a:lnSpc>
                <a:spcPct val="141667"/>
              </a:lnSpc>
              <a:buFont typeface="Arial" panose="020B0604020202020204" pitchFamily="34" charset="0"/>
              <a:buChar char="•"/>
            </a:pPr>
            <a:r>
              <a:rPr lang="en-US" sz="2400" dirty="0">
                <a:solidFill>
                  <a:srgbClr val="FFFFFF"/>
                </a:solidFill>
                <a:latin typeface="Heebo"/>
                <a:cs typeface="Heebo"/>
              </a:rPr>
              <a:t>Enforcing the lease (PH) &amp; family &amp; landlord obligations (Section 8)</a:t>
            </a:r>
            <a:endParaRPr lang="en-US" sz="24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2400" dirty="0">
              <a:solidFill>
                <a:srgbClr val="FFFFFF"/>
              </a:solidFill>
              <a:latin typeface="Heebo" pitchFamily="2" charset="-79"/>
              <a:cs typeface="Heebo" pitchFamily="2" charset="-79"/>
            </a:endParaRPr>
          </a:p>
          <a:p>
            <a:pPr marL="285750" indent="-285750" hangingPunct="0">
              <a:lnSpc>
                <a:spcPct val="141667"/>
              </a:lnSpc>
              <a:buFont typeface="Arial" panose="020B0604020202020204" pitchFamily="34" charset="0"/>
              <a:buChar char="•"/>
            </a:pPr>
            <a:endParaRPr lang="en-US" sz="2400" dirty="0">
              <a:solidFill>
                <a:srgbClr val="000000"/>
              </a:solidFill>
              <a:latin typeface="Heebo" pitchFamily="2" charset="-79"/>
              <a:cs typeface="Heebo" pitchFamily="2" charset="-79"/>
            </a:endParaRPr>
          </a:p>
          <a:p>
            <a:pPr marL="228600" indent="-228600" algn="l">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pPr algn="l" hangingPunct="0">
              <a:lnSpc>
                <a:spcPct val="141667"/>
              </a:lnSpc>
              <a:buClr>
                <a:srgbClr val="FFFFFF"/>
              </a:buClr>
            </a:pPr>
            <a:endParaRPr lang="en-US" sz="2400" dirty="0">
              <a:solidFill>
                <a:srgbClr val="FFFFFF"/>
              </a:solidFill>
              <a:latin typeface="Heebo"/>
              <a:cs typeface="Heebo"/>
            </a:endParaRPr>
          </a:p>
          <a:p>
            <a:pPr algn="l" hangingPunct="0">
              <a:lnSpc>
                <a:spcPct val="141667"/>
              </a:lnSpc>
            </a:pPr>
            <a:endParaRPr lang="en-US" sz="2400" dirty="0">
              <a:solidFill>
                <a:srgbClr val="FFFFFF"/>
              </a:solidFill>
              <a:latin typeface="Heebo"/>
              <a:cs typeface="Heebo"/>
            </a:endParaRPr>
          </a:p>
          <a:p>
            <a:pPr algn="l" hangingPunct="0">
              <a:lnSpc>
                <a:spcPct val="141667"/>
              </a:lnSpc>
            </a:pPr>
            <a:endParaRPr lang="en-US" sz="2400" dirty="0">
              <a:solidFill>
                <a:srgbClr val="FFFFFF"/>
              </a:solidFill>
              <a:latin typeface="Heebo"/>
              <a:cs typeface="Heebo"/>
            </a:endParaRPr>
          </a:p>
          <a:p>
            <a:pPr marL="228600" indent="-228600" algn="l" hangingPunct="0">
              <a:lnSpc>
                <a:spcPct val="141667"/>
              </a:lnSpc>
              <a:buClr>
                <a:srgbClr val="FFFFFF"/>
              </a:buClr>
              <a:buFont typeface="Arial" panose="020B0604020202020204" pitchFamily="34" charset="0"/>
              <a:buChar char="•"/>
            </a:pPr>
            <a:endParaRPr lang="en-US" sz="2400" dirty="0">
              <a:solidFill>
                <a:srgbClr val="FFFFFF"/>
              </a:solidFill>
              <a:latin typeface="Heebo"/>
              <a:cs typeface="Heebo"/>
            </a:endParaRPr>
          </a:p>
          <a:p>
            <a:pPr marL="228600" indent="-228600" hangingPunct="0">
              <a:lnSpc>
                <a:spcPct val="141667"/>
              </a:lnSpc>
              <a:buClr>
                <a:srgbClr val="FFFFFF"/>
              </a:buClr>
              <a:buFont typeface="Arial" panose="020B0604020202020204" pitchFamily="34" charset="0"/>
              <a:buChar char="•"/>
            </a:pPr>
            <a:endParaRPr lang="en-US" sz="2400" dirty="0">
              <a:solidFill>
                <a:schemeClr val="bg1"/>
              </a:solidFill>
              <a:latin typeface="Heebo"/>
              <a:ea typeface="Calibri"/>
              <a:cs typeface="Heebo"/>
            </a:endParaRPr>
          </a:p>
          <a:p>
            <a:pPr algn="l"/>
            <a:endParaRPr lang="en-US" sz="2400" dirty="0">
              <a:solidFill>
                <a:schemeClr val="bg1"/>
              </a:solidFill>
              <a:latin typeface="Calibri"/>
              <a:cs typeface="Calibri"/>
            </a:endParaRPr>
          </a:p>
          <a:p>
            <a:pPr>
              <a:lnSpc>
                <a:spcPct val="141667"/>
              </a:lnSpc>
            </a:pPr>
            <a:endParaRPr lang="en-US" sz="2400" dirty="0">
              <a:solidFill>
                <a:srgbClr val="FFFFFF"/>
              </a:solidFill>
              <a:latin typeface="Heebo"/>
              <a:cs typeface="Heebo"/>
            </a:endParaRPr>
          </a:p>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Role of the Executive Director</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8</a:t>
            </a:fld>
            <a:endParaRPr lang="en-US"/>
          </a:p>
        </p:txBody>
      </p:sp>
    </p:spTree>
    <p:extLst>
      <p:ext uri="{BB962C8B-B14F-4D97-AF65-F5344CB8AC3E}">
        <p14:creationId xmlns:p14="http://schemas.microsoft.com/office/powerpoint/2010/main" val="243128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5275"/>
        </a:solidFill>
        <a:effectLst/>
      </p:bgPr>
    </p:bg>
    <p:spTree>
      <p:nvGrpSpPr>
        <p:cNvPr id="1" name="Intro copy 10"/>
        <p:cNvGrpSpPr/>
        <p:nvPr/>
      </p:nvGrpSpPr>
      <p:grpSpPr>
        <a:xfrm>
          <a:off x="0" y="0"/>
          <a:ext cx="0" cy="0"/>
          <a:chOff x="0" y="0"/>
          <a:chExt cx="0" cy="0"/>
        </a:xfrm>
      </p:grpSpPr>
      <p:sp>
        <p:nvSpPr>
          <p:cNvPr id="2" name="Body text copy"/>
          <p:cNvSpPr/>
          <p:nvPr/>
        </p:nvSpPr>
        <p:spPr>
          <a:xfrm>
            <a:off x="2709578" y="376237"/>
            <a:ext cx="9184888" cy="5334000"/>
          </a:xfrm>
          <a:prstGeom prst="rect">
            <a:avLst/>
          </a:prstGeom>
        </p:spPr>
        <p:txBody>
          <a:bodyPr spcFirstLastPara="0" lIns="95250" tIns="95250" rIns="95250" bIns="0" anchor="t"/>
          <a:lstStyle/>
          <a:p>
            <a:pPr hangingPunct="0">
              <a:lnSpc>
                <a:spcPct val="141667"/>
              </a:lnSpc>
            </a:pPr>
            <a:endParaRPr lang="en-US" sz="2400" dirty="0">
              <a:solidFill>
                <a:srgbClr val="FFFFFF"/>
              </a:solidFill>
              <a:latin typeface="Heebo"/>
              <a:cs typeface="Heebo"/>
            </a:endParaRPr>
          </a:p>
        </p:txBody>
      </p:sp>
      <p:sp>
        <p:nvSpPr>
          <p:cNvPr id="3" name="Body text copy"/>
          <p:cNvSpPr/>
          <p:nvPr/>
        </p:nvSpPr>
        <p:spPr>
          <a:xfrm>
            <a:off x="9229725" y="152400"/>
            <a:ext cx="3429000" cy="447675"/>
          </a:xfrm>
          <a:prstGeom prst="rect">
            <a:avLst/>
          </a:prstGeom>
        </p:spPr>
        <p:txBody>
          <a:bodyPr spcFirstLastPara="0" lIns="142875" tIns="95250" rIns="142875" bIns="0" anchor="t"/>
          <a:lstStyle/>
          <a:p>
            <a:pPr algn="r" hangingPunct="0">
              <a:lnSpc>
                <a:spcPct val="125000"/>
              </a:lnSpc>
            </a:pPr>
            <a:r>
              <a:rPr sz="1350">
                <a:solidFill>
                  <a:srgbClr val="FAFBFF"/>
                </a:solidFill>
                <a:latin typeface="Heebo"/>
                <a:ea typeface="+mn-ea"/>
                <a:cs typeface="Heebo"/>
              </a:rPr>
              <a:t>www.smco.cpa</a:t>
            </a:r>
          </a:p>
        </p:txBody>
      </p:sp>
      <p:sp>
        <p:nvSpPr>
          <p:cNvPr id="4" name="Body text copy"/>
          <p:cNvSpPr/>
          <p:nvPr/>
        </p:nvSpPr>
        <p:spPr>
          <a:xfrm>
            <a:off x="2709578" y="279578"/>
            <a:ext cx="8034618" cy="876300"/>
          </a:xfrm>
          <a:prstGeom prst="rect">
            <a:avLst/>
          </a:prstGeom>
        </p:spPr>
        <p:txBody>
          <a:bodyPr spcFirstLastPara="0" lIns="142875" tIns="95250" rIns="142875" bIns="0" anchor="t"/>
          <a:lstStyle/>
          <a:p>
            <a:pPr algn="l" hangingPunct="0">
              <a:lnSpc>
                <a:spcPct val="125000"/>
              </a:lnSpc>
            </a:pPr>
            <a:r>
              <a:rPr lang="en-US" sz="3600" b="1" dirty="0">
                <a:solidFill>
                  <a:srgbClr val="FFFFFF"/>
                </a:solidFill>
                <a:latin typeface="Poppins"/>
                <a:ea typeface="+mn-ea"/>
                <a:cs typeface="Poppins"/>
              </a:rPr>
              <a:t>Role </a:t>
            </a:r>
            <a:r>
              <a:rPr lang="en-US" sz="3600" b="1" dirty="0">
                <a:solidFill>
                  <a:srgbClr val="FFFFFF"/>
                </a:solidFill>
                <a:latin typeface="Poppins"/>
                <a:cs typeface="Poppins"/>
              </a:rPr>
              <a:t>in Governance </a:t>
            </a:r>
            <a:endParaRPr sz="3600" b="1" dirty="0">
              <a:solidFill>
                <a:srgbClr val="FFFFFF"/>
              </a:solidFill>
              <a:latin typeface="Poppins"/>
              <a:ea typeface="+mn-ea"/>
              <a:cs typeface="Poppins"/>
            </a:endParaRPr>
          </a:p>
        </p:txBody>
      </p:sp>
      <p:pic>
        <p:nvPicPr>
          <p:cNvPr id="5" name="Shape-1"/>
          <p:cNvPicPr/>
          <p:nvPr/>
        </p:nvPicPr>
        <p:blipFill rotWithShape="1">
          <a:blip r:embed="rId3"/>
          <a:stretch>
            <a:fillRect/>
          </a:stretch>
        </p:blipFill>
        <p:spPr>
          <a:xfrm>
            <a:off x="-9525" y="2619375"/>
            <a:ext cx="2522631" cy="4720468"/>
          </a:xfrm>
          <a:prstGeom prst="rect">
            <a:avLst/>
          </a:prstGeom>
        </p:spPr>
      </p:pic>
      <p:pic>
        <p:nvPicPr>
          <p:cNvPr id="6" name="Icon-319"/>
          <p:cNvPicPr/>
          <p:nvPr/>
        </p:nvPicPr>
        <p:blipFill rotWithShape="1">
          <a:blip r:embed="rId4"/>
          <a:stretch>
            <a:fillRect/>
          </a:stretch>
        </p:blipFill>
        <p:spPr>
          <a:xfrm>
            <a:off x="114300" y="152400"/>
            <a:ext cx="2369970" cy="2369970"/>
          </a:xfrm>
          <a:prstGeom prst="rect">
            <a:avLst/>
          </a:prstGeom>
        </p:spPr>
      </p:pic>
      <p:pic>
        <p:nvPicPr>
          <p:cNvPr id="7" name="Shape-1"/>
          <p:cNvPicPr/>
          <p:nvPr/>
        </p:nvPicPr>
        <p:blipFill rotWithShape="1">
          <a:blip r:embed="rId5"/>
          <a:stretch>
            <a:fillRect/>
          </a:stretch>
        </p:blipFill>
        <p:spPr>
          <a:xfrm>
            <a:off x="-9525" y="6906755"/>
            <a:ext cx="13091299" cy="449187"/>
          </a:xfrm>
          <a:prstGeom prst="rect">
            <a:avLst/>
          </a:prstGeom>
        </p:spPr>
      </p:pic>
      <p:pic>
        <p:nvPicPr>
          <p:cNvPr id="8" name="social icon6"/>
          <p:cNvPicPr/>
          <p:nvPr/>
        </p:nvPicPr>
        <p:blipFill rotWithShape="1">
          <a:blip r:embed="rId6"/>
          <a:stretch>
            <a:fillRect/>
          </a:stretch>
        </p:blipFill>
        <p:spPr>
          <a:xfrm>
            <a:off x="355389" y="4496185"/>
            <a:ext cx="1905000" cy="1905000"/>
          </a:xfrm>
          <a:prstGeom prst="rect">
            <a:avLst/>
          </a:prstGeom>
        </p:spPr>
      </p:pic>
      <p:sp>
        <p:nvSpPr>
          <p:cNvPr id="9" name="Slide Number Placeholder 8">
            <a:extLst>
              <a:ext uri="{FF2B5EF4-FFF2-40B4-BE49-F238E27FC236}">
                <a16:creationId xmlns:a16="http://schemas.microsoft.com/office/drawing/2014/main" id="{5D7D9A4C-8E15-77C7-83EA-CBF83120C7DF}"/>
              </a:ext>
            </a:extLst>
          </p:cNvPr>
          <p:cNvSpPr>
            <a:spLocks noGrp="1"/>
          </p:cNvSpPr>
          <p:nvPr>
            <p:ph type="sldNum" sz="quarter" idx="12"/>
          </p:nvPr>
        </p:nvSpPr>
        <p:spPr/>
        <p:txBody>
          <a:bodyPr/>
          <a:lstStyle/>
          <a:p>
            <a:fld id="{6CB18C70-803E-428A-BAB3-289BE172EF8D}" type="slidenum">
              <a:rPr lang="en-US" smtClean="0"/>
              <a:t>9</a:t>
            </a:fld>
            <a:endParaRPr lang="en-US"/>
          </a:p>
        </p:txBody>
      </p:sp>
      <p:sp>
        <p:nvSpPr>
          <p:cNvPr id="13" name="Rectangle 3">
            <a:extLst>
              <a:ext uri="{FF2B5EF4-FFF2-40B4-BE49-F238E27FC236}">
                <a16:creationId xmlns:a16="http://schemas.microsoft.com/office/drawing/2014/main" id="{F0E2E21C-6826-A57D-C7CA-B31B20999AB1}"/>
              </a:ext>
            </a:extLst>
          </p:cNvPr>
          <p:cNvSpPr>
            <a:spLocks noChangeArrowheads="1"/>
          </p:cNvSpPr>
          <p:nvPr/>
        </p:nvSpPr>
        <p:spPr bwMode="auto">
          <a:xfrm>
            <a:off x="2954796" y="1472940"/>
            <a:ext cx="9321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Arial" panose="020B0604020202020204" pitchFamily="34" charset="0"/>
              </a:rPr>
              <a:t>Supports the Board</a:t>
            </a:r>
            <a:r>
              <a:rPr kumimoji="0" lang="en-US" altLang="en-US" sz="28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Provides data and recommendations for informed decision-making.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Acts as a liaison between the Board and staff.</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1"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bg1"/>
                </a:solidFill>
                <a:effectLst/>
                <a:latin typeface="Arial" panose="020B0604020202020204" pitchFamily="34" charset="0"/>
              </a:rPr>
              <a:t>Accountability</a:t>
            </a:r>
            <a:r>
              <a:rPr kumimoji="0" lang="en-US" altLang="en-US" sz="28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bg1"/>
                </a:solidFill>
                <a:effectLst/>
                <a:latin typeface="Arial" panose="020B0604020202020204" pitchFamily="34" charset="0"/>
              </a:rPr>
              <a:t>Ensures transparency in operations and financial management.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543474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eadership Training Event for Business by Slidesgo">
  <a:themeElements>
    <a:clrScheme name="Simple Light">
      <a:dk1>
        <a:srgbClr val="22467A"/>
      </a:dk1>
      <a:lt1>
        <a:srgbClr val="FFFFFF"/>
      </a:lt1>
      <a:dk2>
        <a:srgbClr val="FF854A"/>
      </a:dk2>
      <a:lt2>
        <a:srgbClr val="CCCCCC"/>
      </a:lt2>
      <a:accent1>
        <a:srgbClr val="FFFFFF"/>
      </a:accent1>
      <a:accent2>
        <a:srgbClr val="FFFFFF"/>
      </a:accent2>
      <a:accent3>
        <a:srgbClr val="FFFFFF"/>
      </a:accent3>
      <a:accent4>
        <a:srgbClr val="FFFFFF"/>
      </a:accent4>
      <a:accent5>
        <a:srgbClr val="FFFFFF"/>
      </a:accent5>
      <a:accent6>
        <a:srgbClr val="FFFFFF"/>
      </a:accent6>
      <a:hlink>
        <a:srgbClr val="22467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204787E3E75344A389EAA418A93699" ma:contentTypeVersion="17" ma:contentTypeDescription="Create a new document." ma:contentTypeScope="" ma:versionID="e444d600b538aa3fad2ffd0b76c54249">
  <xsd:schema xmlns:xsd="http://www.w3.org/2001/XMLSchema" xmlns:xs="http://www.w3.org/2001/XMLSchema" xmlns:p="http://schemas.microsoft.com/office/2006/metadata/properties" xmlns:ns2="47bee301-7ada-436d-a4ab-98d87199d193" xmlns:ns3="30d4260a-de26-47cd-98eb-14518928988c" targetNamespace="http://schemas.microsoft.com/office/2006/metadata/properties" ma:root="true" ma:fieldsID="9ce347bf94b54f8a64ad279377f1cd17" ns2:_="" ns3:_="">
    <xsd:import namespace="47bee301-7ada-436d-a4ab-98d87199d193"/>
    <xsd:import namespace="30d4260a-de26-47cd-98eb-1451892898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ee301-7ada-436d-a4ab-98d87199d1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6fc8fcc-6b91-4032-80ad-2708e806e0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d4260a-de26-47cd-98eb-1451892898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4b11167-b8e2-464a-9f70-f9e46b4c237d}" ma:internalName="TaxCatchAll" ma:showField="CatchAllData" ma:web="30d4260a-de26-47cd-98eb-1451892898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bee301-7ada-436d-a4ab-98d87199d193">
      <Terms xmlns="http://schemas.microsoft.com/office/infopath/2007/PartnerControls"/>
    </lcf76f155ced4ddcb4097134ff3c332f>
    <TaxCatchAll xmlns="30d4260a-de26-47cd-98eb-14518928988c" xsi:nil="true"/>
  </documentManagement>
</p:properties>
</file>

<file path=customXml/itemProps1.xml><?xml version="1.0" encoding="utf-8"?>
<ds:datastoreItem xmlns:ds="http://schemas.openxmlformats.org/officeDocument/2006/customXml" ds:itemID="{17E1169A-AAE2-485E-B1C4-90F36AB2E057}">
  <ds:schemaRefs>
    <ds:schemaRef ds:uri="http://schemas.microsoft.com/sharepoint/v3/contenttype/forms"/>
  </ds:schemaRefs>
</ds:datastoreItem>
</file>

<file path=customXml/itemProps2.xml><?xml version="1.0" encoding="utf-8"?>
<ds:datastoreItem xmlns:ds="http://schemas.openxmlformats.org/officeDocument/2006/customXml" ds:itemID="{65A90CBE-5D79-4E08-9632-27E235B0D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bee301-7ada-436d-a4ab-98d87199d193"/>
    <ds:schemaRef ds:uri="30d4260a-de26-47cd-98eb-1451892898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65F797-9EAC-47AB-B250-D3B92F04DDAA}">
  <ds:schemaRefs>
    <ds:schemaRef ds:uri="http://www.w3.org/XML/1998/namespace"/>
    <ds:schemaRef ds:uri="http://schemas.microsoft.com/office/2006/metadata/properties"/>
    <ds:schemaRef ds:uri="http://purl.org/dc/elements/1.1/"/>
    <ds:schemaRef ds:uri="http://schemas.microsoft.com/office/2006/documentManagement/types"/>
    <ds:schemaRef ds:uri="30d4260a-de26-47cd-98eb-14518928988c"/>
    <ds:schemaRef ds:uri="http://schemas.microsoft.com/office/infopath/2007/PartnerControls"/>
    <ds:schemaRef ds:uri="http://purl.org/dc/terms/"/>
    <ds:schemaRef ds:uri="http://schemas.openxmlformats.org/package/2006/metadata/core-properties"/>
    <ds:schemaRef ds:uri="47bee301-7ada-436d-a4ab-98d87199d19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3814</Words>
  <Application>Microsoft Office PowerPoint</Application>
  <PresentationFormat>Custom</PresentationFormat>
  <Paragraphs>633</Paragraphs>
  <Slides>44</Slides>
  <Notes>43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Leadership Training Event for Business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229</cp:revision>
  <dcterms:created xsi:type="dcterms:W3CDTF">2024-03-13T00:59:01Z</dcterms:created>
  <dcterms:modified xsi:type="dcterms:W3CDTF">2026-05-12T16:39:13Z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0x01010043204787E3E75344A389EAA418A93699</vt:lpwstr>
  </property>
  <property fmtid="{D5CDD505-2E9C-101B-9397-08002B2CF9AE}" pid="3" name="MediaServiceImageTags">
    <vt:lpwstr/>
  </property>
  <property fmtid="{D5CDD505-2E9C-101B-9397-08002B2CF9AE}" pid="4" name="Order">
    <vt:r8>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