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6" r:id="rId2"/>
    <p:sldId id="285"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4" r:id="rId29"/>
    <p:sldId id="28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Welcome participants. Explain that communication directly affects decision quality, trust, and governance. Preview that DISC gives the board a shared language for adapting communication without asking everyone to become the same.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09619-BE9A-3F4B-2F10-8A4255F244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4A4773-D24A-B9EF-C4DA-7589228191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DF5B0-435D-4CD9-D114-825D63E044A7}"/>
              </a:ext>
            </a:extLst>
          </p:cNvPr>
          <p:cNvSpPr>
            <a:spLocks noGrp="1"/>
          </p:cNvSpPr>
          <p:nvPr>
            <p:ph type="body" idx="1"/>
          </p:nvPr>
        </p:nvSpPr>
        <p:spPr/>
        <p:txBody>
          <a:bodyPr/>
          <a:lstStyle/>
          <a:p>
            <a:r>
              <a:t>Welcome participants. Explain that communication directly affects decision quality, trust, and governance. Preview that DISC gives the board a shared language for adapting communication without asking everyone to become the same.</a:t>
            </a:r>
          </a:p>
        </p:txBody>
      </p:sp>
      <p:sp>
        <p:nvSpPr>
          <p:cNvPr id="4" name="Slide Number Placeholder 3">
            <a:extLst>
              <a:ext uri="{FF2B5EF4-FFF2-40B4-BE49-F238E27FC236}">
                <a16:creationId xmlns:a16="http://schemas.microsoft.com/office/drawing/2014/main" id="{BF483263-0E8D-A3E7-EC21-B7209C78878C}"/>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69286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Review the outcomes quickly. Ask participants to listen for one idea they can apply at their next meeting.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Invite participants to talk with a partner for two minutes. Then capture several answers. Listen for trust, respect, advance information, clear expectations, healthy disagreement, and no surprises.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Emphasize that effective communication is not merely about friendliness. Board communication affects the quality of public decisions and the clarity of accountability.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participants to rate silently. Invite two or three responses to the one-point improvement question. Reinforce that improvement can start with a small, observable behavior.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which trap causes the most difficulty for boards participants have observed. Use their answers as the bridge to DISC: many conflicts begin with different natural communication preferences, not bad intent.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people often show a blend of styles and may adapt by situation. DISC should increase curiosity, not create labels or excuses.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Introduce Dominance. Ask participants what this style contributes when the board is at its best. Then discuss how the same strength can become a communication challenge under pressure. Practical adaptation: Lead with the result. Give options. State the decision needed.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Introduce Influence. Ask participants what this style contributes when the board is at its best. Then discuss how the same strength can become a communication challenge under pressure. Practical adaptation: Engage in dialogue. Connect the issue to people and impact.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Introduce Steadiness. Ask participants what this style contributes when the board is at its best. Then discuss how the same strength can become a communication challenge under pressure. Practical adaptation: Give context and processing time. Explain how change will unfold.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Introduce Conscientiousness. Ask participants what this style contributes when the board is at its best. Then discuss how the same strength can become a communication challenge under pressure. Practical adaptation: Bring documentation, rationale, assumptions, and time for questions.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Reinforce that no single lens is complete. The goal is to benefit from each perspective while maintaining meeting discipline and a shared decision process.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Place participants in groups. Assign each group one DISC style or ask every group to consider all four. Allow four minutes, then debrief. Listen for questions that reflect opportunity, people, implementation, and evidence.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Debrief the property scenario. D asks about opportunity, risk, recommendation, and timing. I asks about support and public communication. S asks about residents, staff, capacity, and consultation. C asks about the financial model, assumptions, due diligence, and regulations.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DISC can become counterproductive when people use it to stereotype or excuse behavior. Encourage participants to discuss observable communication needs rather than assigning identities to others.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Demonstrate how an Executive Director can prepare one sound recommendation and make it accessible to multiple communication preferences. The underlying facts and recommendation do not change.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the governance communication lane: Board to Executive Director to staff. Clarify local policies may permit routine staff contact, but individual commissioners should not give direction or create competing priorities.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Discuss a regular Chair and Executive Director check-in before each meeting. This partnership does not replace communication with the full board. It helps prepare a clear agenda, identify decisions, and avoid surprises.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groups five minutes. Ask them to separate the substantive governance question from the communication pattern. Debrief the roles of the Chair, Executive Director, and collective board.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volunteers to read each pair aloud. Discuss how the revised language protects candor while opening space for explanation.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through the model. Describe observable facts without motives. Clarify missing information. Discuss relevant perspectives. Decide the action, owner, and follow-up.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Invite private reflection: What happens to your communication under pressure? Emphasize that a stress response may look different for each person and that participants should focus on their own observable behavior.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participants to select the agreement that would make the biggest difference on their board. Encourage boards to adopt a manageable set and revisit them during orientation and retreats.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this checklist to connect DISC with meeting systems. Clear preparation helps every style. It reduces last-minute pressure for D, gives I a defined space for discussion, supports S through change, and gives C evidence to review.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participants two quiet minutes to write. Invite them to make the final commitment specific and observable. Examples include leading with the recommendation, asking one clarifying question, pausing before responding, or requesting data before the meeting.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Offer this as a practical follow-through activity. The board should choose only one agreement so it can notice whether behavior changes.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Close by reinforcing that the goal is not identical communication. The goal is shared expectations, clear governance boundaries, respectful disagreement, sound information, and an ability to adapt. Thank participants and invite final questions.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642AB-EFDA-9C0C-30FA-3489845BE4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7B8569-EB3E-039F-A909-B848A450B0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ACD2D-3AA1-5223-9BFD-717EC5D975C1}"/>
              </a:ext>
            </a:extLst>
          </p:cNvPr>
          <p:cNvSpPr>
            <a:spLocks noGrp="1"/>
          </p:cNvSpPr>
          <p:nvPr>
            <p:ph type="body" idx="1"/>
          </p:nvPr>
        </p:nvSpPr>
        <p:spPr/>
        <p:txBody>
          <a:bodyPr/>
          <a:lstStyle/>
          <a:p>
            <a:r>
              <a:t>Close by reinforcing that the goal is not identical communication. The goal is shared expectations, clear governance boundaries, respectful disagreement, sound information, and an ability to adapt. Thank participants and invite final questions.</a:t>
            </a:r>
          </a:p>
        </p:txBody>
      </p:sp>
      <p:sp>
        <p:nvSpPr>
          <p:cNvPr id="4" name="Slide Number Placeholder 3">
            <a:extLst>
              <a:ext uri="{FF2B5EF4-FFF2-40B4-BE49-F238E27FC236}">
                <a16:creationId xmlns:a16="http://schemas.microsoft.com/office/drawing/2014/main" id="{E3B0AB59-5F52-00DE-28D4-E03C391DDFE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130591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EAC6FA21-43AE-41D0-A464-A0A3CD053B5C}"/>
              </a:ext>
            </a:extLst>
          </p:cNvPr>
          <p:cNvSpPr>
            <a:spLocks noGrp="1"/>
          </p:cNvSpPr>
          <p:nvPr/>
        </p:nvSpPr>
        <p:spPr>
          <a:xfrm>
            <a:off x="7810500" y="666750"/>
            <a:ext cx="2524125" cy="2524125"/>
          </a:xfrm>
          <a:prstGeom prst="ellipse">
            <a:avLst/>
          </a:prstGeom>
          <a:solidFill>
            <a:srgbClr val="F04452"/>
          </a:solidFill>
          <a:ln w="0">
            <a:noFill/>
          </a:ln>
        </p:spPr>
        <p:txBody>
          <a:bodyPr/>
          <a:lstStyle/>
          <a:p>
            <a:endParaRPr lang="en-US"/>
          </a:p>
        </p:txBody>
      </p:sp>
      <p:sp>
        <p:nvSpPr>
          <p:cNvPr id="2" name="Oval 1">
            <a:extLst>
              <a:ext uri="{FF2B5EF4-FFF2-40B4-BE49-F238E27FC236}">
                <a16:creationId xmlns:a16="http://schemas.microsoft.com/office/drawing/2014/main" id="{D8A61D3E-3318-49ED-AF86-8126E3D2778C}"/>
              </a:ext>
            </a:extLst>
          </p:cNvPr>
          <p:cNvSpPr>
            <a:spLocks noGrp="1"/>
          </p:cNvSpPr>
          <p:nvPr/>
        </p:nvSpPr>
        <p:spPr>
          <a:xfrm>
            <a:off x="8591550" y="1543050"/>
            <a:ext cx="2314575" cy="2314575"/>
          </a:xfrm>
          <a:prstGeom prst="ellipse">
            <a:avLst/>
          </a:prstGeom>
          <a:solidFill>
            <a:srgbClr val="FFD33D"/>
          </a:solidFill>
          <a:ln w="0">
            <a:noFill/>
          </a:ln>
        </p:spPr>
        <p:txBody>
          <a:bodyPr/>
          <a:lstStyle/>
          <a:p>
            <a:endParaRPr lang="en-US"/>
          </a:p>
        </p:txBody>
      </p:sp>
      <p:sp>
        <p:nvSpPr>
          <p:cNvPr id="3" name="Oval 2">
            <a:extLst>
              <a:ext uri="{FF2B5EF4-FFF2-40B4-BE49-F238E27FC236}">
                <a16:creationId xmlns:a16="http://schemas.microsoft.com/office/drawing/2014/main" id="{3A7D4081-C878-4EA0-9076-BB44546B071A}"/>
              </a:ext>
            </a:extLst>
          </p:cNvPr>
          <p:cNvSpPr>
            <a:spLocks noGrp="1"/>
          </p:cNvSpPr>
          <p:nvPr/>
        </p:nvSpPr>
        <p:spPr>
          <a:xfrm>
            <a:off x="9372600" y="2419350"/>
            <a:ext cx="2105025" cy="2105025"/>
          </a:xfrm>
          <a:prstGeom prst="ellipse">
            <a:avLst/>
          </a:prstGeom>
          <a:solidFill>
            <a:srgbClr val="42C77A"/>
          </a:solidFill>
          <a:ln w="0">
            <a:noFill/>
          </a:ln>
        </p:spPr>
        <p:txBody>
          <a:bodyPr/>
          <a:lstStyle/>
          <a:p>
            <a:endParaRPr lang="en-US"/>
          </a:p>
        </p:txBody>
      </p:sp>
      <p:sp>
        <p:nvSpPr>
          <p:cNvPr id="4" name="Oval 3">
            <a:extLst>
              <a:ext uri="{FF2B5EF4-FFF2-40B4-BE49-F238E27FC236}">
                <a16:creationId xmlns:a16="http://schemas.microsoft.com/office/drawing/2014/main" id="{BC9C0451-1C77-4309-864F-6F3350F5EBD0}"/>
              </a:ext>
            </a:extLst>
          </p:cNvPr>
          <p:cNvSpPr>
            <a:spLocks noGrp="1"/>
          </p:cNvSpPr>
          <p:nvPr/>
        </p:nvSpPr>
        <p:spPr>
          <a:xfrm>
            <a:off x="10153650" y="3295650"/>
            <a:ext cx="1895475" cy="1895475"/>
          </a:xfrm>
          <a:prstGeom prst="ellipse">
            <a:avLst/>
          </a:prstGeom>
          <a:solidFill>
            <a:srgbClr val="2E86DE"/>
          </a:solidFill>
          <a:ln w="0">
            <a:noFill/>
          </a:ln>
        </p:spPr>
        <p:txBody>
          <a:bodyPr/>
          <a:lstStyle/>
          <a:p>
            <a:endParaRPr lang="en-US"/>
          </a:p>
        </p:txBody>
      </p:sp>
      <p:sp>
        <p:nvSpPr>
          <p:cNvPr id="5" name="Rectangle 4">
            <a:extLst>
              <a:ext uri="{FF2B5EF4-FFF2-40B4-BE49-F238E27FC236}">
                <a16:creationId xmlns:a16="http://schemas.microsoft.com/office/drawing/2014/main" id="{83F887F5-4E36-475C-952B-314D8078D036}"/>
              </a:ext>
            </a:extLst>
          </p:cNvPr>
          <p:cNvSpPr>
            <a:spLocks noGrp="1"/>
          </p:cNvSpPr>
          <p:nvPr/>
        </p:nvSpPr>
        <p:spPr>
          <a:xfrm>
            <a:off x="666750" y="1095375"/>
            <a:ext cx="6667500" cy="1666875"/>
          </a:xfrm>
          <a:prstGeom prst="rect">
            <a:avLst/>
          </a:prstGeom>
          <a:noFill/>
          <a:ln w="0">
            <a:noFill/>
          </a:ln>
        </p:spPr>
        <p:txBody>
          <a:bodyPr anchor="ctr"/>
          <a:lstStyle/>
          <a:p>
            <a:pPr>
              <a:defRPr sz="4125" b="1">
                <a:solidFill>
                  <a:srgbClr val="FFFFFF"/>
                </a:solidFill>
                <a:latin typeface="Aptos"/>
                <a:ea typeface="Aptos"/>
                <a:cs typeface="Aptos"/>
              </a:defRPr>
            </a:pPr>
            <a:r>
              <a:rPr sz="4125" b="1" dirty="0">
                <a:solidFill>
                  <a:srgbClr val="FFFFFF"/>
                </a:solidFill>
                <a:latin typeface="Aptos"/>
                <a:ea typeface="Aptos"/>
                <a:cs typeface="Aptos"/>
              </a:rPr>
              <a:t>COMMUNICATION</a:t>
            </a:r>
          </a:p>
          <a:p>
            <a:pPr>
              <a:defRPr sz="4125" b="1">
                <a:solidFill>
                  <a:srgbClr val="FFFFFF"/>
                </a:solidFill>
                <a:latin typeface="Aptos"/>
                <a:ea typeface="Aptos"/>
                <a:cs typeface="Aptos"/>
              </a:defRPr>
            </a:pPr>
            <a:r>
              <a:rPr sz="4125" b="1" dirty="0">
                <a:solidFill>
                  <a:srgbClr val="FFFFFF"/>
                </a:solidFill>
                <a:latin typeface="Aptos"/>
                <a:ea typeface="Aptos"/>
                <a:cs typeface="Aptos"/>
              </a:rPr>
              <a:t>THAT WORKS</a:t>
            </a:r>
          </a:p>
        </p:txBody>
      </p:sp>
      <p:sp>
        <p:nvSpPr>
          <p:cNvPr id="6" name="Rectangle 5">
            <a:extLst>
              <a:ext uri="{FF2B5EF4-FFF2-40B4-BE49-F238E27FC236}">
                <a16:creationId xmlns:a16="http://schemas.microsoft.com/office/drawing/2014/main" id="{32D868B0-867F-468E-B1CD-CD877C1FA2A3}"/>
              </a:ext>
            </a:extLst>
          </p:cNvPr>
          <p:cNvSpPr>
            <a:spLocks noGrp="1"/>
          </p:cNvSpPr>
          <p:nvPr/>
        </p:nvSpPr>
        <p:spPr>
          <a:xfrm>
            <a:off x="714375" y="3000375"/>
            <a:ext cx="7019114" cy="666750"/>
          </a:xfrm>
          <a:prstGeom prst="rect">
            <a:avLst/>
          </a:prstGeom>
          <a:noFill/>
          <a:ln w="0">
            <a:noFill/>
          </a:ln>
        </p:spPr>
        <p:txBody>
          <a:bodyPr anchor="ctr"/>
          <a:lstStyle/>
          <a:p>
            <a:pPr>
              <a:defRPr sz="2100" b="0">
                <a:solidFill>
                  <a:srgbClr val="FFFFFF"/>
                </a:solidFill>
                <a:latin typeface="Aptos"/>
                <a:ea typeface="Aptos"/>
                <a:cs typeface="Aptos"/>
              </a:defRPr>
            </a:pPr>
            <a:r>
              <a:rPr sz="3200" b="0" dirty="0">
                <a:solidFill>
                  <a:srgbClr val="FFFFFF"/>
                </a:solidFill>
                <a:latin typeface="Aptos"/>
                <a:ea typeface="Aptos"/>
                <a:cs typeface="Aptos"/>
              </a:rPr>
              <a:t>Using DISC to Strengthen Housing Authority Boards</a:t>
            </a:r>
          </a:p>
        </p:txBody>
      </p:sp>
      <p:sp>
        <p:nvSpPr>
          <p:cNvPr id="7" name="Rectangle 6">
            <a:extLst>
              <a:ext uri="{FF2B5EF4-FFF2-40B4-BE49-F238E27FC236}">
                <a16:creationId xmlns:a16="http://schemas.microsoft.com/office/drawing/2014/main" id="{61B0CE79-58E9-4E69-9E78-F60A7E7E9112}"/>
              </a:ext>
            </a:extLst>
          </p:cNvPr>
          <p:cNvSpPr>
            <a:spLocks noGrp="1"/>
          </p:cNvSpPr>
          <p:nvPr/>
        </p:nvSpPr>
        <p:spPr>
          <a:xfrm>
            <a:off x="714375" y="3981450"/>
            <a:ext cx="4857750" cy="47625"/>
          </a:xfrm>
          <a:prstGeom prst="rect">
            <a:avLst/>
          </a:prstGeom>
          <a:solidFill>
            <a:srgbClr val="FFD33D"/>
          </a:solidFill>
          <a:ln w="0">
            <a:noFill/>
          </a:ln>
        </p:spPr>
        <p:txBody>
          <a:bodyPr/>
          <a:lstStyle/>
          <a:p>
            <a:endParaRPr lang="en-US"/>
          </a:p>
        </p:txBody>
      </p:sp>
      <p:sp>
        <p:nvSpPr>
          <p:cNvPr id="9" name="Rectangle 8">
            <a:extLst>
              <a:ext uri="{FF2B5EF4-FFF2-40B4-BE49-F238E27FC236}">
                <a16:creationId xmlns:a16="http://schemas.microsoft.com/office/drawing/2014/main" id="{EAC2237F-409B-4C54-A9CE-7C95BAB88F28}"/>
              </a:ext>
            </a:extLst>
          </p:cNvPr>
          <p:cNvSpPr>
            <a:spLocks noGrp="1"/>
          </p:cNvSpPr>
          <p:nvPr/>
        </p:nvSpPr>
        <p:spPr>
          <a:xfrm>
            <a:off x="714374" y="4714875"/>
            <a:ext cx="8235073" cy="476250"/>
          </a:xfrm>
          <a:prstGeom prst="rect">
            <a:avLst/>
          </a:prstGeom>
          <a:noFill/>
          <a:ln w="0">
            <a:noFill/>
          </a:ln>
        </p:spPr>
        <p:txBody>
          <a:bodyPr anchor="ctr"/>
          <a:lstStyle/>
          <a:p>
            <a:pPr>
              <a:defRPr sz="1350" b="0">
                <a:solidFill>
                  <a:srgbClr val="D7E5F0"/>
                </a:solidFill>
                <a:latin typeface="Aptos"/>
                <a:ea typeface="Aptos"/>
                <a:cs typeface="Aptos"/>
              </a:defRPr>
            </a:pPr>
            <a:r>
              <a:rPr sz="3200" b="0">
                <a:solidFill>
                  <a:srgbClr val="D7E5F0"/>
                </a:solidFill>
                <a:latin typeface="Aptos"/>
                <a:ea typeface="Aptos"/>
                <a:cs typeface="Aptos"/>
              </a:rPr>
              <a:t>Housing Authority Commissioners and Executive Leaders</a:t>
            </a:r>
          </a:p>
        </p:txBody>
      </p:sp>
      <p:sp>
        <p:nvSpPr>
          <p:cNvPr id="10" name="Rectangle 9">
            <a:extLst>
              <a:ext uri="{FF2B5EF4-FFF2-40B4-BE49-F238E27FC236}">
                <a16:creationId xmlns:a16="http://schemas.microsoft.com/office/drawing/2014/main" id="{177FACBA-5501-43A3-852B-9DD8121F631A}"/>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11" name="Rectangle 10">
            <a:extLst>
              <a:ext uri="{FF2B5EF4-FFF2-40B4-BE49-F238E27FC236}">
                <a16:creationId xmlns:a16="http://schemas.microsoft.com/office/drawing/2014/main" id="{D15F6D8B-6391-495F-807C-CC20ED0AE46E}"/>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12" name="Rectangle 11">
            <a:extLst>
              <a:ext uri="{FF2B5EF4-FFF2-40B4-BE49-F238E27FC236}">
                <a16:creationId xmlns:a16="http://schemas.microsoft.com/office/drawing/2014/main" id="{E29A08DC-11D4-4EC3-8A81-6ACF14E16869}"/>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13" name="Rectangle 12">
            <a:extLst>
              <a:ext uri="{FF2B5EF4-FFF2-40B4-BE49-F238E27FC236}">
                <a16:creationId xmlns:a16="http://schemas.microsoft.com/office/drawing/2014/main" id="{84F2B190-7501-489E-9415-2DD7C766A9DC}"/>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14" name="Rectangle 13">
            <a:extLst>
              <a:ext uri="{FF2B5EF4-FFF2-40B4-BE49-F238E27FC236}">
                <a16:creationId xmlns:a16="http://schemas.microsoft.com/office/drawing/2014/main" id="{F290B522-7357-4383-8BB2-C47826737673}"/>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01</a:t>
            </a:r>
          </a:p>
        </p:txBody>
      </p:sp>
    </p:spTree>
    <p:extLst>
      <p:ext uri="{BB962C8B-B14F-4D97-AF65-F5344CB8AC3E}">
        <p14:creationId xmlns:p14="http://schemas.microsoft.com/office/powerpoint/2010/main" val="334446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a:extLst>
            <a:ext uri="{FF2B5EF4-FFF2-40B4-BE49-F238E27FC236}">
              <a16:creationId xmlns:a16="http://schemas.microsoft.com/office/drawing/2014/main" id="{540FF738-A962-4530-3E60-5CBE80EDDA74}"/>
            </a:ext>
          </a:extLst>
        </p:cNvPr>
        <p:cNvGrpSpPr/>
        <p:nvPr/>
      </p:nvGrpSpPr>
      <p:grpSpPr>
        <a:xfrm>
          <a:off x="0" y="0"/>
          <a:ext cx="0" cy="0"/>
          <a:chOff x="0" y="0"/>
          <a:chExt cx="0" cy="0"/>
        </a:xfrm>
      </p:grpSpPr>
      <p:sp>
        <p:nvSpPr>
          <p:cNvPr id="15" name="Oval 14">
            <a:extLst>
              <a:ext uri="{FF2B5EF4-FFF2-40B4-BE49-F238E27FC236}">
                <a16:creationId xmlns:a16="http://schemas.microsoft.com/office/drawing/2014/main" id="{CA7C7387-077C-2318-10F0-B9CD291B0635}"/>
              </a:ext>
            </a:extLst>
          </p:cNvPr>
          <p:cNvSpPr>
            <a:spLocks noGrp="1"/>
          </p:cNvSpPr>
          <p:nvPr/>
        </p:nvSpPr>
        <p:spPr>
          <a:xfrm>
            <a:off x="7810500" y="666750"/>
            <a:ext cx="2524125" cy="2524125"/>
          </a:xfrm>
          <a:prstGeom prst="ellipse">
            <a:avLst/>
          </a:prstGeom>
          <a:solidFill>
            <a:srgbClr val="F04452"/>
          </a:solidFill>
          <a:ln w="0">
            <a:noFill/>
          </a:ln>
        </p:spPr>
        <p:txBody>
          <a:bodyPr/>
          <a:lstStyle/>
          <a:p>
            <a:endParaRPr lang="en-US"/>
          </a:p>
        </p:txBody>
      </p:sp>
      <p:sp>
        <p:nvSpPr>
          <p:cNvPr id="2" name="Oval 1">
            <a:extLst>
              <a:ext uri="{FF2B5EF4-FFF2-40B4-BE49-F238E27FC236}">
                <a16:creationId xmlns:a16="http://schemas.microsoft.com/office/drawing/2014/main" id="{DF9D1F77-2691-EC59-D9EA-1DEEA77B1E39}"/>
              </a:ext>
            </a:extLst>
          </p:cNvPr>
          <p:cNvSpPr>
            <a:spLocks noGrp="1"/>
          </p:cNvSpPr>
          <p:nvPr/>
        </p:nvSpPr>
        <p:spPr>
          <a:xfrm>
            <a:off x="8591550" y="1543050"/>
            <a:ext cx="2314575" cy="2314575"/>
          </a:xfrm>
          <a:prstGeom prst="ellipse">
            <a:avLst/>
          </a:prstGeom>
          <a:solidFill>
            <a:srgbClr val="FFD33D"/>
          </a:solidFill>
          <a:ln w="0">
            <a:noFill/>
          </a:ln>
        </p:spPr>
        <p:txBody>
          <a:bodyPr/>
          <a:lstStyle/>
          <a:p>
            <a:endParaRPr lang="en-US"/>
          </a:p>
        </p:txBody>
      </p:sp>
      <p:sp>
        <p:nvSpPr>
          <p:cNvPr id="3" name="Oval 2">
            <a:extLst>
              <a:ext uri="{FF2B5EF4-FFF2-40B4-BE49-F238E27FC236}">
                <a16:creationId xmlns:a16="http://schemas.microsoft.com/office/drawing/2014/main" id="{191A800C-7EC7-DABE-8A3D-541B61DB2FD2}"/>
              </a:ext>
            </a:extLst>
          </p:cNvPr>
          <p:cNvSpPr>
            <a:spLocks noGrp="1"/>
          </p:cNvSpPr>
          <p:nvPr/>
        </p:nvSpPr>
        <p:spPr>
          <a:xfrm>
            <a:off x="9372600" y="2419350"/>
            <a:ext cx="2105025" cy="2105025"/>
          </a:xfrm>
          <a:prstGeom prst="ellipse">
            <a:avLst/>
          </a:prstGeom>
          <a:solidFill>
            <a:srgbClr val="42C77A"/>
          </a:solidFill>
          <a:ln w="0">
            <a:noFill/>
          </a:ln>
        </p:spPr>
        <p:txBody>
          <a:bodyPr/>
          <a:lstStyle/>
          <a:p>
            <a:endParaRPr lang="en-US"/>
          </a:p>
        </p:txBody>
      </p:sp>
      <p:sp>
        <p:nvSpPr>
          <p:cNvPr id="4" name="Oval 3">
            <a:extLst>
              <a:ext uri="{FF2B5EF4-FFF2-40B4-BE49-F238E27FC236}">
                <a16:creationId xmlns:a16="http://schemas.microsoft.com/office/drawing/2014/main" id="{10A5F448-3519-81D9-F5A7-9930C697ECD0}"/>
              </a:ext>
            </a:extLst>
          </p:cNvPr>
          <p:cNvSpPr>
            <a:spLocks noGrp="1"/>
          </p:cNvSpPr>
          <p:nvPr/>
        </p:nvSpPr>
        <p:spPr>
          <a:xfrm>
            <a:off x="10153650" y="3295650"/>
            <a:ext cx="1895475" cy="1895475"/>
          </a:xfrm>
          <a:prstGeom prst="ellipse">
            <a:avLst/>
          </a:prstGeom>
          <a:solidFill>
            <a:srgbClr val="2E86DE"/>
          </a:solidFill>
          <a:ln w="0">
            <a:noFill/>
          </a:ln>
        </p:spPr>
        <p:txBody>
          <a:bodyPr/>
          <a:lstStyle/>
          <a:p>
            <a:endParaRPr lang="en-US"/>
          </a:p>
        </p:txBody>
      </p:sp>
      <p:sp>
        <p:nvSpPr>
          <p:cNvPr id="5" name="Rectangle 4">
            <a:extLst>
              <a:ext uri="{FF2B5EF4-FFF2-40B4-BE49-F238E27FC236}">
                <a16:creationId xmlns:a16="http://schemas.microsoft.com/office/drawing/2014/main" id="{9A1B4683-6830-A949-B3D3-7BCB8D2418A9}"/>
              </a:ext>
            </a:extLst>
          </p:cNvPr>
          <p:cNvSpPr>
            <a:spLocks noGrp="1"/>
          </p:cNvSpPr>
          <p:nvPr/>
        </p:nvSpPr>
        <p:spPr>
          <a:xfrm>
            <a:off x="666750" y="1095375"/>
            <a:ext cx="6667500" cy="1666875"/>
          </a:xfrm>
          <a:prstGeom prst="rect">
            <a:avLst/>
          </a:prstGeom>
          <a:noFill/>
          <a:ln w="0">
            <a:noFill/>
          </a:ln>
        </p:spPr>
        <p:txBody>
          <a:bodyPr anchor="ctr"/>
          <a:lstStyle/>
          <a:p>
            <a:pPr>
              <a:defRPr sz="4125" b="1">
                <a:solidFill>
                  <a:srgbClr val="FFFFFF"/>
                </a:solidFill>
                <a:latin typeface="Aptos"/>
                <a:ea typeface="Aptos"/>
                <a:cs typeface="Aptos"/>
              </a:defRPr>
            </a:pPr>
            <a:endParaRPr sz="4125" b="1" dirty="0">
              <a:solidFill>
                <a:srgbClr val="FFFFFF"/>
              </a:solidFill>
              <a:latin typeface="Aptos"/>
              <a:ea typeface="Aptos"/>
              <a:cs typeface="Aptos"/>
            </a:endParaRPr>
          </a:p>
        </p:txBody>
      </p:sp>
      <p:sp>
        <p:nvSpPr>
          <p:cNvPr id="7" name="Rectangle 6">
            <a:extLst>
              <a:ext uri="{FF2B5EF4-FFF2-40B4-BE49-F238E27FC236}">
                <a16:creationId xmlns:a16="http://schemas.microsoft.com/office/drawing/2014/main" id="{F21D97EC-4C4E-1019-34C9-8C099BECB274}"/>
              </a:ext>
            </a:extLst>
          </p:cNvPr>
          <p:cNvSpPr>
            <a:spLocks noGrp="1"/>
          </p:cNvSpPr>
          <p:nvPr/>
        </p:nvSpPr>
        <p:spPr>
          <a:xfrm>
            <a:off x="714375" y="3981450"/>
            <a:ext cx="4857750" cy="47625"/>
          </a:xfrm>
          <a:prstGeom prst="rect">
            <a:avLst/>
          </a:prstGeom>
          <a:solidFill>
            <a:srgbClr val="FFD33D"/>
          </a:solidFill>
          <a:ln w="0">
            <a:noFill/>
          </a:ln>
        </p:spPr>
        <p:txBody>
          <a:bodyPr/>
          <a:lstStyle/>
          <a:p>
            <a:endParaRPr lang="en-US"/>
          </a:p>
        </p:txBody>
      </p:sp>
      <p:sp>
        <p:nvSpPr>
          <p:cNvPr id="9" name="Rectangle 8">
            <a:extLst>
              <a:ext uri="{FF2B5EF4-FFF2-40B4-BE49-F238E27FC236}">
                <a16:creationId xmlns:a16="http://schemas.microsoft.com/office/drawing/2014/main" id="{A4901A03-5890-1A82-AD12-BCBCC424D346}"/>
              </a:ext>
            </a:extLst>
          </p:cNvPr>
          <p:cNvSpPr>
            <a:spLocks noGrp="1"/>
          </p:cNvSpPr>
          <p:nvPr/>
        </p:nvSpPr>
        <p:spPr>
          <a:xfrm>
            <a:off x="597644" y="4953000"/>
            <a:ext cx="5905500" cy="476250"/>
          </a:xfrm>
          <a:prstGeom prst="rect">
            <a:avLst/>
          </a:prstGeom>
          <a:noFill/>
          <a:ln w="0">
            <a:noFill/>
          </a:ln>
        </p:spPr>
        <p:txBody>
          <a:bodyPr anchor="ctr"/>
          <a:lstStyle/>
          <a:p>
            <a:pPr>
              <a:defRPr sz="1350" b="0">
                <a:solidFill>
                  <a:srgbClr val="D7E5F0"/>
                </a:solidFill>
                <a:latin typeface="Aptos"/>
                <a:ea typeface="Aptos"/>
                <a:cs typeface="Aptos"/>
              </a:defRPr>
            </a:pPr>
            <a:r>
              <a:rPr lang="en-US" sz="2800" b="0" dirty="0">
                <a:solidFill>
                  <a:srgbClr val="D7E5F0"/>
                </a:solidFill>
                <a:latin typeface="Aptos"/>
                <a:ea typeface="Aptos"/>
                <a:cs typeface="Aptos"/>
              </a:rPr>
              <a:t>Sunny Shaw</a:t>
            </a:r>
          </a:p>
          <a:p>
            <a:pPr>
              <a:defRPr sz="1350" b="0">
                <a:solidFill>
                  <a:srgbClr val="D7E5F0"/>
                </a:solidFill>
                <a:latin typeface="Aptos"/>
                <a:ea typeface="Aptos"/>
                <a:cs typeface="Aptos"/>
              </a:defRPr>
            </a:pPr>
            <a:r>
              <a:rPr lang="en-US" sz="2800" dirty="0">
                <a:solidFill>
                  <a:srgbClr val="D7E5F0"/>
                </a:solidFill>
                <a:latin typeface="Aptos"/>
                <a:ea typeface="Aptos"/>
                <a:cs typeface="Aptos"/>
              </a:rPr>
              <a:t>Sunny Shaw &amp; Associates</a:t>
            </a:r>
          </a:p>
          <a:p>
            <a:pPr>
              <a:defRPr sz="1350" b="0">
                <a:solidFill>
                  <a:srgbClr val="D7E5F0"/>
                </a:solidFill>
                <a:latin typeface="Aptos"/>
                <a:ea typeface="Aptos"/>
                <a:cs typeface="Aptos"/>
              </a:defRPr>
            </a:pPr>
            <a:r>
              <a:rPr lang="en-US" sz="2800" b="0" dirty="0">
                <a:solidFill>
                  <a:srgbClr val="D7E5F0"/>
                </a:solidFill>
                <a:latin typeface="Aptos"/>
                <a:ea typeface="Aptos"/>
                <a:cs typeface="Aptos"/>
              </a:rPr>
              <a:t>sunny@sunnyshaw.com</a:t>
            </a:r>
            <a:endParaRPr sz="2800" b="0" dirty="0">
              <a:solidFill>
                <a:srgbClr val="D7E5F0"/>
              </a:solidFill>
              <a:latin typeface="Aptos"/>
              <a:ea typeface="Aptos"/>
              <a:cs typeface="Aptos"/>
            </a:endParaRPr>
          </a:p>
        </p:txBody>
      </p:sp>
      <p:sp>
        <p:nvSpPr>
          <p:cNvPr id="10" name="Rectangle 9">
            <a:extLst>
              <a:ext uri="{FF2B5EF4-FFF2-40B4-BE49-F238E27FC236}">
                <a16:creationId xmlns:a16="http://schemas.microsoft.com/office/drawing/2014/main" id="{F4847464-4E4D-A4FF-3C7F-63993B1DB5DC}"/>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11" name="Rectangle 10">
            <a:extLst>
              <a:ext uri="{FF2B5EF4-FFF2-40B4-BE49-F238E27FC236}">
                <a16:creationId xmlns:a16="http://schemas.microsoft.com/office/drawing/2014/main" id="{207DF29D-918B-64FB-6EED-BE1D6E6FF49C}"/>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12" name="Rectangle 11">
            <a:extLst>
              <a:ext uri="{FF2B5EF4-FFF2-40B4-BE49-F238E27FC236}">
                <a16:creationId xmlns:a16="http://schemas.microsoft.com/office/drawing/2014/main" id="{DC7995E5-120E-6BDF-8AAA-493C45227EF9}"/>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13" name="Rectangle 12">
            <a:extLst>
              <a:ext uri="{FF2B5EF4-FFF2-40B4-BE49-F238E27FC236}">
                <a16:creationId xmlns:a16="http://schemas.microsoft.com/office/drawing/2014/main" id="{372DAE14-5330-8909-6516-8CF22AB24288}"/>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14" name="Rectangle 13">
            <a:extLst>
              <a:ext uri="{FF2B5EF4-FFF2-40B4-BE49-F238E27FC236}">
                <a16:creationId xmlns:a16="http://schemas.microsoft.com/office/drawing/2014/main" id="{F886942A-2599-3848-B1FB-326E14683B38}"/>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01</a:t>
            </a:r>
          </a:p>
        </p:txBody>
      </p:sp>
      <p:pic>
        <p:nvPicPr>
          <p:cNvPr id="16" name="Picture 15">
            <a:extLst>
              <a:ext uri="{FF2B5EF4-FFF2-40B4-BE49-F238E27FC236}">
                <a16:creationId xmlns:a16="http://schemas.microsoft.com/office/drawing/2014/main" id="{FC91D0A2-DDDA-E105-B3EF-A4235200F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505" y="209753"/>
            <a:ext cx="3647872" cy="3647872"/>
          </a:xfrm>
          <a:prstGeom prst="rect">
            <a:avLst/>
          </a:prstGeom>
        </p:spPr>
      </p:pic>
    </p:spTree>
    <p:extLst>
      <p:ext uri="{BB962C8B-B14F-4D97-AF65-F5344CB8AC3E}">
        <p14:creationId xmlns:p14="http://schemas.microsoft.com/office/powerpoint/2010/main" val="752650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3087F18-D6C6-4318-8A87-E17B8E226634}"/>
              </a:ext>
            </a:extLst>
          </p:cNvPr>
          <p:cNvSpPr>
            <a:spLocks noGrp="1"/>
          </p:cNvSpPr>
          <p:nvPr/>
        </p:nvSpPr>
        <p:spPr>
          <a:xfrm>
            <a:off x="0" y="0"/>
            <a:ext cx="171450" cy="6858000"/>
          </a:xfrm>
          <a:prstGeom prst="rect">
            <a:avLst/>
          </a:prstGeom>
          <a:solidFill>
            <a:srgbClr val="42C77A"/>
          </a:solidFill>
          <a:ln w="0">
            <a:noFill/>
          </a:ln>
        </p:spPr>
        <p:txBody>
          <a:bodyPr/>
          <a:lstStyle/>
          <a:p>
            <a:endParaRPr lang="en-US"/>
          </a:p>
        </p:txBody>
      </p:sp>
      <p:sp>
        <p:nvSpPr>
          <p:cNvPr id="2" name="Rectangle 1">
            <a:extLst>
              <a:ext uri="{FF2B5EF4-FFF2-40B4-BE49-F238E27FC236}">
                <a16:creationId xmlns:a16="http://schemas.microsoft.com/office/drawing/2014/main" id="{D07706B2-AAA1-4E75-B443-C1611B092BBE}"/>
              </a:ext>
            </a:extLst>
          </p:cNvPr>
          <p:cNvSpPr>
            <a:spLocks noGrp="1"/>
          </p:cNvSpPr>
          <p:nvPr/>
        </p:nvSpPr>
        <p:spPr>
          <a:xfrm>
            <a:off x="637567" y="595313"/>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Today’s outcomes</a:t>
            </a:r>
          </a:p>
        </p:txBody>
      </p:sp>
      <p:sp>
        <p:nvSpPr>
          <p:cNvPr id="4" name="Rectangle 3">
            <a:extLst>
              <a:ext uri="{FF2B5EF4-FFF2-40B4-BE49-F238E27FC236}">
                <a16:creationId xmlns:a16="http://schemas.microsoft.com/office/drawing/2014/main" id="{777276D8-15BF-468C-B054-B813C2C5A35B}"/>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6F01DA14-77C8-4E5A-A393-FF6FFBF20876}"/>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BC1C9D77-806F-485C-B4A8-6BE83AE4D7FE}"/>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72817F35-5A29-4721-85C2-20D12B3DBCA7}"/>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F24D438B-6A2D-43DA-BC32-13712D920EEA}"/>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02</a:t>
            </a:r>
          </a:p>
        </p:txBody>
      </p:sp>
      <p:sp>
        <p:nvSpPr>
          <p:cNvPr id="9" name="Oval 8">
            <a:extLst>
              <a:ext uri="{FF2B5EF4-FFF2-40B4-BE49-F238E27FC236}">
                <a16:creationId xmlns:a16="http://schemas.microsoft.com/office/drawing/2014/main" id="{CBD4F7F1-7CB0-43C2-AC8A-6926D244DB92}"/>
              </a:ext>
            </a:extLst>
          </p:cNvPr>
          <p:cNvSpPr>
            <a:spLocks noGrp="1"/>
          </p:cNvSpPr>
          <p:nvPr/>
        </p:nvSpPr>
        <p:spPr>
          <a:xfrm>
            <a:off x="1000125" y="1866900"/>
            <a:ext cx="114300" cy="114300"/>
          </a:xfrm>
          <a:prstGeom prst="ellipse">
            <a:avLst/>
          </a:prstGeom>
          <a:solidFill>
            <a:srgbClr val="F04452"/>
          </a:solidFill>
          <a:ln w="0">
            <a:noFill/>
          </a:ln>
        </p:spPr>
        <p:txBody>
          <a:bodyPr/>
          <a:lstStyle/>
          <a:p>
            <a:endParaRPr lang="en-US"/>
          </a:p>
        </p:txBody>
      </p:sp>
      <p:sp>
        <p:nvSpPr>
          <p:cNvPr id="10" name="Rectangle 9">
            <a:extLst>
              <a:ext uri="{FF2B5EF4-FFF2-40B4-BE49-F238E27FC236}">
                <a16:creationId xmlns:a16="http://schemas.microsoft.com/office/drawing/2014/main" id="{15138CED-32D8-406E-9920-516F267485C4}"/>
              </a:ext>
            </a:extLst>
          </p:cNvPr>
          <p:cNvSpPr>
            <a:spLocks noGrp="1"/>
          </p:cNvSpPr>
          <p:nvPr/>
        </p:nvSpPr>
        <p:spPr>
          <a:xfrm>
            <a:off x="1276350" y="1562100"/>
            <a:ext cx="9639300" cy="723900"/>
          </a:xfrm>
          <a:prstGeom prst="rect">
            <a:avLst/>
          </a:prstGeom>
          <a:noFill/>
          <a:ln w="0">
            <a:noFill/>
          </a:ln>
        </p:spPr>
        <p:txBody>
          <a:bodyPr anchor="ctr"/>
          <a:lstStyle/>
          <a:p>
            <a:pPr>
              <a:defRPr sz="1950" b="0">
                <a:solidFill>
                  <a:srgbClr val="17324D"/>
                </a:solidFill>
                <a:latin typeface="Aptos"/>
                <a:ea typeface="Aptos"/>
                <a:cs typeface="Aptos"/>
              </a:defRPr>
            </a:pPr>
            <a:r>
              <a:rPr sz="2400" b="0" dirty="0">
                <a:solidFill>
                  <a:srgbClr val="17324D"/>
                </a:solidFill>
                <a:latin typeface="Aptos"/>
                <a:ea typeface="Aptos"/>
                <a:cs typeface="Aptos"/>
              </a:rPr>
              <a:t>Recognize the four DISC communication styles</a:t>
            </a:r>
          </a:p>
        </p:txBody>
      </p:sp>
      <p:sp>
        <p:nvSpPr>
          <p:cNvPr id="11" name="Oval 10">
            <a:extLst>
              <a:ext uri="{FF2B5EF4-FFF2-40B4-BE49-F238E27FC236}">
                <a16:creationId xmlns:a16="http://schemas.microsoft.com/office/drawing/2014/main" id="{F6D8D7FD-9B60-4AB3-BCE8-B696D03D8E7B}"/>
              </a:ext>
            </a:extLst>
          </p:cNvPr>
          <p:cNvSpPr>
            <a:spLocks noGrp="1"/>
          </p:cNvSpPr>
          <p:nvPr/>
        </p:nvSpPr>
        <p:spPr>
          <a:xfrm>
            <a:off x="1000125" y="2609850"/>
            <a:ext cx="114300" cy="114300"/>
          </a:xfrm>
          <a:prstGeom prst="ellipse">
            <a:avLst/>
          </a:prstGeom>
          <a:solidFill>
            <a:srgbClr val="FFD33D"/>
          </a:solidFill>
          <a:ln w="0">
            <a:noFill/>
          </a:ln>
        </p:spPr>
        <p:txBody>
          <a:bodyPr/>
          <a:lstStyle/>
          <a:p>
            <a:endParaRPr lang="en-US"/>
          </a:p>
        </p:txBody>
      </p:sp>
      <p:sp>
        <p:nvSpPr>
          <p:cNvPr id="12" name="Rectangle 11">
            <a:extLst>
              <a:ext uri="{FF2B5EF4-FFF2-40B4-BE49-F238E27FC236}">
                <a16:creationId xmlns:a16="http://schemas.microsoft.com/office/drawing/2014/main" id="{9B8EE8DD-8D94-49AA-924A-79512D1C9BDF}"/>
              </a:ext>
            </a:extLst>
          </p:cNvPr>
          <p:cNvSpPr>
            <a:spLocks noGrp="1"/>
          </p:cNvSpPr>
          <p:nvPr/>
        </p:nvSpPr>
        <p:spPr>
          <a:xfrm>
            <a:off x="1266825" y="2314575"/>
            <a:ext cx="9639300" cy="723900"/>
          </a:xfrm>
          <a:prstGeom prst="rect">
            <a:avLst/>
          </a:prstGeom>
          <a:noFill/>
          <a:ln w="0">
            <a:noFill/>
          </a:ln>
        </p:spPr>
        <p:txBody>
          <a:bodyPr anchor="ctr"/>
          <a:lstStyle/>
          <a:p>
            <a:pPr>
              <a:defRPr sz="1950" b="0">
                <a:solidFill>
                  <a:srgbClr val="17324D"/>
                </a:solidFill>
                <a:latin typeface="Aptos"/>
                <a:ea typeface="Aptos"/>
                <a:cs typeface="Aptos"/>
              </a:defRPr>
            </a:pPr>
            <a:r>
              <a:rPr sz="2400" b="0" dirty="0">
                <a:solidFill>
                  <a:srgbClr val="17324D"/>
                </a:solidFill>
                <a:latin typeface="Aptos"/>
                <a:ea typeface="Aptos"/>
                <a:cs typeface="Aptos"/>
              </a:rPr>
              <a:t>Adapt a message for different board members</a:t>
            </a:r>
          </a:p>
        </p:txBody>
      </p:sp>
      <p:sp>
        <p:nvSpPr>
          <p:cNvPr id="13" name="Oval 12">
            <a:extLst>
              <a:ext uri="{FF2B5EF4-FFF2-40B4-BE49-F238E27FC236}">
                <a16:creationId xmlns:a16="http://schemas.microsoft.com/office/drawing/2014/main" id="{54A0ACD7-541F-419D-8E9B-A72074AAA82C}"/>
              </a:ext>
            </a:extLst>
          </p:cNvPr>
          <p:cNvSpPr>
            <a:spLocks noGrp="1"/>
          </p:cNvSpPr>
          <p:nvPr/>
        </p:nvSpPr>
        <p:spPr>
          <a:xfrm>
            <a:off x="1000125" y="3352800"/>
            <a:ext cx="114300" cy="114300"/>
          </a:xfrm>
          <a:prstGeom prst="ellipse">
            <a:avLst/>
          </a:prstGeom>
          <a:solidFill>
            <a:srgbClr val="42C77A"/>
          </a:solidFill>
          <a:ln w="0">
            <a:noFill/>
          </a:ln>
        </p:spPr>
        <p:txBody>
          <a:bodyPr/>
          <a:lstStyle/>
          <a:p>
            <a:endParaRPr lang="en-US"/>
          </a:p>
        </p:txBody>
      </p:sp>
      <p:sp>
        <p:nvSpPr>
          <p:cNvPr id="14" name="Rectangle 13">
            <a:extLst>
              <a:ext uri="{FF2B5EF4-FFF2-40B4-BE49-F238E27FC236}">
                <a16:creationId xmlns:a16="http://schemas.microsoft.com/office/drawing/2014/main" id="{A1845296-4E80-43F4-904A-0E1B06AEA704}"/>
              </a:ext>
            </a:extLst>
          </p:cNvPr>
          <p:cNvSpPr>
            <a:spLocks noGrp="1"/>
          </p:cNvSpPr>
          <p:nvPr/>
        </p:nvSpPr>
        <p:spPr>
          <a:xfrm>
            <a:off x="1276350" y="3057525"/>
            <a:ext cx="9639300" cy="723900"/>
          </a:xfrm>
          <a:prstGeom prst="rect">
            <a:avLst/>
          </a:prstGeom>
          <a:noFill/>
          <a:ln w="0">
            <a:noFill/>
          </a:ln>
        </p:spPr>
        <p:txBody>
          <a:bodyPr anchor="ctr"/>
          <a:lstStyle/>
          <a:p>
            <a:pPr>
              <a:defRPr sz="1950" b="0">
                <a:solidFill>
                  <a:srgbClr val="17324D"/>
                </a:solidFill>
                <a:latin typeface="Aptos"/>
                <a:ea typeface="Aptos"/>
                <a:cs typeface="Aptos"/>
              </a:defRPr>
            </a:pPr>
            <a:r>
              <a:rPr sz="2400" b="0" dirty="0">
                <a:solidFill>
                  <a:srgbClr val="17324D"/>
                </a:solidFill>
                <a:latin typeface="Aptos"/>
                <a:ea typeface="Aptos"/>
                <a:cs typeface="Aptos"/>
              </a:rPr>
              <a:t>Keep board and staff communication within governance roles</a:t>
            </a:r>
          </a:p>
        </p:txBody>
      </p:sp>
      <p:sp>
        <p:nvSpPr>
          <p:cNvPr id="15" name="Oval 14">
            <a:extLst>
              <a:ext uri="{FF2B5EF4-FFF2-40B4-BE49-F238E27FC236}">
                <a16:creationId xmlns:a16="http://schemas.microsoft.com/office/drawing/2014/main" id="{C8D7041B-45DD-448A-A8B6-435D9E21F7ED}"/>
              </a:ext>
            </a:extLst>
          </p:cNvPr>
          <p:cNvSpPr>
            <a:spLocks noGrp="1"/>
          </p:cNvSpPr>
          <p:nvPr/>
        </p:nvSpPr>
        <p:spPr>
          <a:xfrm>
            <a:off x="1000125" y="4095750"/>
            <a:ext cx="114300" cy="114300"/>
          </a:xfrm>
          <a:prstGeom prst="ellipse">
            <a:avLst/>
          </a:prstGeom>
          <a:solidFill>
            <a:srgbClr val="2E86DE"/>
          </a:solidFill>
          <a:ln w="0">
            <a:noFill/>
          </a:ln>
        </p:spPr>
        <p:txBody>
          <a:bodyPr/>
          <a:lstStyle/>
          <a:p>
            <a:endParaRPr lang="en-US"/>
          </a:p>
        </p:txBody>
      </p:sp>
      <p:sp>
        <p:nvSpPr>
          <p:cNvPr id="16" name="Rectangle 15">
            <a:extLst>
              <a:ext uri="{FF2B5EF4-FFF2-40B4-BE49-F238E27FC236}">
                <a16:creationId xmlns:a16="http://schemas.microsoft.com/office/drawing/2014/main" id="{C7996CDD-3AF7-4D4A-8B29-C9C921EE4C0E}"/>
              </a:ext>
            </a:extLst>
          </p:cNvPr>
          <p:cNvSpPr>
            <a:spLocks noGrp="1"/>
          </p:cNvSpPr>
          <p:nvPr/>
        </p:nvSpPr>
        <p:spPr>
          <a:xfrm>
            <a:off x="1276350" y="3781425"/>
            <a:ext cx="9639300" cy="723900"/>
          </a:xfrm>
          <a:prstGeom prst="rect">
            <a:avLst/>
          </a:prstGeom>
          <a:noFill/>
          <a:ln w="0">
            <a:noFill/>
          </a:ln>
        </p:spPr>
        <p:txBody>
          <a:bodyPr anchor="ctr"/>
          <a:lstStyle/>
          <a:p>
            <a:pPr>
              <a:defRPr sz="1950" b="0">
                <a:solidFill>
                  <a:srgbClr val="17324D"/>
                </a:solidFill>
                <a:latin typeface="Aptos"/>
                <a:ea typeface="Aptos"/>
                <a:cs typeface="Aptos"/>
              </a:defRPr>
            </a:pPr>
            <a:r>
              <a:rPr sz="2400" b="0" dirty="0">
                <a:solidFill>
                  <a:srgbClr val="17324D"/>
                </a:solidFill>
                <a:latin typeface="Aptos"/>
                <a:ea typeface="Aptos"/>
                <a:cs typeface="Aptos"/>
              </a:rPr>
              <a:t>Handle disagreement without damaging trust</a:t>
            </a:r>
          </a:p>
        </p:txBody>
      </p:sp>
      <p:sp>
        <p:nvSpPr>
          <p:cNvPr id="17" name="Oval 16">
            <a:extLst>
              <a:ext uri="{FF2B5EF4-FFF2-40B4-BE49-F238E27FC236}">
                <a16:creationId xmlns:a16="http://schemas.microsoft.com/office/drawing/2014/main" id="{84BF8A4F-8AA8-4E89-8638-01FF00C197B1}"/>
              </a:ext>
            </a:extLst>
          </p:cNvPr>
          <p:cNvSpPr>
            <a:spLocks noGrp="1"/>
          </p:cNvSpPr>
          <p:nvPr/>
        </p:nvSpPr>
        <p:spPr>
          <a:xfrm>
            <a:off x="1000125" y="4838700"/>
            <a:ext cx="114300" cy="114300"/>
          </a:xfrm>
          <a:prstGeom prst="ellipse">
            <a:avLst/>
          </a:prstGeom>
          <a:solidFill>
            <a:srgbClr val="F04452"/>
          </a:solidFill>
          <a:ln w="0">
            <a:noFill/>
          </a:ln>
        </p:spPr>
        <p:txBody>
          <a:bodyPr/>
          <a:lstStyle/>
          <a:p>
            <a:endParaRPr lang="en-US"/>
          </a:p>
        </p:txBody>
      </p:sp>
      <p:sp>
        <p:nvSpPr>
          <p:cNvPr id="18" name="Rectangle 17">
            <a:extLst>
              <a:ext uri="{FF2B5EF4-FFF2-40B4-BE49-F238E27FC236}">
                <a16:creationId xmlns:a16="http://schemas.microsoft.com/office/drawing/2014/main" id="{315FA742-9F05-4D79-A8C8-434D3A8E80CB}"/>
              </a:ext>
            </a:extLst>
          </p:cNvPr>
          <p:cNvSpPr>
            <a:spLocks noGrp="1"/>
          </p:cNvSpPr>
          <p:nvPr/>
        </p:nvSpPr>
        <p:spPr>
          <a:xfrm>
            <a:off x="1266825" y="4505325"/>
            <a:ext cx="9639300" cy="723900"/>
          </a:xfrm>
          <a:prstGeom prst="rect">
            <a:avLst/>
          </a:prstGeom>
          <a:noFill/>
          <a:ln w="0">
            <a:noFill/>
          </a:ln>
        </p:spPr>
        <p:txBody>
          <a:bodyPr anchor="ctr"/>
          <a:lstStyle/>
          <a:p>
            <a:pPr>
              <a:defRPr sz="1950" b="0">
                <a:solidFill>
                  <a:srgbClr val="17324D"/>
                </a:solidFill>
                <a:latin typeface="Aptos"/>
                <a:ea typeface="Aptos"/>
                <a:cs typeface="Aptos"/>
              </a:defRPr>
            </a:pPr>
            <a:r>
              <a:rPr sz="2400" b="0" dirty="0">
                <a:solidFill>
                  <a:srgbClr val="17324D"/>
                </a:solidFill>
                <a:latin typeface="Aptos"/>
                <a:ea typeface="Aptos"/>
                <a:cs typeface="Aptos"/>
              </a:rPr>
              <a:t>Choose one board communication practice to strengthen</a:t>
            </a:r>
          </a:p>
        </p:txBody>
      </p:sp>
    </p:spTree>
    <p:extLst>
      <p:ext uri="{BB962C8B-B14F-4D97-AF65-F5344CB8AC3E}">
        <p14:creationId xmlns:p14="http://schemas.microsoft.com/office/powerpoint/2010/main" val="56308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2579DEA-D7F7-46EB-9915-B675EEEAF2D1}"/>
              </a:ext>
            </a:extLst>
          </p:cNvPr>
          <p:cNvSpPr>
            <a:spLocks noGrp="1"/>
          </p:cNvSpPr>
          <p:nvPr/>
        </p:nvSpPr>
        <p:spPr>
          <a:xfrm>
            <a:off x="0" y="0"/>
            <a:ext cx="171450" cy="6858000"/>
          </a:xfrm>
          <a:prstGeom prst="rect">
            <a:avLst/>
          </a:prstGeom>
          <a:solidFill>
            <a:srgbClr val="F04452"/>
          </a:solidFill>
          <a:ln w="0">
            <a:noFill/>
          </a:ln>
        </p:spPr>
        <p:txBody>
          <a:bodyPr/>
          <a:lstStyle/>
          <a:p>
            <a:endParaRPr lang="en-US"/>
          </a:p>
        </p:txBody>
      </p:sp>
      <p:sp>
        <p:nvSpPr>
          <p:cNvPr id="2" name="Rectangle 1">
            <a:extLst>
              <a:ext uri="{FF2B5EF4-FFF2-40B4-BE49-F238E27FC236}">
                <a16:creationId xmlns:a16="http://schemas.microsoft.com/office/drawing/2014/main" id="{7CFD0DBB-86BA-48D8-945A-4AE83CFC9F83}"/>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What does strong board communication feel like?</a:t>
            </a:r>
          </a:p>
        </p:txBody>
      </p:sp>
      <p:sp>
        <p:nvSpPr>
          <p:cNvPr id="4" name="Rectangle 3">
            <a:extLst>
              <a:ext uri="{FF2B5EF4-FFF2-40B4-BE49-F238E27FC236}">
                <a16:creationId xmlns:a16="http://schemas.microsoft.com/office/drawing/2014/main" id="{57FC3A4E-84C7-4B2A-B335-309BFAD11B43}"/>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64EE87B8-B71B-4B75-88E2-2C8C53E8AA0D}"/>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87481E11-717F-441D-BEAA-3973D46C8C08}"/>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6100A106-E9A9-4D4D-8D26-5FFBDAB5C0A6}"/>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76309EC0-00C2-4242-942F-49DC852E9FE2}"/>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04</a:t>
            </a:r>
          </a:p>
        </p:txBody>
      </p:sp>
      <p:sp>
        <p:nvSpPr>
          <p:cNvPr id="9" name="Rectangle 8">
            <a:extLst>
              <a:ext uri="{FF2B5EF4-FFF2-40B4-BE49-F238E27FC236}">
                <a16:creationId xmlns:a16="http://schemas.microsoft.com/office/drawing/2014/main" id="{A697BC13-A6F4-41DF-ABEB-99606D334987}"/>
              </a:ext>
            </a:extLst>
          </p:cNvPr>
          <p:cNvSpPr>
            <a:spLocks noGrp="1"/>
          </p:cNvSpPr>
          <p:nvPr/>
        </p:nvSpPr>
        <p:spPr>
          <a:xfrm>
            <a:off x="1190625" y="1809750"/>
            <a:ext cx="9810750" cy="2381250"/>
          </a:xfrm>
          <a:prstGeom prst="rect">
            <a:avLst/>
          </a:prstGeom>
          <a:noFill/>
          <a:ln w="0">
            <a:noFill/>
          </a:ln>
        </p:spPr>
        <p:txBody>
          <a:bodyPr anchor="ctr"/>
          <a:lstStyle/>
          <a:p>
            <a:pPr>
              <a:defRPr sz="2850" b="1">
                <a:solidFill>
                  <a:srgbClr val="F04452"/>
                </a:solidFill>
                <a:latin typeface="Aptos"/>
                <a:ea typeface="Aptos"/>
                <a:cs typeface="Aptos"/>
              </a:defRPr>
            </a:pPr>
            <a:r>
              <a:rPr sz="2850" b="1" dirty="0">
                <a:solidFill>
                  <a:srgbClr val="F04452"/>
                </a:solidFill>
                <a:latin typeface="Aptos"/>
                <a:ea typeface="Aptos"/>
                <a:cs typeface="Aptos"/>
              </a:rPr>
              <a:t>Think of the best board you have served on or worked with.</a:t>
            </a:r>
          </a:p>
          <a:p>
            <a:endParaRPr sz="2850" b="1" dirty="0">
              <a:solidFill>
                <a:srgbClr val="F04452"/>
              </a:solidFill>
              <a:latin typeface="Aptos"/>
              <a:ea typeface="Aptos"/>
              <a:cs typeface="Aptos"/>
            </a:endParaRPr>
          </a:p>
          <a:p>
            <a:pPr>
              <a:defRPr sz="2850" b="1">
                <a:solidFill>
                  <a:srgbClr val="F04452"/>
                </a:solidFill>
                <a:latin typeface="Aptos"/>
                <a:ea typeface="Aptos"/>
                <a:cs typeface="Aptos"/>
              </a:defRPr>
            </a:pPr>
            <a:r>
              <a:rPr sz="2850" b="1" dirty="0">
                <a:solidFill>
                  <a:srgbClr val="F04452"/>
                </a:solidFill>
                <a:latin typeface="Aptos"/>
                <a:ea typeface="Aptos"/>
                <a:cs typeface="Aptos"/>
              </a:rPr>
              <a:t>What made its communication effective?</a:t>
            </a:r>
          </a:p>
        </p:txBody>
      </p:sp>
      <p:sp>
        <p:nvSpPr>
          <p:cNvPr id="10" name="Rectangle 9">
            <a:extLst>
              <a:ext uri="{FF2B5EF4-FFF2-40B4-BE49-F238E27FC236}">
                <a16:creationId xmlns:a16="http://schemas.microsoft.com/office/drawing/2014/main" id="{829F53E3-DE10-4E86-BE9D-942068368837}"/>
              </a:ext>
            </a:extLst>
          </p:cNvPr>
          <p:cNvSpPr>
            <a:spLocks noGrp="1"/>
          </p:cNvSpPr>
          <p:nvPr/>
        </p:nvSpPr>
        <p:spPr>
          <a:xfrm>
            <a:off x="1190625" y="4762500"/>
            <a:ext cx="9810750" cy="57150"/>
          </a:xfrm>
          <a:prstGeom prst="rect">
            <a:avLst/>
          </a:prstGeom>
          <a:solidFill>
            <a:srgbClr val="DCE5EC"/>
          </a:solidFill>
          <a:ln w="0">
            <a:noFill/>
          </a:ln>
        </p:spPr>
        <p:txBody>
          <a:bodyPr/>
          <a:lstStyle/>
          <a:p>
            <a:endParaRPr lang="en-US"/>
          </a:p>
        </p:txBody>
      </p:sp>
      <p:sp>
        <p:nvSpPr>
          <p:cNvPr id="11" name="Rectangle 10">
            <a:extLst>
              <a:ext uri="{FF2B5EF4-FFF2-40B4-BE49-F238E27FC236}">
                <a16:creationId xmlns:a16="http://schemas.microsoft.com/office/drawing/2014/main" id="{9D2050A9-742A-42B0-8848-5AB1E9C9F897}"/>
              </a:ext>
            </a:extLst>
          </p:cNvPr>
          <p:cNvSpPr>
            <a:spLocks noGrp="1"/>
          </p:cNvSpPr>
          <p:nvPr/>
        </p:nvSpPr>
        <p:spPr>
          <a:xfrm>
            <a:off x="1190625" y="5000625"/>
            <a:ext cx="9810750" cy="476250"/>
          </a:xfrm>
          <a:prstGeom prst="rect">
            <a:avLst/>
          </a:prstGeom>
          <a:noFill/>
          <a:ln w="0">
            <a:noFill/>
          </a:ln>
        </p:spPr>
        <p:txBody>
          <a:bodyPr anchor="ctr"/>
          <a:lstStyle/>
          <a:p>
            <a:pPr>
              <a:defRPr sz="1425" b="1">
                <a:solidFill>
                  <a:srgbClr val="5B6B7A"/>
                </a:solidFill>
                <a:latin typeface="Aptos"/>
                <a:ea typeface="Aptos"/>
                <a:cs typeface="Aptos"/>
              </a:defRPr>
            </a:pPr>
            <a:r>
              <a:rPr sz="1425" b="1">
                <a:solidFill>
                  <a:srgbClr val="5B6B7A"/>
                </a:solidFill>
                <a:latin typeface="Aptos"/>
                <a:ea typeface="Aptos"/>
                <a:cs typeface="Aptos"/>
              </a:rPr>
              <a:t>PAIR • SHARE • LISTEN FOR PATTERNS</a:t>
            </a:r>
          </a:p>
        </p:txBody>
      </p:sp>
    </p:spTree>
    <p:extLst>
      <p:ext uri="{BB962C8B-B14F-4D97-AF65-F5344CB8AC3E}">
        <p14:creationId xmlns:p14="http://schemas.microsoft.com/office/powerpoint/2010/main" val="1714117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9C4CE50-74E3-4597-9E84-41C6CD0B9673}"/>
              </a:ext>
            </a:extLst>
          </p:cNvPr>
          <p:cNvSpPr>
            <a:spLocks noGrp="1"/>
          </p:cNvSpPr>
          <p:nvPr/>
        </p:nvSpPr>
        <p:spPr>
          <a:xfrm>
            <a:off x="0" y="0"/>
            <a:ext cx="171450" cy="6858000"/>
          </a:xfrm>
          <a:prstGeom prst="rect">
            <a:avLst/>
          </a:prstGeom>
          <a:solidFill>
            <a:srgbClr val="2E86DE"/>
          </a:solidFill>
          <a:ln w="0">
            <a:noFill/>
          </a:ln>
        </p:spPr>
        <p:txBody>
          <a:bodyPr/>
          <a:lstStyle/>
          <a:p>
            <a:endParaRPr lang="en-US"/>
          </a:p>
        </p:txBody>
      </p:sp>
      <p:sp>
        <p:nvSpPr>
          <p:cNvPr id="2" name="Rectangle 1">
            <a:extLst>
              <a:ext uri="{FF2B5EF4-FFF2-40B4-BE49-F238E27FC236}">
                <a16:creationId xmlns:a16="http://schemas.microsoft.com/office/drawing/2014/main" id="{FBE07660-C4C0-4252-ABA8-706EA7A03AA1}"/>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Communication shapes governance outcomes</a:t>
            </a:r>
          </a:p>
        </p:txBody>
      </p:sp>
      <p:sp>
        <p:nvSpPr>
          <p:cNvPr id="3" name="Rectangle 2">
            <a:extLst>
              <a:ext uri="{FF2B5EF4-FFF2-40B4-BE49-F238E27FC236}">
                <a16:creationId xmlns:a16="http://schemas.microsoft.com/office/drawing/2014/main" id="{8C650E8B-53C8-4D38-9B1B-9A7B244D3A1B}"/>
              </a:ext>
            </a:extLst>
          </p:cNvPr>
          <p:cNvSpPr>
            <a:spLocks noGrp="1"/>
          </p:cNvSpPr>
          <p:nvPr/>
        </p:nvSpPr>
        <p:spPr>
          <a:xfrm>
            <a:off x="666750" y="1255881"/>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A small communication gap can become a governance problem</a:t>
            </a:r>
          </a:p>
        </p:txBody>
      </p:sp>
      <p:sp>
        <p:nvSpPr>
          <p:cNvPr id="4" name="Rectangle 3">
            <a:extLst>
              <a:ext uri="{FF2B5EF4-FFF2-40B4-BE49-F238E27FC236}">
                <a16:creationId xmlns:a16="http://schemas.microsoft.com/office/drawing/2014/main" id="{B3F02F01-F019-49B5-8C6B-B5E7DC2C9B4B}"/>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3E99547A-FFC5-4F96-B9EB-1F34C1037D70}"/>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3194849D-120B-4C9F-81FD-1D13FC8A050C}"/>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A43776E2-9980-4179-9B24-09DE55965EB2}"/>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BDDB9C36-9033-422E-96A7-B836A9932AEE}"/>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05</a:t>
            </a:r>
          </a:p>
        </p:txBody>
      </p:sp>
      <p:sp>
        <p:nvSpPr>
          <p:cNvPr id="9" name="Oval 8">
            <a:extLst>
              <a:ext uri="{FF2B5EF4-FFF2-40B4-BE49-F238E27FC236}">
                <a16:creationId xmlns:a16="http://schemas.microsoft.com/office/drawing/2014/main" id="{169452FC-37BB-43FC-850F-15B84F4EEE3D}"/>
              </a:ext>
            </a:extLst>
          </p:cNvPr>
          <p:cNvSpPr>
            <a:spLocks noGrp="1"/>
          </p:cNvSpPr>
          <p:nvPr/>
        </p:nvSpPr>
        <p:spPr>
          <a:xfrm>
            <a:off x="666750" y="2095500"/>
            <a:ext cx="1809750" cy="1809750"/>
          </a:xfrm>
          <a:prstGeom prst="ellipse">
            <a:avLst/>
          </a:prstGeom>
          <a:solidFill>
            <a:srgbClr val="F04452"/>
          </a:solidFill>
          <a:ln w="0">
            <a:noFill/>
          </a:ln>
        </p:spPr>
        <p:txBody>
          <a:bodyPr/>
          <a:lstStyle/>
          <a:p>
            <a:endParaRPr lang="en-US"/>
          </a:p>
        </p:txBody>
      </p:sp>
      <p:sp>
        <p:nvSpPr>
          <p:cNvPr id="10" name="Rectangle 9">
            <a:extLst>
              <a:ext uri="{FF2B5EF4-FFF2-40B4-BE49-F238E27FC236}">
                <a16:creationId xmlns:a16="http://schemas.microsoft.com/office/drawing/2014/main" id="{F21DC8D3-A116-4ABE-88D9-EB04FBD7FA71}"/>
              </a:ext>
            </a:extLst>
          </p:cNvPr>
          <p:cNvSpPr>
            <a:spLocks noGrp="1"/>
          </p:cNvSpPr>
          <p:nvPr/>
        </p:nvSpPr>
        <p:spPr>
          <a:xfrm>
            <a:off x="547181" y="2510952"/>
            <a:ext cx="2343150" cy="857250"/>
          </a:xfrm>
          <a:prstGeom prst="rect">
            <a:avLst/>
          </a:prstGeom>
          <a:noFill/>
          <a:ln w="0">
            <a:noFill/>
          </a:ln>
        </p:spPr>
        <p:txBody>
          <a:bodyPr anchor="ctr"/>
          <a:lstStyle/>
          <a:p>
            <a:pPr>
              <a:defRPr sz="1875" b="1">
                <a:solidFill>
                  <a:srgbClr val="FFFFFF"/>
                </a:solidFill>
                <a:latin typeface="Aptos"/>
                <a:ea typeface="Aptos"/>
                <a:cs typeface="Aptos"/>
              </a:defRPr>
            </a:pPr>
            <a:r>
              <a:rPr sz="2000" b="1" dirty="0">
                <a:solidFill>
                  <a:schemeClr val="tx2"/>
                </a:solidFill>
                <a:latin typeface="Aptos"/>
                <a:ea typeface="Aptos"/>
                <a:cs typeface="Aptos"/>
              </a:rPr>
              <a:t>Communication</a:t>
            </a:r>
          </a:p>
        </p:txBody>
      </p:sp>
      <p:sp>
        <p:nvSpPr>
          <p:cNvPr id="11" name="Rectangle 10">
            <a:extLst>
              <a:ext uri="{FF2B5EF4-FFF2-40B4-BE49-F238E27FC236}">
                <a16:creationId xmlns:a16="http://schemas.microsoft.com/office/drawing/2014/main" id="{9828DDC8-C961-4808-A4DD-17E01E01A8CD}"/>
              </a:ext>
            </a:extLst>
          </p:cNvPr>
          <p:cNvSpPr>
            <a:spLocks noGrp="1"/>
          </p:cNvSpPr>
          <p:nvPr/>
        </p:nvSpPr>
        <p:spPr>
          <a:xfrm>
            <a:off x="2686050" y="2552700"/>
            <a:ext cx="666750" cy="666750"/>
          </a:xfrm>
          <a:prstGeom prst="rect">
            <a:avLst/>
          </a:prstGeom>
          <a:noFill/>
          <a:ln w="0">
            <a:noFill/>
          </a:ln>
        </p:spPr>
        <p:txBody>
          <a:bodyPr anchor="ctr"/>
          <a:lstStyle/>
          <a:p>
            <a:pPr>
              <a:defRPr sz="3900" b="1">
                <a:solidFill>
                  <a:srgbClr val="5B6B7A"/>
                </a:solidFill>
                <a:latin typeface="Aptos"/>
                <a:ea typeface="Aptos"/>
                <a:cs typeface="Aptos"/>
              </a:defRPr>
            </a:pPr>
            <a:r>
              <a:rPr sz="3900" b="1">
                <a:solidFill>
                  <a:srgbClr val="5B6B7A"/>
                </a:solidFill>
                <a:latin typeface="Aptos"/>
                <a:ea typeface="Aptos"/>
                <a:cs typeface="Aptos"/>
              </a:rPr>
              <a:t>›</a:t>
            </a:r>
          </a:p>
        </p:txBody>
      </p:sp>
      <p:sp>
        <p:nvSpPr>
          <p:cNvPr id="12" name="Oval 11">
            <a:extLst>
              <a:ext uri="{FF2B5EF4-FFF2-40B4-BE49-F238E27FC236}">
                <a16:creationId xmlns:a16="http://schemas.microsoft.com/office/drawing/2014/main" id="{60D4D22A-2458-46A1-89AA-E640FDDABE47}"/>
              </a:ext>
            </a:extLst>
          </p:cNvPr>
          <p:cNvSpPr>
            <a:spLocks noGrp="1"/>
          </p:cNvSpPr>
          <p:nvPr/>
        </p:nvSpPr>
        <p:spPr>
          <a:xfrm>
            <a:off x="3524250" y="2095500"/>
            <a:ext cx="1809750" cy="1809750"/>
          </a:xfrm>
          <a:prstGeom prst="ellipse">
            <a:avLst/>
          </a:prstGeom>
          <a:solidFill>
            <a:srgbClr val="FFD33D"/>
          </a:solidFill>
          <a:ln w="0">
            <a:noFill/>
          </a:ln>
        </p:spPr>
        <p:txBody>
          <a:bodyPr/>
          <a:lstStyle/>
          <a:p>
            <a:endParaRPr lang="en-US"/>
          </a:p>
        </p:txBody>
      </p:sp>
      <p:sp>
        <p:nvSpPr>
          <p:cNvPr id="13" name="Rectangle 12">
            <a:extLst>
              <a:ext uri="{FF2B5EF4-FFF2-40B4-BE49-F238E27FC236}">
                <a16:creationId xmlns:a16="http://schemas.microsoft.com/office/drawing/2014/main" id="{531603E8-15D4-4D11-8854-4C2B3AFC08C0}"/>
              </a:ext>
            </a:extLst>
          </p:cNvPr>
          <p:cNvSpPr>
            <a:spLocks noGrp="1"/>
          </p:cNvSpPr>
          <p:nvPr/>
        </p:nvSpPr>
        <p:spPr>
          <a:xfrm>
            <a:off x="3695700" y="2476500"/>
            <a:ext cx="1466850" cy="857250"/>
          </a:xfrm>
          <a:prstGeom prst="rect">
            <a:avLst/>
          </a:prstGeom>
          <a:noFill/>
          <a:ln w="0">
            <a:noFill/>
          </a:ln>
        </p:spPr>
        <p:txBody>
          <a:bodyPr anchor="ctr"/>
          <a:lstStyle/>
          <a:p>
            <a:pPr>
              <a:defRPr sz="1875" b="1">
                <a:solidFill>
                  <a:srgbClr val="17324D"/>
                </a:solidFill>
                <a:latin typeface="Aptos"/>
                <a:ea typeface="Aptos"/>
                <a:cs typeface="Aptos"/>
              </a:defRPr>
            </a:pPr>
            <a:r>
              <a:rPr sz="2000" b="1" dirty="0">
                <a:solidFill>
                  <a:srgbClr val="17324D"/>
                </a:solidFill>
                <a:latin typeface="Aptos"/>
                <a:ea typeface="Aptos"/>
                <a:cs typeface="Aptos"/>
              </a:rPr>
              <a:t>Trust</a:t>
            </a:r>
          </a:p>
        </p:txBody>
      </p:sp>
      <p:sp>
        <p:nvSpPr>
          <p:cNvPr id="14" name="Rectangle 13">
            <a:extLst>
              <a:ext uri="{FF2B5EF4-FFF2-40B4-BE49-F238E27FC236}">
                <a16:creationId xmlns:a16="http://schemas.microsoft.com/office/drawing/2014/main" id="{AF00AC79-5AA1-408B-AF20-C1FEE91499E2}"/>
              </a:ext>
            </a:extLst>
          </p:cNvPr>
          <p:cNvSpPr>
            <a:spLocks noGrp="1"/>
          </p:cNvSpPr>
          <p:nvPr/>
        </p:nvSpPr>
        <p:spPr>
          <a:xfrm>
            <a:off x="5543550" y="2552700"/>
            <a:ext cx="666750" cy="666750"/>
          </a:xfrm>
          <a:prstGeom prst="rect">
            <a:avLst/>
          </a:prstGeom>
          <a:noFill/>
          <a:ln w="0">
            <a:noFill/>
          </a:ln>
        </p:spPr>
        <p:txBody>
          <a:bodyPr anchor="ctr"/>
          <a:lstStyle/>
          <a:p>
            <a:pPr>
              <a:defRPr sz="3900" b="1">
                <a:solidFill>
                  <a:srgbClr val="5B6B7A"/>
                </a:solidFill>
                <a:latin typeface="Aptos"/>
                <a:ea typeface="Aptos"/>
                <a:cs typeface="Aptos"/>
              </a:defRPr>
            </a:pPr>
            <a:r>
              <a:rPr sz="3900" b="1">
                <a:solidFill>
                  <a:srgbClr val="5B6B7A"/>
                </a:solidFill>
                <a:latin typeface="Aptos"/>
                <a:ea typeface="Aptos"/>
                <a:cs typeface="Aptos"/>
              </a:rPr>
              <a:t>›</a:t>
            </a:r>
          </a:p>
        </p:txBody>
      </p:sp>
      <p:sp>
        <p:nvSpPr>
          <p:cNvPr id="15" name="Oval 14">
            <a:extLst>
              <a:ext uri="{FF2B5EF4-FFF2-40B4-BE49-F238E27FC236}">
                <a16:creationId xmlns:a16="http://schemas.microsoft.com/office/drawing/2014/main" id="{1CB5CEB5-2BCA-488E-A0B5-22A493F764FE}"/>
              </a:ext>
            </a:extLst>
          </p:cNvPr>
          <p:cNvSpPr>
            <a:spLocks noGrp="1"/>
          </p:cNvSpPr>
          <p:nvPr/>
        </p:nvSpPr>
        <p:spPr>
          <a:xfrm>
            <a:off x="6381750" y="2095500"/>
            <a:ext cx="1809750" cy="1809750"/>
          </a:xfrm>
          <a:prstGeom prst="ellipse">
            <a:avLst/>
          </a:prstGeom>
          <a:solidFill>
            <a:srgbClr val="42C77A"/>
          </a:solidFill>
          <a:ln w="0">
            <a:noFill/>
          </a:ln>
        </p:spPr>
        <p:txBody>
          <a:bodyPr/>
          <a:lstStyle/>
          <a:p>
            <a:endParaRPr lang="en-US"/>
          </a:p>
        </p:txBody>
      </p:sp>
      <p:sp>
        <p:nvSpPr>
          <p:cNvPr id="16" name="Rectangle 15">
            <a:extLst>
              <a:ext uri="{FF2B5EF4-FFF2-40B4-BE49-F238E27FC236}">
                <a16:creationId xmlns:a16="http://schemas.microsoft.com/office/drawing/2014/main" id="{A5CB986C-D443-4518-86E2-CC4586024D56}"/>
              </a:ext>
            </a:extLst>
          </p:cNvPr>
          <p:cNvSpPr>
            <a:spLocks noGrp="1"/>
          </p:cNvSpPr>
          <p:nvPr/>
        </p:nvSpPr>
        <p:spPr>
          <a:xfrm>
            <a:off x="6467475" y="2514600"/>
            <a:ext cx="1638300" cy="857250"/>
          </a:xfrm>
          <a:prstGeom prst="rect">
            <a:avLst/>
          </a:prstGeom>
          <a:noFill/>
          <a:ln w="0">
            <a:noFill/>
          </a:ln>
        </p:spPr>
        <p:txBody>
          <a:bodyPr anchor="ctr"/>
          <a:lstStyle/>
          <a:p>
            <a:pPr>
              <a:defRPr sz="1875" b="1">
                <a:solidFill>
                  <a:srgbClr val="FFFFFF"/>
                </a:solidFill>
                <a:latin typeface="Aptos"/>
                <a:ea typeface="Aptos"/>
                <a:cs typeface="Aptos"/>
              </a:defRPr>
            </a:pPr>
            <a:r>
              <a:rPr sz="2000" b="1" dirty="0">
                <a:solidFill>
                  <a:schemeClr val="tx1">
                    <a:lumMod val="95000"/>
                    <a:lumOff val="5000"/>
                  </a:schemeClr>
                </a:solidFill>
                <a:latin typeface="Aptos"/>
                <a:ea typeface="Aptos"/>
                <a:cs typeface="Aptos"/>
              </a:rPr>
              <a:t>Decision quality</a:t>
            </a:r>
          </a:p>
        </p:txBody>
      </p:sp>
      <p:sp>
        <p:nvSpPr>
          <p:cNvPr id="17" name="Rectangle 16">
            <a:extLst>
              <a:ext uri="{FF2B5EF4-FFF2-40B4-BE49-F238E27FC236}">
                <a16:creationId xmlns:a16="http://schemas.microsoft.com/office/drawing/2014/main" id="{762EC566-5163-4FD1-A556-5F14AC17F0EE}"/>
              </a:ext>
            </a:extLst>
          </p:cNvPr>
          <p:cNvSpPr>
            <a:spLocks noGrp="1"/>
          </p:cNvSpPr>
          <p:nvPr/>
        </p:nvSpPr>
        <p:spPr>
          <a:xfrm>
            <a:off x="8401050" y="2552700"/>
            <a:ext cx="666750" cy="666750"/>
          </a:xfrm>
          <a:prstGeom prst="rect">
            <a:avLst/>
          </a:prstGeom>
          <a:noFill/>
          <a:ln w="0">
            <a:noFill/>
          </a:ln>
        </p:spPr>
        <p:txBody>
          <a:bodyPr anchor="ctr"/>
          <a:lstStyle/>
          <a:p>
            <a:pPr>
              <a:defRPr sz="3900" b="1">
                <a:solidFill>
                  <a:srgbClr val="5B6B7A"/>
                </a:solidFill>
                <a:latin typeface="Aptos"/>
                <a:ea typeface="Aptos"/>
                <a:cs typeface="Aptos"/>
              </a:defRPr>
            </a:pPr>
            <a:r>
              <a:rPr sz="3900" b="1">
                <a:solidFill>
                  <a:srgbClr val="5B6B7A"/>
                </a:solidFill>
                <a:latin typeface="Aptos"/>
                <a:ea typeface="Aptos"/>
                <a:cs typeface="Aptos"/>
              </a:rPr>
              <a:t>›</a:t>
            </a:r>
          </a:p>
        </p:txBody>
      </p:sp>
      <p:sp>
        <p:nvSpPr>
          <p:cNvPr id="18" name="Oval 17">
            <a:extLst>
              <a:ext uri="{FF2B5EF4-FFF2-40B4-BE49-F238E27FC236}">
                <a16:creationId xmlns:a16="http://schemas.microsoft.com/office/drawing/2014/main" id="{7D610577-0B9B-4677-8CBE-C287B3596EF2}"/>
              </a:ext>
            </a:extLst>
          </p:cNvPr>
          <p:cNvSpPr>
            <a:spLocks noGrp="1"/>
          </p:cNvSpPr>
          <p:nvPr/>
        </p:nvSpPr>
        <p:spPr>
          <a:xfrm>
            <a:off x="9239250" y="2095500"/>
            <a:ext cx="1809750" cy="1809750"/>
          </a:xfrm>
          <a:prstGeom prst="ellipse">
            <a:avLst/>
          </a:prstGeom>
          <a:solidFill>
            <a:srgbClr val="2E86DE"/>
          </a:solidFill>
          <a:ln w="0">
            <a:noFill/>
          </a:ln>
        </p:spPr>
        <p:txBody>
          <a:bodyPr/>
          <a:lstStyle/>
          <a:p>
            <a:endParaRPr lang="en-US" dirty="0"/>
          </a:p>
        </p:txBody>
      </p:sp>
      <p:sp>
        <p:nvSpPr>
          <p:cNvPr id="19" name="Rectangle 18">
            <a:extLst>
              <a:ext uri="{FF2B5EF4-FFF2-40B4-BE49-F238E27FC236}">
                <a16:creationId xmlns:a16="http://schemas.microsoft.com/office/drawing/2014/main" id="{BFFE505F-4E6F-401B-B16B-1CD37F910842}"/>
              </a:ext>
            </a:extLst>
          </p:cNvPr>
          <p:cNvSpPr>
            <a:spLocks noGrp="1"/>
          </p:cNvSpPr>
          <p:nvPr/>
        </p:nvSpPr>
        <p:spPr>
          <a:xfrm>
            <a:off x="9277350" y="2457450"/>
            <a:ext cx="1809750" cy="857250"/>
          </a:xfrm>
          <a:prstGeom prst="rect">
            <a:avLst/>
          </a:prstGeom>
          <a:noFill/>
          <a:ln w="0">
            <a:noFill/>
          </a:ln>
        </p:spPr>
        <p:txBody>
          <a:bodyPr anchor="ctr"/>
          <a:lstStyle/>
          <a:p>
            <a:pPr>
              <a:defRPr sz="1875" b="1">
                <a:solidFill>
                  <a:srgbClr val="FFFFFF"/>
                </a:solidFill>
                <a:latin typeface="Aptos"/>
                <a:ea typeface="Aptos"/>
                <a:cs typeface="Aptos"/>
              </a:defRPr>
            </a:pPr>
            <a:r>
              <a:rPr sz="2000" b="1" dirty="0">
                <a:solidFill>
                  <a:schemeClr val="tx2"/>
                </a:solidFill>
                <a:latin typeface="Aptos"/>
                <a:ea typeface="Aptos"/>
                <a:cs typeface="Aptos"/>
              </a:rPr>
              <a:t>Governance effectiveness</a:t>
            </a:r>
          </a:p>
        </p:txBody>
      </p:sp>
      <p:sp>
        <p:nvSpPr>
          <p:cNvPr id="20" name="Rectangle 19">
            <a:extLst>
              <a:ext uri="{FF2B5EF4-FFF2-40B4-BE49-F238E27FC236}">
                <a16:creationId xmlns:a16="http://schemas.microsoft.com/office/drawing/2014/main" id="{615DD284-C3D0-4ADC-B2E5-6D3C7C618257}"/>
              </a:ext>
            </a:extLst>
          </p:cNvPr>
          <p:cNvSpPr>
            <a:spLocks noGrp="1"/>
          </p:cNvSpPr>
          <p:nvPr/>
        </p:nvSpPr>
        <p:spPr>
          <a:xfrm>
            <a:off x="931018" y="4816711"/>
            <a:ext cx="10403732" cy="523875"/>
          </a:xfrm>
          <a:prstGeom prst="rect">
            <a:avLst/>
          </a:prstGeom>
          <a:noFill/>
          <a:ln w="0">
            <a:noFill/>
          </a:ln>
        </p:spPr>
        <p:txBody>
          <a:bodyPr anchor="ctr"/>
          <a:lstStyle/>
          <a:p>
            <a:pPr>
              <a:defRPr sz="1800" b="1">
                <a:solidFill>
                  <a:srgbClr val="F04452"/>
                </a:solidFill>
                <a:latin typeface="Aptos"/>
                <a:ea typeface="Aptos"/>
                <a:cs typeface="Aptos"/>
              </a:defRPr>
            </a:pPr>
            <a:r>
              <a:rPr sz="3200" b="1" dirty="0">
                <a:solidFill>
                  <a:srgbClr val="F04452"/>
                </a:solidFill>
                <a:latin typeface="Aptos"/>
                <a:ea typeface="Aptos"/>
                <a:cs typeface="Aptos"/>
              </a:rPr>
              <a:t>When communication breaks down: misunderstanding, conflict, distrust, micromanagement</a:t>
            </a:r>
          </a:p>
        </p:txBody>
      </p:sp>
    </p:spTree>
    <p:extLst>
      <p:ext uri="{BB962C8B-B14F-4D97-AF65-F5344CB8AC3E}">
        <p14:creationId xmlns:p14="http://schemas.microsoft.com/office/powerpoint/2010/main" val="1180548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F3EE1A6-DB3A-4397-B4CB-101C163662DD}"/>
              </a:ext>
            </a:extLst>
          </p:cNvPr>
          <p:cNvSpPr>
            <a:spLocks noGrp="1"/>
          </p:cNvSpPr>
          <p:nvPr/>
        </p:nvSpPr>
        <p:spPr>
          <a:xfrm>
            <a:off x="0" y="0"/>
            <a:ext cx="171450" cy="6858000"/>
          </a:xfrm>
          <a:prstGeom prst="rect">
            <a:avLst/>
          </a:prstGeom>
          <a:solidFill>
            <a:srgbClr val="42C77A"/>
          </a:solidFill>
          <a:ln w="0">
            <a:noFill/>
          </a:ln>
        </p:spPr>
        <p:txBody>
          <a:bodyPr/>
          <a:lstStyle/>
          <a:p>
            <a:endParaRPr lang="en-US"/>
          </a:p>
        </p:txBody>
      </p:sp>
      <p:sp>
        <p:nvSpPr>
          <p:cNvPr id="2" name="Rectangle 1">
            <a:extLst>
              <a:ext uri="{FF2B5EF4-FFF2-40B4-BE49-F238E27FC236}">
                <a16:creationId xmlns:a16="http://schemas.microsoft.com/office/drawing/2014/main" id="{F95A000E-8E9A-4BF5-A92C-5C2F09051C6E}"/>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Board communication temperature check</a:t>
            </a:r>
          </a:p>
        </p:txBody>
      </p:sp>
      <p:sp>
        <p:nvSpPr>
          <p:cNvPr id="3" name="Rectangle 2">
            <a:extLst>
              <a:ext uri="{FF2B5EF4-FFF2-40B4-BE49-F238E27FC236}">
                <a16:creationId xmlns:a16="http://schemas.microsoft.com/office/drawing/2014/main" id="{49E00579-C8FE-4F5D-B193-AC278E4616A5}"/>
              </a:ext>
            </a:extLst>
          </p:cNvPr>
          <p:cNvSpPr>
            <a:spLocks noGrp="1"/>
          </p:cNvSpPr>
          <p:nvPr/>
        </p:nvSpPr>
        <p:spPr>
          <a:xfrm>
            <a:off x="696541" y="1028700"/>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Rate the board you know best</a:t>
            </a:r>
          </a:p>
        </p:txBody>
      </p:sp>
      <p:sp>
        <p:nvSpPr>
          <p:cNvPr id="4" name="Rectangle 3">
            <a:extLst>
              <a:ext uri="{FF2B5EF4-FFF2-40B4-BE49-F238E27FC236}">
                <a16:creationId xmlns:a16="http://schemas.microsoft.com/office/drawing/2014/main" id="{D9CEE6D6-1E93-4079-A654-87D3A7FA0BA5}"/>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5F2D8B37-9BB1-4301-9CBF-8E19A6AD20EB}"/>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DCB91FB5-F01E-4244-BF5D-CE903178E4A9}"/>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44A5B7DB-56E7-4D14-8F36-379A0E29A6CB}"/>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BFF0119F-9D65-43EB-80D4-99CFD14A836E}"/>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06</a:t>
            </a:r>
          </a:p>
        </p:txBody>
      </p:sp>
      <p:sp>
        <p:nvSpPr>
          <p:cNvPr id="9" name="Oval 8">
            <a:extLst>
              <a:ext uri="{FF2B5EF4-FFF2-40B4-BE49-F238E27FC236}">
                <a16:creationId xmlns:a16="http://schemas.microsoft.com/office/drawing/2014/main" id="{719352B8-B54D-409F-B755-ECDC03C50445}"/>
              </a:ext>
            </a:extLst>
          </p:cNvPr>
          <p:cNvSpPr>
            <a:spLocks noGrp="1"/>
          </p:cNvSpPr>
          <p:nvPr/>
        </p:nvSpPr>
        <p:spPr>
          <a:xfrm>
            <a:off x="1428750" y="2000250"/>
            <a:ext cx="1143000" cy="1143000"/>
          </a:xfrm>
          <a:prstGeom prst="ellipse">
            <a:avLst/>
          </a:prstGeom>
          <a:solidFill>
            <a:srgbClr val="F04452"/>
          </a:solidFill>
          <a:ln w="0">
            <a:noFill/>
          </a:ln>
        </p:spPr>
        <p:txBody>
          <a:bodyPr/>
          <a:lstStyle/>
          <a:p>
            <a:endParaRPr lang="en-US"/>
          </a:p>
        </p:txBody>
      </p:sp>
      <p:sp>
        <p:nvSpPr>
          <p:cNvPr id="10" name="Rectangle 9">
            <a:extLst>
              <a:ext uri="{FF2B5EF4-FFF2-40B4-BE49-F238E27FC236}">
                <a16:creationId xmlns:a16="http://schemas.microsoft.com/office/drawing/2014/main" id="{7EE7E1FC-588F-42F4-AAE2-1408E06BEECE}"/>
              </a:ext>
            </a:extLst>
          </p:cNvPr>
          <p:cNvSpPr>
            <a:spLocks noGrp="1"/>
          </p:cNvSpPr>
          <p:nvPr/>
        </p:nvSpPr>
        <p:spPr>
          <a:xfrm>
            <a:off x="1428750" y="2000250"/>
            <a:ext cx="1143000" cy="1143000"/>
          </a:xfrm>
          <a:prstGeom prst="rect">
            <a:avLst/>
          </a:prstGeom>
          <a:noFill/>
          <a:ln w="0">
            <a:noFill/>
          </a:ln>
        </p:spPr>
        <p:txBody>
          <a:bodyPr anchor="ctr"/>
          <a:lstStyle/>
          <a:p>
            <a:pPr>
              <a:defRPr sz="3600" b="1">
                <a:solidFill>
                  <a:srgbClr val="FFFFFF"/>
                </a:solidFill>
                <a:latin typeface="Aptos"/>
                <a:ea typeface="Aptos"/>
                <a:cs typeface="Aptos"/>
              </a:defRPr>
            </a:pPr>
            <a:r>
              <a:rPr sz="3600" b="1">
                <a:solidFill>
                  <a:srgbClr val="FFFFFF"/>
                </a:solidFill>
                <a:latin typeface="Aptos"/>
                <a:ea typeface="Aptos"/>
                <a:cs typeface="Aptos"/>
              </a:rPr>
              <a:t>1</a:t>
            </a:r>
          </a:p>
        </p:txBody>
      </p:sp>
      <p:sp>
        <p:nvSpPr>
          <p:cNvPr id="11" name="Oval 10">
            <a:extLst>
              <a:ext uri="{FF2B5EF4-FFF2-40B4-BE49-F238E27FC236}">
                <a16:creationId xmlns:a16="http://schemas.microsoft.com/office/drawing/2014/main" id="{F70E07D2-68B3-428B-97A7-45A1042FE75C}"/>
              </a:ext>
            </a:extLst>
          </p:cNvPr>
          <p:cNvSpPr>
            <a:spLocks noGrp="1"/>
          </p:cNvSpPr>
          <p:nvPr/>
        </p:nvSpPr>
        <p:spPr>
          <a:xfrm>
            <a:off x="3381375" y="2000250"/>
            <a:ext cx="1143000" cy="1143000"/>
          </a:xfrm>
          <a:prstGeom prst="ellipse">
            <a:avLst/>
          </a:prstGeom>
          <a:solidFill>
            <a:srgbClr val="FFD33D"/>
          </a:solidFill>
          <a:ln w="0">
            <a:noFill/>
          </a:ln>
        </p:spPr>
        <p:txBody>
          <a:bodyPr/>
          <a:lstStyle/>
          <a:p>
            <a:endParaRPr lang="en-US"/>
          </a:p>
        </p:txBody>
      </p:sp>
      <p:sp>
        <p:nvSpPr>
          <p:cNvPr id="12" name="Rectangle 11">
            <a:extLst>
              <a:ext uri="{FF2B5EF4-FFF2-40B4-BE49-F238E27FC236}">
                <a16:creationId xmlns:a16="http://schemas.microsoft.com/office/drawing/2014/main" id="{5B534694-1E3E-4DD7-96E2-CA0C5F6F1590}"/>
              </a:ext>
            </a:extLst>
          </p:cNvPr>
          <p:cNvSpPr>
            <a:spLocks noGrp="1"/>
          </p:cNvSpPr>
          <p:nvPr/>
        </p:nvSpPr>
        <p:spPr>
          <a:xfrm>
            <a:off x="3381375" y="2000250"/>
            <a:ext cx="1143000" cy="1143000"/>
          </a:xfrm>
          <a:prstGeom prst="rect">
            <a:avLst/>
          </a:prstGeom>
          <a:noFill/>
          <a:ln w="0">
            <a:noFill/>
          </a:ln>
        </p:spPr>
        <p:txBody>
          <a:bodyPr anchor="ctr"/>
          <a:lstStyle/>
          <a:p>
            <a:pPr>
              <a:defRPr sz="3600" b="1">
                <a:solidFill>
                  <a:srgbClr val="17324D"/>
                </a:solidFill>
                <a:latin typeface="Aptos"/>
                <a:ea typeface="Aptos"/>
                <a:cs typeface="Aptos"/>
              </a:defRPr>
            </a:pPr>
            <a:r>
              <a:rPr sz="3600" b="1">
                <a:solidFill>
                  <a:srgbClr val="17324D"/>
                </a:solidFill>
                <a:latin typeface="Aptos"/>
                <a:ea typeface="Aptos"/>
                <a:cs typeface="Aptos"/>
              </a:rPr>
              <a:t>2</a:t>
            </a:r>
          </a:p>
        </p:txBody>
      </p:sp>
      <p:sp>
        <p:nvSpPr>
          <p:cNvPr id="13" name="Oval 12">
            <a:extLst>
              <a:ext uri="{FF2B5EF4-FFF2-40B4-BE49-F238E27FC236}">
                <a16:creationId xmlns:a16="http://schemas.microsoft.com/office/drawing/2014/main" id="{7D9C1C9C-C534-4C52-9170-DB1ACFEB2708}"/>
              </a:ext>
            </a:extLst>
          </p:cNvPr>
          <p:cNvSpPr>
            <a:spLocks noGrp="1"/>
          </p:cNvSpPr>
          <p:nvPr/>
        </p:nvSpPr>
        <p:spPr>
          <a:xfrm>
            <a:off x="5334000" y="2000250"/>
            <a:ext cx="1143000" cy="1143000"/>
          </a:xfrm>
          <a:prstGeom prst="ellipse">
            <a:avLst/>
          </a:prstGeom>
          <a:solidFill>
            <a:srgbClr val="42C77A"/>
          </a:solidFill>
          <a:ln w="0">
            <a:noFill/>
          </a:ln>
        </p:spPr>
        <p:txBody>
          <a:bodyPr/>
          <a:lstStyle/>
          <a:p>
            <a:endParaRPr lang="en-US"/>
          </a:p>
        </p:txBody>
      </p:sp>
      <p:sp>
        <p:nvSpPr>
          <p:cNvPr id="14" name="Rectangle 13">
            <a:extLst>
              <a:ext uri="{FF2B5EF4-FFF2-40B4-BE49-F238E27FC236}">
                <a16:creationId xmlns:a16="http://schemas.microsoft.com/office/drawing/2014/main" id="{1FA6D3E3-3896-4FEC-9740-398F6FC5F539}"/>
              </a:ext>
            </a:extLst>
          </p:cNvPr>
          <p:cNvSpPr>
            <a:spLocks noGrp="1"/>
          </p:cNvSpPr>
          <p:nvPr/>
        </p:nvSpPr>
        <p:spPr>
          <a:xfrm>
            <a:off x="5334000" y="2000250"/>
            <a:ext cx="1143000" cy="1143000"/>
          </a:xfrm>
          <a:prstGeom prst="rect">
            <a:avLst/>
          </a:prstGeom>
          <a:noFill/>
          <a:ln w="0">
            <a:noFill/>
          </a:ln>
        </p:spPr>
        <p:txBody>
          <a:bodyPr anchor="ctr"/>
          <a:lstStyle/>
          <a:p>
            <a:pPr>
              <a:defRPr sz="3600" b="1">
                <a:solidFill>
                  <a:srgbClr val="FFFFFF"/>
                </a:solidFill>
                <a:latin typeface="Aptos"/>
                <a:ea typeface="Aptos"/>
                <a:cs typeface="Aptos"/>
              </a:defRPr>
            </a:pPr>
            <a:r>
              <a:rPr sz="3600" b="1">
                <a:solidFill>
                  <a:srgbClr val="FFFFFF"/>
                </a:solidFill>
                <a:latin typeface="Aptos"/>
                <a:ea typeface="Aptos"/>
                <a:cs typeface="Aptos"/>
              </a:rPr>
              <a:t>3</a:t>
            </a:r>
          </a:p>
        </p:txBody>
      </p:sp>
      <p:sp>
        <p:nvSpPr>
          <p:cNvPr id="15" name="Oval 14">
            <a:extLst>
              <a:ext uri="{FF2B5EF4-FFF2-40B4-BE49-F238E27FC236}">
                <a16:creationId xmlns:a16="http://schemas.microsoft.com/office/drawing/2014/main" id="{87F8626D-F82F-4AA2-94F2-E8181F677A2F}"/>
              </a:ext>
            </a:extLst>
          </p:cNvPr>
          <p:cNvSpPr>
            <a:spLocks noGrp="1"/>
          </p:cNvSpPr>
          <p:nvPr/>
        </p:nvSpPr>
        <p:spPr>
          <a:xfrm>
            <a:off x="7286625" y="2000250"/>
            <a:ext cx="1143000" cy="1143000"/>
          </a:xfrm>
          <a:prstGeom prst="ellipse">
            <a:avLst/>
          </a:prstGeom>
          <a:solidFill>
            <a:srgbClr val="2E86DE"/>
          </a:solidFill>
          <a:ln w="0">
            <a:noFill/>
          </a:ln>
        </p:spPr>
        <p:txBody>
          <a:bodyPr/>
          <a:lstStyle/>
          <a:p>
            <a:endParaRPr lang="en-US"/>
          </a:p>
        </p:txBody>
      </p:sp>
      <p:sp>
        <p:nvSpPr>
          <p:cNvPr id="16" name="Rectangle 15">
            <a:extLst>
              <a:ext uri="{FF2B5EF4-FFF2-40B4-BE49-F238E27FC236}">
                <a16:creationId xmlns:a16="http://schemas.microsoft.com/office/drawing/2014/main" id="{3F74873A-ED2B-4D47-B824-2C69D232A510}"/>
              </a:ext>
            </a:extLst>
          </p:cNvPr>
          <p:cNvSpPr>
            <a:spLocks noGrp="1"/>
          </p:cNvSpPr>
          <p:nvPr/>
        </p:nvSpPr>
        <p:spPr>
          <a:xfrm>
            <a:off x="7286625" y="2000250"/>
            <a:ext cx="1143000" cy="1143000"/>
          </a:xfrm>
          <a:prstGeom prst="rect">
            <a:avLst/>
          </a:prstGeom>
          <a:noFill/>
          <a:ln w="0">
            <a:noFill/>
          </a:ln>
        </p:spPr>
        <p:txBody>
          <a:bodyPr anchor="ctr"/>
          <a:lstStyle/>
          <a:p>
            <a:pPr>
              <a:defRPr sz="3600" b="1">
                <a:solidFill>
                  <a:srgbClr val="FFFFFF"/>
                </a:solidFill>
                <a:latin typeface="Aptos"/>
                <a:ea typeface="Aptos"/>
                <a:cs typeface="Aptos"/>
              </a:defRPr>
            </a:pPr>
            <a:r>
              <a:rPr sz="3600" b="1">
                <a:solidFill>
                  <a:srgbClr val="FFFFFF"/>
                </a:solidFill>
                <a:latin typeface="Aptos"/>
                <a:ea typeface="Aptos"/>
                <a:cs typeface="Aptos"/>
              </a:rPr>
              <a:t>4</a:t>
            </a:r>
          </a:p>
        </p:txBody>
      </p:sp>
      <p:sp>
        <p:nvSpPr>
          <p:cNvPr id="17" name="Oval 16">
            <a:extLst>
              <a:ext uri="{FF2B5EF4-FFF2-40B4-BE49-F238E27FC236}">
                <a16:creationId xmlns:a16="http://schemas.microsoft.com/office/drawing/2014/main" id="{225F22BB-7867-4567-A6B7-169CEAD4A924}"/>
              </a:ext>
            </a:extLst>
          </p:cNvPr>
          <p:cNvSpPr>
            <a:spLocks noGrp="1"/>
          </p:cNvSpPr>
          <p:nvPr/>
        </p:nvSpPr>
        <p:spPr>
          <a:xfrm>
            <a:off x="9239250" y="2000250"/>
            <a:ext cx="1143000" cy="1143000"/>
          </a:xfrm>
          <a:prstGeom prst="ellipse">
            <a:avLst/>
          </a:prstGeom>
          <a:solidFill>
            <a:srgbClr val="2E86DE"/>
          </a:solidFill>
          <a:ln w="0">
            <a:noFill/>
          </a:ln>
        </p:spPr>
        <p:txBody>
          <a:bodyPr/>
          <a:lstStyle/>
          <a:p>
            <a:endParaRPr lang="en-US"/>
          </a:p>
        </p:txBody>
      </p:sp>
      <p:sp>
        <p:nvSpPr>
          <p:cNvPr id="18" name="Rectangle 17">
            <a:extLst>
              <a:ext uri="{FF2B5EF4-FFF2-40B4-BE49-F238E27FC236}">
                <a16:creationId xmlns:a16="http://schemas.microsoft.com/office/drawing/2014/main" id="{8A3DFE07-9CC0-4444-9ADE-E3C598B75DF6}"/>
              </a:ext>
            </a:extLst>
          </p:cNvPr>
          <p:cNvSpPr>
            <a:spLocks noGrp="1"/>
          </p:cNvSpPr>
          <p:nvPr/>
        </p:nvSpPr>
        <p:spPr>
          <a:xfrm>
            <a:off x="9239250" y="2000250"/>
            <a:ext cx="1143000" cy="1143000"/>
          </a:xfrm>
          <a:prstGeom prst="rect">
            <a:avLst/>
          </a:prstGeom>
          <a:noFill/>
          <a:ln w="0">
            <a:noFill/>
          </a:ln>
        </p:spPr>
        <p:txBody>
          <a:bodyPr anchor="ctr"/>
          <a:lstStyle/>
          <a:p>
            <a:pPr>
              <a:defRPr sz="3600" b="1">
                <a:solidFill>
                  <a:srgbClr val="FFFFFF"/>
                </a:solidFill>
                <a:latin typeface="Aptos"/>
                <a:ea typeface="Aptos"/>
                <a:cs typeface="Aptos"/>
              </a:defRPr>
            </a:pPr>
            <a:r>
              <a:rPr sz="3600" b="1">
                <a:solidFill>
                  <a:srgbClr val="FFFFFF"/>
                </a:solidFill>
                <a:latin typeface="Aptos"/>
                <a:ea typeface="Aptos"/>
                <a:cs typeface="Aptos"/>
              </a:rPr>
              <a:t>5</a:t>
            </a:r>
          </a:p>
        </p:txBody>
      </p:sp>
      <p:sp>
        <p:nvSpPr>
          <p:cNvPr id="19" name="Rectangle 18">
            <a:extLst>
              <a:ext uri="{FF2B5EF4-FFF2-40B4-BE49-F238E27FC236}">
                <a16:creationId xmlns:a16="http://schemas.microsoft.com/office/drawing/2014/main" id="{A7A064D7-8617-4382-A86C-8A7FEE6CEDB4}"/>
              </a:ext>
            </a:extLst>
          </p:cNvPr>
          <p:cNvSpPr>
            <a:spLocks noGrp="1"/>
          </p:cNvSpPr>
          <p:nvPr/>
        </p:nvSpPr>
        <p:spPr>
          <a:xfrm>
            <a:off x="1181100" y="3619500"/>
            <a:ext cx="2857500" cy="381000"/>
          </a:xfrm>
          <a:prstGeom prst="rect">
            <a:avLst/>
          </a:prstGeom>
          <a:noFill/>
          <a:ln w="0">
            <a:noFill/>
          </a:ln>
        </p:spPr>
        <p:txBody>
          <a:bodyPr anchor="ctr"/>
          <a:lstStyle/>
          <a:p>
            <a:pPr>
              <a:defRPr sz="1425" b="0">
                <a:solidFill>
                  <a:srgbClr val="5B6B7A"/>
                </a:solidFill>
                <a:latin typeface="Aptos"/>
                <a:ea typeface="Aptos"/>
                <a:cs typeface="Aptos"/>
              </a:defRPr>
            </a:pPr>
            <a:r>
              <a:rPr sz="2000" b="0">
                <a:solidFill>
                  <a:srgbClr val="5B6B7A"/>
                </a:solidFill>
                <a:latin typeface="Aptos"/>
                <a:ea typeface="Aptos"/>
                <a:cs typeface="Aptos"/>
              </a:rPr>
              <a:t>1 = a significant problem</a:t>
            </a:r>
          </a:p>
        </p:txBody>
      </p:sp>
      <p:sp>
        <p:nvSpPr>
          <p:cNvPr id="20" name="Rectangle 19">
            <a:extLst>
              <a:ext uri="{FF2B5EF4-FFF2-40B4-BE49-F238E27FC236}">
                <a16:creationId xmlns:a16="http://schemas.microsoft.com/office/drawing/2014/main" id="{097C89B0-4472-45AC-A90F-72D1276B46CC}"/>
              </a:ext>
            </a:extLst>
          </p:cNvPr>
          <p:cNvSpPr>
            <a:spLocks noGrp="1"/>
          </p:cNvSpPr>
          <p:nvPr/>
        </p:nvSpPr>
        <p:spPr>
          <a:xfrm>
            <a:off x="7944661" y="3624364"/>
            <a:ext cx="2857500" cy="381000"/>
          </a:xfrm>
          <a:prstGeom prst="rect">
            <a:avLst/>
          </a:prstGeom>
          <a:noFill/>
          <a:ln w="0">
            <a:noFill/>
          </a:ln>
        </p:spPr>
        <p:txBody>
          <a:bodyPr anchor="ctr"/>
          <a:lstStyle/>
          <a:p>
            <a:pPr>
              <a:defRPr sz="1425" b="0">
                <a:solidFill>
                  <a:srgbClr val="5B6B7A"/>
                </a:solidFill>
                <a:latin typeface="Aptos"/>
                <a:ea typeface="Aptos"/>
                <a:cs typeface="Aptos"/>
              </a:defRPr>
            </a:pPr>
            <a:r>
              <a:rPr sz="2000" b="0">
                <a:solidFill>
                  <a:srgbClr val="5B6B7A"/>
                </a:solidFill>
                <a:latin typeface="Aptos"/>
                <a:ea typeface="Aptos"/>
                <a:cs typeface="Aptos"/>
              </a:rPr>
              <a:t>5 = exceptionally strong</a:t>
            </a:r>
          </a:p>
        </p:txBody>
      </p:sp>
      <p:sp>
        <p:nvSpPr>
          <p:cNvPr id="21" name="Rectangle 20">
            <a:extLst>
              <a:ext uri="{FF2B5EF4-FFF2-40B4-BE49-F238E27FC236}">
                <a16:creationId xmlns:a16="http://schemas.microsoft.com/office/drawing/2014/main" id="{CB3B9E79-DDFD-4232-9789-390214B85B37}"/>
              </a:ext>
            </a:extLst>
          </p:cNvPr>
          <p:cNvSpPr>
            <a:spLocks noGrp="1"/>
          </p:cNvSpPr>
          <p:nvPr/>
        </p:nvSpPr>
        <p:spPr>
          <a:xfrm>
            <a:off x="1714500" y="4476750"/>
            <a:ext cx="8763000" cy="666750"/>
          </a:xfrm>
          <a:prstGeom prst="rect">
            <a:avLst/>
          </a:prstGeom>
          <a:noFill/>
          <a:ln w="0">
            <a:noFill/>
          </a:ln>
        </p:spPr>
        <p:txBody>
          <a:bodyPr anchor="ctr"/>
          <a:lstStyle/>
          <a:p>
            <a:pPr>
              <a:defRPr sz="2550" b="1">
                <a:solidFill>
                  <a:srgbClr val="17324D"/>
                </a:solidFill>
                <a:latin typeface="Aptos"/>
                <a:ea typeface="Aptos"/>
                <a:cs typeface="Aptos"/>
              </a:defRPr>
            </a:pPr>
            <a:r>
              <a:rPr sz="3200" b="1" dirty="0">
                <a:solidFill>
                  <a:srgbClr val="17324D"/>
                </a:solidFill>
                <a:latin typeface="Aptos"/>
                <a:ea typeface="Aptos"/>
                <a:cs typeface="Aptos"/>
              </a:rPr>
              <a:t>What would move your board up one point?</a:t>
            </a:r>
          </a:p>
        </p:txBody>
      </p:sp>
    </p:spTree>
    <p:extLst>
      <p:ext uri="{BB962C8B-B14F-4D97-AF65-F5344CB8AC3E}">
        <p14:creationId xmlns:p14="http://schemas.microsoft.com/office/powerpoint/2010/main" val="900167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8F7F943-4856-4FFC-9D0B-7A74286A14CB}"/>
              </a:ext>
            </a:extLst>
          </p:cNvPr>
          <p:cNvSpPr>
            <a:spLocks noGrp="1"/>
          </p:cNvSpPr>
          <p:nvPr/>
        </p:nvSpPr>
        <p:spPr>
          <a:xfrm>
            <a:off x="0" y="0"/>
            <a:ext cx="171450" cy="6858000"/>
          </a:xfrm>
          <a:prstGeom prst="rect">
            <a:avLst/>
          </a:prstGeom>
          <a:solidFill>
            <a:srgbClr val="F04452"/>
          </a:solidFill>
          <a:ln w="0">
            <a:noFill/>
          </a:ln>
        </p:spPr>
        <p:txBody>
          <a:bodyPr/>
          <a:lstStyle/>
          <a:p>
            <a:endParaRPr lang="en-US"/>
          </a:p>
        </p:txBody>
      </p:sp>
      <p:sp>
        <p:nvSpPr>
          <p:cNvPr id="2" name="Rectangle 1">
            <a:extLst>
              <a:ext uri="{FF2B5EF4-FFF2-40B4-BE49-F238E27FC236}">
                <a16:creationId xmlns:a16="http://schemas.microsoft.com/office/drawing/2014/main" id="{DD406ED6-EFD9-47FB-BA22-183DBA2B9ED5}"/>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Seven communication traps</a:t>
            </a:r>
          </a:p>
        </p:txBody>
      </p:sp>
      <p:sp>
        <p:nvSpPr>
          <p:cNvPr id="3" name="Rectangle 2">
            <a:extLst>
              <a:ext uri="{FF2B5EF4-FFF2-40B4-BE49-F238E27FC236}">
                <a16:creationId xmlns:a16="http://schemas.microsoft.com/office/drawing/2014/main" id="{240C9E2C-F930-4780-8EBE-5E8C46E4945F}"/>
              </a:ext>
            </a:extLst>
          </p:cNvPr>
          <p:cNvSpPr>
            <a:spLocks noGrp="1"/>
          </p:cNvSpPr>
          <p:nvPr/>
        </p:nvSpPr>
        <p:spPr>
          <a:xfrm>
            <a:off x="666750" y="1099732"/>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Most problems begin with ordinary habits</a:t>
            </a:r>
          </a:p>
        </p:txBody>
      </p:sp>
      <p:sp>
        <p:nvSpPr>
          <p:cNvPr id="4" name="Rectangle 3">
            <a:extLst>
              <a:ext uri="{FF2B5EF4-FFF2-40B4-BE49-F238E27FC236}">
                <a16:creationId xmlns:a16="http://schemas.microsoft.com/office/drawing/2014/main" id="{F642CEB7-8B81-4204-9A66-DBCC429EB359}"/>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6602AE95-DE5F-46A2-B8E2-3FFB5231C798}"/>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97A609FB-74A0-4C02-8085-2FA606A447FE}"/>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51C3E4AD-EF3F-47D5-89C9-455E9915E630}"/>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1CFC8B5F-3899-42BD-BB81-DF9231425E35}"/>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07</a:t>
            </a:r>
          </a:p>
        </p:txBody>
      </p:sp>
      <p:sp>
        <p:nvSpPr>
          <p:cNvPr id="9" name="Oval 8">
            <a:extLst>
              <a:ext uri="{FF2B5EF4-FFF2-40B4-BE49-F238E27FC236}">
                <a16:creationId xmlns:a16="http://schemas.microsoft.com/office/drawing/2014/main" id="{B3678CE3-E72C-40B7-93EC-769979BA2E59}"/>
              </a:ext>
            </a:extLst>
          </p:cNvPr>
          <p:cNvSpPr>
            <a:spLocks noGrp="1"/>
          </p:cNvSpPr>
          <p:nvPr/>
        </p:nvSpPr>
        <p:spPr>
          <a:xfrm>
            <a:off x="814388" y="2139983"/>
            <a:ext cx="514350" cy="514350"/>
          </a:xfrm>
          <a:prstGeom prst="ellipse">
            <a:avLst/>
          </a:prstGeom>
          <a:solidFill>
            <a:srgbClr val="F04452"/>
          </a:solidFill>
          <a:ln w="0">
            <a:noFill/>
          </a:ln>
        </p:spPr>
        <p:txBody>
          <a:bodyPr/>
          <a:lstStyle/>
          <a:p>
            <a:endParaRPr lang="en-US"/>
          </a:p>
        </p:txBody>
      </p:sp>
      <p:sp>
        <p:nvSpPr>
          <p:cNvPr id="10" name="Rectangle 9">
            <a:extLst>
              <a:ext uri="{FF2B5EF4-FFF2-40B4-BE49-F238E27FC236}">
                <a16:creationId xmlns:a16="http://schemas.microsoft.com/office/drawing/2014/main" id="{4ABC6026-2D95-4177-B149-BCEE391B81A5}"/>
              </a:ext>
            </a:extLst>
          </p:cNvPr>
          <p:cNvSpPr>
            <a:spLocks noGrp="1"/>
          </p:cNvSpPr>
          <p:nvPr/>
        </p:nvSpPr>
        <p:spPr>
          <a:xfrm>
            <a:off x="857250" y="2137552"/>
            <a:ext cx="514350" cy="514350"/>
          </a:xfrm>
          <a:prstGeom prst="rect">
            <a:avLst/>
          </a:prstGeom>
          <a:noFill/>
          <a:ln w="0">
            <a:noFill/>
          </a:ln>
        </p:spPr>
        <p:txBody>
          <a:bodyPr anchor="ctr"/>
          <a:lstStyle/>
          <a:p>
            <a:pPr>
              <a:defRPr sz="1575" b="1">
                <a:solidFill>
                  <a:srgbClr val="FFFFFF"/>
                </a:solidFill>
                <a:latin typeface="Aptos"/>
                <a:ea typeface="Aptos"/>
                <a:cs typeface="Aptos"/>
              </a:defRPr>
            </a:pPr>
            <a:r>
              <a:rPr sz="1575" b="1" dirty="0">
                <a:solidFill>
                  <a:srgbClr val="FFFFFF"/>
                </a:solidFill>
                <a:latin typeface="Aptos"/>
                <a:ea typeface="Aptos"/>
                <a:cs typeface="Aptos"/>
              </a:rPr>
              <a:t>1</a:t>
            </a:r>
          </a:p>
        </p:txBody>
      </p:sp>
      <p:sp>
        <p:nvSpPr>
          <p:cNvPr id="11" name="Rectangle 10">
            <a:extLst>
              <a:ext uri="{FF2B5EF4-FFF2-40B4-BE49-F238E27FC236}">
                <a16:creationId xmlns:a16="http://schemas.microsoft.com/office/drawing/2014/main" id="{4ED32FDC-B310-4097-8607-DF051E0368A3}"/>
              </a:ext>
            </a:extLst>
          </p:cNvPr>
          <p:cNvSpPr>
            <a:spLocks noGrp="1"/>
          </p:cNvSpPr>
          <p:nvPr/>
        </p:nvSpPr>
        <p:spPr>
          <a:xfrm>
            <a:off x="1524000" y="2108977"/>
            <a:ext cx="4476750" cy="571500"/>
          </a:xfrm>
          <a:prstGeom prst="rect">
            <a:avLst/>
          </a:prstGeom>
          <a:noFill/>
          <a:ln w="0">
            <a:noFill/>
          </a:ln>
        </p:spPr>
        <p:txBody>
          <a:bodyPr anchor="ctr"/>
          <a:lstStyle/>
          <a:p>
            <a:pPr>
              <a:defRPr sz="1800" b="1">
                <a:solidFill>
                  <a:srgbClr val="17324D"/>
                </a:solidFill>
                <a:latin typeface="Aptos"/>
                <a:ea typeface="Aptos"/>
                <a:cs typeface="Aptos"/>
              </a:defRPr>
            </a:pPr>
            <a:r>
              <a:rPr sz="2400" b="1" dirty="0">
                <a:solidFill>
                  <a:srgbClr val="17324D"/>
                </a:solidFill>
                <a:latin typeface="Aptos"/>
                <a:ea typeface="Aptos"/>
                <a:cs typeface="Aptos"/>
              </a:rPr>
              <a:t>Information overload</a:t>
            </a:r>
          </a:p>
        </p:txBody>
      </p:sp>
      <p:sp>
        <p:nvSpPr>
          <p:cNvPr id="12" name="Oval 11">
            <a:extLst>
              <a:ext uri="{FF2B5EF4-FFF2-40B4-BE49-F238E27FC236}">
                <a16:creationId xmlns:a16="http://schemas.microsoft.com/office/drawing/2014/main" id="{F4B3503C-1DC0-49A4-9DD1-BE14FDAFB560}"/>
              </a:ext>
            </a:extLst>
          </p:cNvPr>
          <p:cNvSpPr>
            <a:spLocks noGrp="1"/>
          </p:cNvSpPr>
          <p:nvPr/>
        </p:nvSpPr>
        <p:spPr>
          <a:xfrm>
            <a:off x="814388" y="3033712"/>
            <a:ext cx="514350" cy="514350"/>
          </a:xfrm>
          <a:prstGeom prst="ellipse">
            <a:avLst/>
          </a:prstGeom>
          <a:solidFill>
            <a:srgbClr val="FFD33D"/>
          </a:solidFill>
          <a:ln w="0">
            <a:noFill/>
          </a:ln>
        </p:spPr>
        <p:txBody>
          <a:bodyPr/>
          <a:lstStyle/>
          <a:p>
            <a:endParaRPr lang="en-US"/>
          </a:p>
        </p:txBody>
      </p:sp>
      <p:sp>
        <p:nvSpPr>
          <p:cNvPr id="13" name="Rectangle 12">
            <a:extLst>
              <a:ext uri="{FF2B5EF4-FFF2-40B4-BE49-F238E27FC236}">
                <a16:creationId xmlns:a16="http://schemas.microsoft.com/office/drawing/2014/main" id="{9F6E0901-4D30-41D5-B4B9-2EAA5241BFA9}"/>
              </a:ext>
            </a:extLst>
          </p:cNvPr>
          <p:cNvSpPr>
            <a:spLocks noGrp="1"/>
          </p:cNvSpPr>
          <p:nvPr/>
        </p:nvSpPr>
        <p:spPr>
          <a:xfrm>
            <a:off x="838200" y="3037158"/>
            <a:ext cx="514350" cy="514350"/>
          </a:xfrm>
          <a:prstGeom prst="rect">
            <a:avLst/>
          </a:prstGeom>
          <a:noFill/>
          <a:ln w="0">
            <a:noFill/>
          </a:ln>
        </p:spPr>
        <p:txBody>
          <a:bodyPr anchor="ctr"/>
          <a:lstStyle/>
          <a:p>
            <a:pPr>
              <a:defRPr sz="1575" b="1">
                <a:solidFill>
                  <a:srgbClr val="17324D"/>
                </a:solidFill>
                <a:latin typeface="Aptos"/>
                <a:ea typeface="Aptos"/>
                <a:cs typeface="Aptos"/>
              </a:defRPr>
            </a:pPr>
            <a:r>
              <a:rPr sz="1575" b="1" dirty="0">
                <a:solidFill>
                  <a:srgbClr val="17324D"/>
                </a:solidFill>
                <a:latin typeface="Aptos"/>
                <a:ea typeface="Aptos"/>
                <a:cs typeface="Aptos"/>
              </a:rPr>
              <a:t>2</a:t>
            </a:r>
          </a:p>
        </p:txBody>
      </p:sp>
      <p:sp>
        <p:nvSpPr>
          <p:cNvPr id="14" name="Rectangle 13">
            <a:extLst>
              <a:ext uri="{FF2B5EF4-FFF2-40B4-BE49-F238E27FC236}">
                <a16:creationId xmlns:a16="http://schemas.microsoft.com/office/drawing/2014/main" id="{7CA54215-F808-42CC-AAF5-0FCBB4D738C5}"/>
              </a:ext>
            </a:extLst>
          </p:cNvPr>
          <p:cNvSpPr>
            <a:spLocks noGrp="1"/>
          </p:cNvSpPr>
          <p:nvPr/>
        </p:nvSpPr>
        <p:spPr>
          <a:xfrm>
            <a:off x="1533525" y="2952750"/>
            <a:ext cx="4476750" cy="571500"/>
          </a:xfrm>
          <a:prstGeom prst="rect">
            <a:avLst/>
          </a:prstGeom>
          <a:noFill/>
          <a:ln w="0">
            <a:noFill/>
          </a:ln>
        </p:spPr>
        <p:txBody>
          <a:bodyPr anchor="ctr"/>
          <a:lstStyle/>
          <a:p>
            <a:pPr>
              <a:defRPr sz="1800" b="1">
                <a:solidFill>
                  <a:srgbClr val="17324D"/>
                </a:solidFill>
                <a:latin typeface="Aptos"/>
                <a:ea typeface="Aptos"/>
                <a:cs typeface="Aptos"/>
              </a:defRPr>
            </a:pPr>
            <a:r>
              <a:rPr sz="2400" b="1" dirty="0">
                <a:solidFill>
                  <a:srgbClr val="17324D"/>
                </a:solidFill>
                <a:latin typeface="Aptos"/>
                <a:ea typeface="Aptos"/>
                <a:cs typeface="Aptos"/>
              </a:rPr>
              <a:t>Information gaps</a:t>
            </a:r>
          </a:p>
        </p:txBody>
      </p:sp>
      <p:sp>
        <p:nvSpPr>
          <p:cNvPr id="15" name="Oval 14">
            <a:extLst>
              <a:ext uri="{FF2B5EF4-FFF2-40B4-BE49-F238E27FC236}">
                <a16:creationId xmlns:a16="http://schemas.microsoft.com/office/drawing/2014/main" id="{4286B622-E3F4-43DF-B3F0-5BA987FA1A01}"/>
              </a:ext>
            </a:extLst>
          </p:cNvPr>
          <p:cNvSpPr>
            <a:spLocks noGrp="1"/>
          </p:cNvSpPr>
          <p:nvPr/>
        </p:nvSpPr>
        <p:spPr>
          <a:xfrm>
            <a:off x="814388" y="3948113"/>
            <a:ext cx="514350" cy="514350"/>
          </a:xfrm>
          <a:prstGeom prst="ellipse">
            <a:avLst/>
          </a:prstGeom>
          <a:solidFill>
            <a:srgbClr val="42C77A"/>
          </a:solidFill>
          <a:ln w="0">
            <a:noFill/>
          </a:ln>
        </p:spPr>
        <p:txBody>
          <a:bodyPr/>
          <a:lstStyle/>
          <a:p>
            <a:endParaRPr lang="en-US"/>
          </a:p>
        </p:txBody>
      </p:sp>
      <p:sp>
        <p:nvSpPr>
          <p:cNvPr id="16" name="Rectangle 15">
            <a:extLst>
              <a:ext uri="{FF2B5EF4-FFF2-40B4-BE49-F238E27FC236}">
                <a16:creationId xmlns:a16="http://schemas.microsoft.com/office/drawing/2014/main" id="{EF9BF465-E127-4FCA-B9BA-E40A8B0C32E9}"/>
              </a:ext>
            </a:extLst>
          </p:cNvPr>
          <p:cNvSpPr>
            <a:spLocks noGrp="1"/>
          </p:cNvSpPr>
          <p:nvPr/>
        </p:nvSpPr>
        <p:spPr>
          <a:xfrm>
            <a:off x="838200" y="3948113"/>
            <a:ext cx="514350" cy="514350"/>
          </a:xfrm>
          <a:prstGeom prst="rect">
            <a:avLst/>
          </a:prstGeom>
          <a:noFill/>
          <a:ln w="0">
            <a:noFill/>
          </a:ln>
        </p:spPr>
        <p:txBody>
          <a:bodyPr anchor="ctr"/>
          <a:lstStyle/>
          <a:p>
            <a:pPr>
              <a:defRPr sz="1575" b="1">
                <a:solidFill>
                  <a:srgbClr val="FFFFFF"/>
                </a:solidFill>
                <a:latin typeface="Aptos"/>
                <a:ea typeface="Aptos"/>
                <a:cs typeface="Aptos"/>
              </a:defRPr>
            </a:pPr>
            <a:r>
              <a:rPr sz="1575" b="1">
                <a:solidFill>
                  <a:srgbClr val="FFFFFF"/>
                </a:solidFill>
                <a:latin typeface="Aptos"/>
                <a:ea typeface="Aptos"/>
                <a:cs typeface="Aptos"/>
              </a:rPr>
              <a:t>3</a:t>
            </a:r>
          </a:p>
        </p:txBody>
      </p:sp>
      <p:sp>
        <p:nvSpPr>
          <p:cNvPr id="17" name="Rectangle 16">
            <a:extLst>
              <a:ext uri="{FF2B5EF4-FFF2-40B4-BE49-F238E27FC236}">
                <a16:creationId xmlns:a16="http://schemas.microsoft.com/office/drawing/2014/main" id="{E42AED47-FFFE-438C-BD21-F0FC7DBCABDE}"/>
              </a:ext>
            </a:extLst>
          </p:cNvPr>
          <p:cNvSpPr>
            <a:spLocks noGrp="1"/>
          </p:cNvSpPr>
          <p:nvPr/>
        </p:nvSpPr>
        <p:spPr>
          <a:xfrm>
            <a:off x="1524000" y="3919538"/>
            <a:ext cx="4476750" cy="571500"/>
          </a:xfrm>
          <a:prstGeom prst="rect">
            <a:avLst/>
          </a:prstGeom>
          <a:noFill/>
          <a:ln w="0">
            <a:noFill/>
          </a:ln>
        </p:spPr>
        <p:txBody>
          <a:bodyPr anchor="ctr"/>
          <a:lstStyle/>
          <a:p>
            <a:pPr>
              <a:defRPr sz="1800" b="1">
                <a:solidFill>
                  <a:srgbClr val="17324D"/>
                </a:solidFill>
                <a:latin typeface="Aptos"/>
                <a:ea typeface="Aptos"/>
                <a:cs typeface="Aptos"/>
              </a:defRPr>
            </a:pPr>
            <a:r>
              <a:rPr sz="2400" b="1">
                <a:solidFill>
                  <a:srgbClr val="17324D"/>
                </a:solidFill>
                <a:latin typeface="Aptos"/>
                <a:ea typeface="Aptos"/>
                <a:cs typeface="Aptos"/>
              </a:rPr>
              <a:t>Different preferences</a:t>
            </a:r>
          </a:p>
        </p:txBody>
      </p:sp>
      <p:sp>
        <p:nvSpPr>
          <p:cNvPr id="18" name="Oval 17">
            <a:extLst>
              <a:ext uri="{FF2B5EF4-FFF2-40B4-BE49-F238E27FC236}">
                <a16:creationId xmlns:a16="http://schemas.microsoft.com/office/drawing/2014/main" id="{969D6940-9C7F-4751-BB11-AC56CBDFA1B5}"/>
              </a:ext>
            </a:extLst>
          </p:cNvPr>
          <p:cNvSpPr>
            <a:spLocks noGrp="1"/>
          </p:cNvSpPr>
          <p:nvPr/>
        </p:nvSpPr>
        <p:spPr>
          <a:xfrm>
            <a:off x="838200" y="5048250"/>
            <a:ext cx="514350" cy="514350"/>
          </a:xfrm>
          <a:prstGeom prst="ellipse">
            <a:avLst/>
          </a:prstGeom>
          <a:solidFill>
            <a:srgbClr val="2E86DE"/>
          </a:solidFill>
          <a:ln w="0">
            <a:noFill/>
          </a:ln>
        </p:spPr>
        <p:txBody>
          <a:bodyPr/>
          <a:lstStyle/>
          <a:p>
            <a:endParaRPr lang="en-US"/>
          </a:p>
        </p:txBody>
      </p:sp>
      <p:sp>
        <p:nvSpPr>
          <p:cNvPr id="19" name="Rectangle 18">
            <a:extLst>
              <a:ext uri="{FF2B5EF4-FFF2-40B4-BE49-F238E27FC236}">
                <a16:creationId xmlns:a16="http://schemas.microsoft.com/office/drawing/2014/main" id="{D4A3F8FC-4341-4F86-9B03-0264B55F6220}"/>
              </a:ext>
            </a:extLst>
          </p:cNvPr>
          <p:cNvSpPr>
            <a:spLocks noGrp="1"/>
          </p:cNvSpPr>
          <p:nvPr/>
        </p:nvSpPr>
        <p:spPr>
          <a:xfrm>
            <a:off x="857250" y="5048250"/>
            <a:ext cx="514350" cy="514350"/>
          </a:xfrm>
          <a:prstGeom prst="rect">
            <a:avLst/>
          </a:prstGeom>
          <a:noFill/>
          <a:ln w="0">
            <a:noFill/>
          </a:ln>
        </p:spPr>
        <p:txBody>
          <a:bodyPr anchor="ctr"/>
          <a:lstStyle/>
          <a:p>
            <a:pPr>
              <a:defRPr sz="1575" b="1">
                <a:solidFill>
                  <a:srgbClr val="FFFFFF"/>
                </a:solidFill>
                <a:latin typeface="Aptos"/>
                <a:ea typeface="Aptos"/>
                <a:cs typeface="Aptos"/>
              </a:defRPr>
            </a:pPr>
            <a:r>
              <a:rPr sz="1575" b="1" dirty="0">
                <a:solidFill>
                  <a:srgbClr val="FFFFFF"/>
                </a:solidFill>
                <a:latin typeface="Aptos"/>
                <a:ea typeface="Aptos"/>
                <a:cs typeface="Aptos"/>
              </a:rPr>
              <a:t>4</a:t>
            </a:r>
          </a:p>
        </p:txBody>
      </p:sp>
      <p:sp>
        <p:nvSpPr>
          <p:cNvPr id="20" name="Rectangle 19">
            <a:extLst>
              <a:ext uri="{FF2B5EF4-FFF2-40B4-BE49-F238E27FC236}">
                <a16:creationId xmlns:a16="http://schemas.microsoft.com/office/drawing/2014/main" id="{651A87FD-CC41-4658-9C77-51ABEF7CAF09}"/>
              </a:ext>
            </a:extLst>
          </p:cNvPr>
          <p:cNvSpPr>
            <a:spLocks noGrp="1"/>
          </p:cNvSpPr>
          <p:nvPr/>
        </p:nvSpPr>
        <p:spPr>
          <a:xfrm>
            <a:off x="1524000" y="5019675"/>
            <a:ext cx="4476750" cy="571500"/>
          </a:xfrm>
          <a:prstGeom prst="rect">
            <a:avLst/>
          </a:prstGeom>
          <a:noFill/>
          <a:ln w="0">
            <a:noFill/>
          </a:ln>
        </p:spPr>
        <p:txBody>
          <a:bodyPr anchor="ctr"/>
          <a:lstStyle/>
          <a:p>
            <a:pPr>
              <a:defRPr sz="1800" b="1">
                <a:solidFill>
                  <a:srgbClr val="17324D"/>
                </a:solidFill>
                <a:latin typeface="Aptos"/>
                <a:ea typeface="Aptos"/>
                <a:cs typeface="Aptos"/>
              </a:defRPr>
            </a:pPr>
            <a:r>
              <a:rPr sz="2400" b="1" dirty="0">
                <a:solidFill>
                  <a:srgbClr val="17324D"/>
                </a:solidFill>
                <a:latin typeface="Aptos"/>
                <a:ea typeface="Aptos"/>
                <a:cs typeface="Aptos"/>
              </a:rPr>
              <a:t>Individual direction to staff</a:t>
            </a:r>
          </a:p>
        </p:txBody>
      </p:sp>
      <p:sp>
        <p:nvSpPr>
          <p:cNvPr id="21" name="Oval 20">
            <a:extLst>
              <a:ext uri="{FF2B5EF4-FFF2-40B4-BE49-F238E27FC236}">
                <a16:creationId xmlns:a16="http://schemas.microsoft.com/office/drawing/2014/main" id="{2C58AEC6-A94A-4A36-BEFB-C5C1DCA63AF5}"/>
              </a:ext>
            </a:extLst>
          </p:cNvPr>
          <p:cNvSpPr>
            <a:spLocks noGrp="1"/>
          </p:cNvSpPr>
          <p:nvPr/>
        </p:nvSpPr>
        <p:spPr>
          <a:xfrm>
            <a:off x="6477000" y="2433232"/>
            <a:ext cx="514350" cy="514350"/>
          </a:xfrm>
          <a:prstGeom prst="ellipse">
            <a:avLst/>
          </a:prstGeom>
          <a:solidFill>
            <a:srgbClr val="F04452"/>
          </a:solidFill>
          <a:ln w="0">
            <a:noFill/>
          </a:ln>
        </p:spPr>
        <p:txBody>
          <a:bodyPr/>
          <a:lstStyle/>
          <a:p>
            <a:endParaRPr lang="en-US"/>
          </a:p>
        </p:txBody>
      </p:sp>
      <p:sp>
        <p:nvSpPr>
          <p:cNvPr id="22" name="Rectangle 21">
            <a:extLst>
              <a:ext uri="{FF2B5EF4-FFF2-40B4-BE49-F238E27FC236}">
                <a16:creationId xmlns:a16="http://schemas.microsoft.com/office/drawing/2014/main" id="{4DF0C6F8-8784-47CD-890D-30CF89B41328}"/>
              </a:ext>
            </a:extLst>
          </p:cNvPr>
          <p:cNvSpPr>
            <a:spLocks noGrp="1"/>
          </p:cNvSpPr>
          <p:nvPr/>
        </p:nvSpPr>
        <p:spPr>
          <a:xfrm>
            <a:off x="6500812" y="2433232"/>
            <a:ext cx="514350" cy="514350"/>
          </a:xfrm>
          <a:prstGeom prst="rect">
            <a:avLst/>
          </a:prstGeom>
          <a:noFill/>
          <a:ln w="0">
            <a:noFill/>
          </a:ln>
        </p:spPr>
        <p:txBody>
          <a:bodyPr anchor="ctr"/>
          <a:lstStyle/>
          <a:p>
            <a:pPr>
              <a:defRPr sz="1575" b="1">
                <a:solidFill>
                  <a:srgbClr val="FFFFFF"/>
                </a:solidFill>
                <a:latin typeface="Aptos"/>
                <a:ea typeface="Aptos"/>
                <a:cs typeface="Aptos"/>
              </a:defRPr>
            </a:pPr>
            <a:r>
              <a:rPr sz="1575" b="1" dirty="0">
                <a:solidFill>
                  <a:srgbClr val="FFFFFF"/>
                </a:solidFill>
                <a:latin typeface="Aptos"/>
                <a:ea typeface="Aptos"/>
                <a:cs typeface="Aptos"/>
              </a:rPr>
              <a:t>5</a:t>
            </a:r>
          </a:p>
        </p:txBody>
      </p:sp>
      <p:sp>
        <p:nvSpPr>
          <p:cNvPr id="23" name="Rectangle 22">
            <a:extLst>
              <a:ext uri="{FF2B5EF4-FFF2-40B4-BE49-F238E27FC236}">
                <a16:creationId xmlns:a16="http://schemas.microsoft.com/office/drawing/2014/main" id="{EDA6799C-98FD-433A-818D-6DABE1F55CB3}"/>
              </a:ext>
            </a:extLst>
          </p:cNvPr>
          <p:cNvSpPr>
            <a:spLocks noGrp="1"/>
          </p:cNvSpPr>
          <p:nvPr/>
        </p:nvSpPr>
        <p:spPr>
          <a:xfrm>
            <a:off x="7334250" y="2328862"/>
            <a:ext cx="4476750" cy="571500"/>
          </a:xfrm>
          <a:prstGeom prst="rect">
            <a:avLst/>
          </a:prstGeom>
          <a:noFill/>
          <a:ln w="0">
            <a:noFill/>
          </a:ln>
        </p:spPr>
        <p:txBody>
          <a:bodyPr anchor="ctr"/>
          <a:lstStyle/>
          <a:p>
            <a:pPr>
              <a:defRPr sz="1800" b="1">
                <a:solidFill>
                  <a:srgbClr val="17324D"/>
                </a:solidFill>
                <a:latin typeface="Aptos"/>
                <a:ea typeface="Aptos"/>
                <a:cs typeface="Aptos"/>
              </a:defRPr>
            </a:pPr>
            <a:r>
              <a:rPr sz="2400" b="1" dirty="0">
                <a:solidFill>
                  <a:srgbClr val="17324D"/>
                </a:solidFill>
                <a:latin typeface="Aptos"/>
                <a:ea typeface="Aptos"/>
                <a:cs typeface="Aptos"/>
              </a:rPr>
              <a:t>Avoided conversations</a:t>
            </a:r>
          </a:p>
        </p:txBody>
      </p:sp>
      <p:sp>
        <p:nvSpPr>
          <p:cNvPr id="24" name="Oval 23">
            <a:extLst>
              <a:ext uri="{FF2B5EF4-FFF2-40B4-BE49-F238E27FC236}">
                <a16:creationId xmlns:a16="http://schemas.microsoft.com/office/drawing/2014/main" id="{B0E14CAA-0C22-412E-93AF-BF0874D48FD2}"/>
              </a:ext>
            </a:extLst>
          </p:cNvPr>
          <p:cNvSpPr>
            <a:spLocks noGrp="1"/>
          </p:cNvSpPr>
          <p:nvPr/>
        </p:nvSpPr>
        <p:spPr>
          <a:xfrm>
            <a:off x="6477000" y="3404782"/>
            <a:ext cx="514350" cy="514350"/>
          </a:xfrm>
          <a:prstGeom prst="ellipse">
            <a:avLst/>
          </a:prstGeom>
          <a:solidFill>
            <a:srgbClr val="FFD33D"/>
          </a:solidFill>
          <a:ln w="0">
            <a:noFill/>
          </a:ln>
        </p:spPr>
        <p:txBody>
          <a:bodyPr/>
          <a:lstStyle/>
          <a:p>
            <a:endParaRPr lang="en-US"/>
          </a:p>
        </p:txBody>
      </p:sp>
      <p:sp>
        <p:nvSpPr>
          <p:cNvPr id="25" name="Rectangle 24">
            <a:extLst>
              <a:ext uri="{FF2B5EF4-FFF2-40B4-BE49-F238E27FC236}">
                <a16:creationId xmlns:a16="http://schemas.microsoft.com/office/drawing/2014/main" id="{A8C1FED1-7927-4F78-B8FF-7080F549C01D}"/>
              </a:ext>
            </a:extLst>
          </p:cNvPr>
          <p:cNvSpPr>
            <a:spLocks noGrp="1"/>
          </p:cNvSpPr>
          <p:nvPr/>
        </p:nvSpPr>
        <p:spPr>
          <a:xfrm>
            <a:off x="6500812" y="3404782"/>
            <a:ext cx="514350" cy="514350"/>
          </a:xfrm>
          <a:prstGeom prst="rect">
            <a:avLst/>
          </a:prstGeom>
          <a:noFill/>
          <a:ln w="0">
            <a:noFill/>
          </a:ln>
        </p:spPr>
        <p:txBody>
          <a:bodyPr anchor="ctr"/>
          <a:lstStyle/>
          <a:p>
            <a:pPr>
              <a:defRPr sz="1575" b="1">
                <a:solidFill>
                  <a:srgbClr val="17324D"/>
                </a:solidFill>
                <a:latin typeface="Aptos"/>
                <a:ea typeface="Aptos"/>
                <a:cs typeface="Aptos"/>
              </a:defRPr>
            </a:pPr>
            <a:r>
              <a:rPr sz="1575" b="1" dirty="0">
                <a:solidFill>
                  <a:srgbClr val="17324D"/>
                </a:solidFill>
                <a:latin typeface="Aptos"/>
                <a:ea typeface="Aptos"/>
                <a:cs typeface="Aptos"/>
              </a:rPr>
              <a:t>6</a:t>
            </a:r>
          </a:p>
        </p:txBody>
      </p:sp>
      <p:sp>
        <p:nvSpPr>
          <p:cNvPr id="26" name="Rectangle 25">
            <a:extLst>
              <a:ext uri="{FF2B5EF4-FFF2-40B4-BE49-F238E27FC236}">
                <a16:creationId xmlns:a16="http://schemas.microsoft.com/office/drawing/2014/main" id="{8A30408E-F08F-4406-83B2-5986DAE29E75}"/>
              </a:ext>
            </a:extLst>
          </p:cNvPr>
          <p:cNvSpPr>
            <a:spLocks noGrp="1"/>
          </p:cNvSpPr>
          <p:nvPr/>
        </p:nvSpPr>
        <p:spPr>
          <a:xfrm>
            <a:off x="7334250" y="3404782"/>
            <a:ext cx="4476750" cy="571500"/>
          </a:xfrm>
          <a:prstGeom prst="rect">
            <a:avLst/>
          </a:prstGeom>
          <a:noFill/>
          <a:ln w="0">
            <a:noFill/>
          </a:ln>
        </p:spPr>
        <p:txBody>
          <a:bodyPr anchor="ctr"/>
          <a:lstStyle/>
          <a:p>
            <a:pPr>
              <a:defRPr sz="1800" b="1">
                <a:solidFill>
                  <a:srgbClr val="17324D"/>
                </a:solidFill>
                <a:latin typeface="Aptos"/>
                <a:ea typeface="Aptos"/>
                <a:cs typeface="Aptos"/>
              </a:defRPr>
            </a:pPr>
            <a:r>
              <a:rPr sz="2400" b="1" dirty="0">
                <a:solidFill>
                  <a:srgbClr val="17324D"/>
                </a:solidFill>
                <a:latin typeface="Aptos"/>
                <a:ea typeface="Aptos"/>
                <a:cs typeface="Aptos"/>
              </a:rPr>
              <a:t>Disagreement feels personal</a:t>
            </a:r>
          </a:p>
        </p:txBody>
      </p:sp>
      <p:sp>
        <p:nvSpPr>
          <p:cNvPr id="27" name="Oval 26">
            <a:extLst>
              <a:ext uri="{FF2B5EF4-FFF2-40B4-BE49-F238E27FC236}">
                <a16:creationId xmlns:a16="http://schemas.microsoft.com/office/drawing/2014/main" id="{D4964F24-262D-4155-AFB3-CD4C4FCD865A}"/>
              </a:ext>
            </a:extLst>
          </p:cNvPr>
          <p:cNvSpPr>
            <a:spLocks noGrp="1"/>
          </p:cNvSpPr>
          <p:nvPr/>
        </p:nvSpPr>
        <p:spPr>
          <a:xfrm>
            <a:off x="6477000" y="4368021"/>
            <a:ext cx="514350" cy="514350"/>
          </a:xfrm>
          <a:prstGeom prst="ellipse">
            <a:avLst/>
          </a:prstGeom>
          <a:solidFill>
            <a:srgbClr val="42C77A"/>
          </a:solidFill>
          <a:ln w="0">
            <a:noFill/>
          </a:ln>
        </p:spPr>
        <p:txBody>
          <a:bodyPr/>
          <a:lstStyle/>
          <a:p>
            <a:endParaRPr lang="en-US"/>
          </a:p>
        </p:txBody>
      </p:sp>
      <p:sp>
        <p:nvSpPr>
          <p:cNvPr id="28" name="Rectangle 27">
            <a:extLst>
              <a:ext uri="{FF2B5EF4-FFF2-40B4-BE49-F238E27FC236}">
                <a16:creationId xmlns:a16="http://schemas.microsoft.com/office/drawing/2014/main" id="{8F015A5D-D20D-4575-BCC3-1562AD65DB3E}"/>
              </a:ext>
            </a:extLst>
          </p:cNvPr>
          <p:cNvSpPr>
            <a:spLocks noGrp="1"/>
          </p:cNvSpPr>
          <p:nvPr/>
        </p:nvSpPr>
        <p:spPr>
          <a:xfrm>
            <a:off x="6477000" y="4386262"/>
            <a:ext cx="514350" cy="514350"/>
          </a:xfrm>
          <a:prstGeom prst="rect">
            <a:avLst/>
          </a:prstGeom>
          <a:noFill/>
          <a:ln w="0">
            <a:noFill/>
          </a:ln>
        </p:spPr>
        <p:txBody>
          <a:bodyPr anchor="ctr"/>
          <a:lstStyle/>
          <a:p>
            <a:pPr>
              <a:defRPr sz="1575" b="1">
                <a:solidFill>
                  <a:srgbClr val="FFFFFF"/>
                </a:solidFill>
                <a:latin typeface="Aptos"/>
                <a:ea typeface="Aptos"/>
                <a:cs typeface="Aptos"/>
              </a:defRPr>
            </a:pPr>
            <a:r>
              <a:rPr lang="en-US" sz="1575" b="1" dirty="0">
                <a:solidFill>
                  <a:srgbClr val="FFFFFF"/>
                </a:solidFill>
                <a:latin typeface="Aptos"/>
                <a:ea typeface="Aptos"/>
                <a:cs typeface="Aptos"/>
              </a:rPr>
              <a:t>7</a:t>
            </a:r>
            <a:endParaRPr sz="1575" b="1" dirty="0">
              <a:solidFill>
                <a:srgbClr val="FFFFFF"/>
              </a:solidFill>
              <a:latin typeface="Aptos"/>
              <a:ea typeface="Aptos"/>
              <a:cs typeface="Aptos"/>
            </a:endParaRPr>
          </a:p>
        </p:txBody>
      </p:sp>
      <p:sp>
        <p:nvSpPr>
          <p:cNvPr id="29" name="Rectangle 28">
            <a:extLst>
              <a:ext uri="{FF2B5EF4-FFF2-40B4-BE49-F238E27FC236}">
                <a16:creationId xmlns:a16="http://schemas.microsoft.com/office/drawing/2014/main" id="{FB41F619-050D-4245-9D18-F9D05B4CB565}"/>
              </a:ext>
            </a:extLst>
          </p:cNvPr>
          <p:cNvSpPr>
            <a:spLocks noGrp="1"/>
          </p:cNvSpPr>
          <p:nvPr/>
        </p:nvSpPr>
        <p:spPr>
          <a:xfrm>
            <a:off x="7334250" y="4426541"/>
            <a:ext cx="4476750" cy="571500"/>
          </a:xfrm>
          <a:prstGeom prst="rect">
            <a:avLst/>
          </a:prstGeom>
          <a:noFill/>
          <a:ln w="0">
            <a:noFill/>
          </a:ln>
        </p:spPr>
        <p:txBody>
          <a:bodyPr anchor="ctr"/>
          <a:lstStyle/>
          <a:p>
            <a:pPr>
              <a:defRPr sz="1800" b="1">
                <a:solidFill>
                  <a:srgbClr val="17324D"/>
                </a:solidFill>
                <a:latin typeface="Aptos"/>
                <a:ea typeface="Aptos"/>
                <a:cs typeface="Aptos"/>
              </a:defRPr>
            </a:pPr>
            <a:r>
              <a:rPr sz="2400" b="1">
                <a:solidFill>
                  <a:srgbClr val="17324D"/>
                </a:solidFill>
                <a:latin typeface="Aptos"/>
                <a:ea typeface="Aptos"/>
                <a:cs typeface="Aptos"/>
              </a:rPr>
              <a:t>Email and text tone</a:t>
            </a:r>
          </a:p>
        </p:txBody>
      </p:sp>
    </p:spTree>
    <p:extLst>
      <p:ext uri="{BB962C8B-B14F-4D97-AF65-F5344CB8AC3E}">
        <p14:creationId xmlns:p14="http://schemas.microsoft.com/office/powerpoint/2010/main" val="828126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82B7B31-B407-4419-B409-8F2099BE9E67}"/>
              </a:ext>
            </a:extLst>
          </p:cNvPr>
          <p:cNvSpPr>
            <a:spLocks noGrp="1"/>
          </p:cNvSpPr>
          <p:nvPr/>
        </p:nvSpPr>
        <p:spPr>
          <a:xfrm>
            <a:off x="0" y="0"/>
            <a:ext cx="171450" cy="6858000"/>
          </a:xfrm>
          <a:prstGeom prst="rect">
            <a:avLst/>
          </a:prstGeom>
          <a:solidFill>
            <a:srgbClr val="2E86DE"/>
          </a:solidFill>
          <a:ln w="0">
            <a:noFill/>
          </a:ln>
        </p:spPr>
        <p:txBody>
          <a:bodyPr/>
          <a:lstStyle/>
          <a:p>
            <a:endParaRPr lang="en-US"/>
          </a:p>
        </p:txBody>
      </p:sp>
      <p:sp>
        <p:nvSpPr>
          <p:cNvPr id="2" name="Rectangle 1">
            <a:extLst>
              <a:ext uri="{FF2B5EF4-FFF2-40B4-BE49-F238E27FC236}">
                <a16:creationId xmlns:a16="http://schemas.microsoft.com/office/drawing/2014/main" id="{0CCCEC90-7A97-4CA0-BD91-0040A94ECFF1}"/>
              </a:ext>
            </a:extLst>
          </p:cNvPr>
          <p:cNvSpPr>
            <a:spLocks noGrp="1"/>
          </p:cNvSpPr>
          <p:nvPr/>
        </p:nvSpPr>
        <p:spPr>
          <a:xfrm>
            <a:off x="669182" y="314325"/>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DISC gives boards a shared language</a:t>
            </a:r>
          </a:p>
        </p:txBody>
      </p:sp>
      <p:sp>
        <p:nvSpPr>
          <p:cNvPr id="3" name="Rectangle 2">
            <a:extLst>
              <a:ext uri="{FF2B5EF4-FFF2-40B4-BE49-F238E27FC236}">
                <a16:creationId xmlns:a16="http://schemas.microsoft.com/office/drawing/2014/main" id="{9020D37C-E5E7-4B1C-8AE0-0F68335B1239}"/>
              </a:ext>
            </a:extLst>
          </p:cNvPr>
          <p:cNvSpPr>
            <a:spLocks noGrp="1"/>
          </p:cNvSpPr>
          <p:nvPr/>
        </p:nvSpPr>
        <p:spPr>
          <a:xfrm>
            <a:off x="669182" y="1028700"/>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A behavioral framework for communication</a:t>
            </a:r>
          </a:p>
        </p:txBody>
      </p:sp>
      <p:sp>
        <p:nvSpPr>
          <p:cNvPr id="4" name="Rectangle 3">
            <a:extLst>
              <a:ext uri="{FF2B5EF4-FFF2-40B4-BE49-F238E27FC236}">
                <a16:creationId xmlns:a16="http://schemas.microsoft.com/office/drawing/2014/main" id="{A4FC2CC5-7901-4F10-8EE0-E9C2CC8CEFAF}"/>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917CE975-FDEE-4668-A8A6-67B6D7CE92AD}"/>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990F8FD7-60A9-4692-8D12-21ADCAC9BE39}"/>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7B3D40B2-26E3-4D29-84B9-71526B789F61}"/>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AD06080E-0B3A-4769-BF90-439A12319C7A}"/>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08</a:t>
            </a:r>
          </a:p>
        </p:txBody>
      </p:sp>
      <p:sp>
        <p:nvSpPr>
          <p:cNvPr id="9" name="Rectangle 8">
            <a:extLst>
              <a:ext uri="{FF2B5EF4-FFF2-40B4-BE49-F238E27FC236}">
                <a16:creationId xmlns:a16="http://schemas.microsoft.com/office/drawing/2014/main" id="{9961E598-0729-4A0B-A474-8507CA9C786F}"/>
              </a:ext>
            </a:extLst>
          </p:cNvPr>
          <p:cNvSpPr>
            <a:spLocks noGrp="1"/>
          </p:cNvSpPr>
          <p:nvPr/>
        </p:nvSpPr>
        <p:spPr>
          <a:xfrm>
            <a:off x="1000125" y="1571625"/>
            <a:ext cx="5019675" cy="1924050"/>
          </a:xfrm>
          <a:prstGeom prst="rect">
            <a:avLst/>
          </a:prstGeom>
          <a:solidFill>
            <a:srgbClr val="F04452"/>
          </a:solidFill>
          <a:ln w="0">
            <a:noFill/>
          </a:ln>
        </p:spPr>
        <p:txBody>
          <a:bodyPr/>
          <a:lstStyle/>
          <a:p>
            <a:endParaRPr lang="en-US"/>
          </a:p>
        </p:txBody>
      </p:sp>
      <p:sp>
        <p:nvSpPr>
          <p:cNvPr id="10" name="Rectangle 9">
            <a:extLst>
              <a:ext uri="{FF2B5EF4-FFF2-40B4-BE49-F238E27FC236}">
                <a16:creationId xmlns:a16="http://schemas.microsoft.com/office/drawing/2014/main" id="{269AD189-E66F-48F9-B36E-93265FCB4F25}"/>
              </a:ext>
            </a:extLst>
          </p:cNvPr>
          <p:cNvSpPr>
            <a:spLocks noGrp="1"/>
          </p:cNvSpPr>
          <p:nvPr/>
        </p:nvSpPr>
        <p:spPr>
          <a:xfrm>
            <a:off x="1190625" y="1704975"/>
            <a:ext cx="857250" cy="742950"/>
          </a:xfrm>
          <a:prstGeom prst="rect">
            <a:avLst/>
          </a:prstGeom>
          <a:noFill/>
          <a:ln w="0">
            <a:noFill/>
          </a:ln>
        </p:spPr>
        <p:txBody>
          <a:bodyPr anchor="ctr"/>
          <a:lstStyle/>
          <a:p>
            <a:pPr>
              <a:defRPr sz="4350" b="1">
                <a:solidFill>
                  <a:srgbClr val="FFFFFF"/>
                </a:solidFill>
                <a:latin typeface="Aptos"/>
                <a:ea typeface="Aptos"/>
                <a:cs typeface="Aptos"/>
              </a:defRPr>
            </a:pPr>
            <a:r>
              <a:rPr sz="4350" b="1" dirty="0">
                <a:solidFill>
                  <a:srgbClr val="FFFFFF"/>
                </a:solidFill>
                <a:latin typeface="Aptos"/>
                <a:ea typeface="Aptos"/>
                <a:cs typeface="Aptos"/>
              </a:rPr>
              <a:t>D</a:t>
            </a:r>
          </a:p>
        </p:txBody>
      </p:sp>
      <p:sp>
        <p:nvSpPr>
          <p:cNvPr id="11" name="Rectangle 10">
            <a:extLst>
              <a:ext uri="{FF2B5EF4-FFF2-40B4-BE49-F238E27FC236}">
                <a16:creationId xmlns:a16="http://schemas.microsoft.com/office/drawing/2014/main" id="{95E02BCD-4538-4D28-9DE8-E890C7F074B4}"/>
              </a:ext>
            </a:extLst>
          </p:cNvPr>
          <p:cNvSpPr>
            <a:spLocks noGrp="1"/>
          </p:cNvSpPr>
          <p:nvPr/>
        </p:nvSpPr>
        <p:spPr>
          <a:xfrm>
            <a:off x="1775501" y="2334917"/>
            <a:ext cx="3714750" cy="285750"/>
          </a:xfrm>
          <a:prstGeom prst="rect">
            <a:avLst/>
          </a:prstGeom>
          <a:noFill/>
          <a:ln w="0">
            <a:noFill/>
          </a:ln>
        </p:spPr>
        <p:txBody>
          <a:bodyPr anchor="ctr"/>
          <a:lstStyle/>
          <a:p>
            <a:pPr>
              <a:defRPr sz="1500" b="1">
                <a:solidFill>
                  <a:srgbClr val="FFFFFF"/>
                </a:solidFill>
                <a:latin typeface="Aptos"/>
                <a:ea typeface="Aptos"/>
                <a:cs typeface="Aptos"/>
              </a:defRPr>
            </a:pPr>
            <a:r>
              <a:rPr sz="3200" b="1" dirty="0">
                <a:solidFill>
                  <a:srgbClr val="FFFFFF"/>
                </a:solidFill>
                <a:latin typeface="Aptos"/>
                <a:ea typeface="Aptos"/>
                <a:cs typeface="Aptos"/>
              </a:rPr>
              <a:t>DOMINANCE</a:t>
            </a:r>
          </a:p>
        </p:txBody>
      </p:sp>
      <p:sp>
        <p:nvSpPr>
          <p:cNvPr id="12" name="Rectangle 11">
            <a:extLst>
              <a:ext uri="{FF2B5EF4-FFF2-40B4-BE49-F238E27FC236}">
                <a16:creationId xmlns:a16="http://schemas.microsoft.com/office/drawing/2014/main" id="{20481CFB-B0E6-41D9-824F-E53344F18521}"/>
              </a:ext>
            </a:extLst>
          </p:cNvPr>
          <p:cNvSpPr>
            <a:spLocks noGrp="1"/>
          </p:cNvSpPr>
          <p:nvPr/>
        </p:nvSpPr>
        <p:spPr>
          <a:xfrm>
            <a:off x="1775501" y="2730762"/>
            <a:ext cx="3714750" cy="457200"/>
          </a:xfrm>
          <a:prstGeom prst="rect">
            <a:avLst/>
          </a:prstGeom>
          <a:noFill/>
          <a:ln w="0">
            <a:noFill/>
          </a:ln>
        </p:spPr>
        <p:txBody>
          <a:bodyPr anchor="ctr"/>
          <a:lstStyle/>
          <a:p>
            <a:pPr>
              <a:defRPr sz="1275" b="0">
                <a:solidFill>
                  <a:srgbClr val="FFFFFF"/>
                </a:solidFill>
                <a:latin typeface="Aptos"/>
                <a:ea typeface="Aptos"/>
                <a:cs typeface="Aptos"/>
              </a:defRPr>
            </a:pPr>
            <a:r>
              <a:rPr sz="2400" b="0" dirty="0">
                <a:solidFill>
                  <a:srgbClr val="FFFFFF"/>
                </a:solidFill>
                <a:latin typeface="Aptos"/>
                <a:ea typeface="Aptos"/>
                <a:cs typeface="Aptos"/>
              </a:rPr>
              <a:t>Results and action</a:t>
            </a:r>
          </a:p>
        </p:txBody>
      </p:sp>
      <p:sp>
        <p:nvSpPr>
          <p:cNvPr id="13" name="Rectangle 12">
            <a:extLst>
              <a:ext uri="{FF2B5EF4-FFF2-40B4-BE49-F238E27FC236}">
                <a16:creationId xmlns:a16="http://schemas.microsoft.com/office/drawing/2014/main" id="{7AFFCEA4-CD59-471B-9268-72F987FF43F5}"/>
              </a:ext>
            </a:extLst>
          </p:cNvPr>
          <p:cNvSpPr>
            <a:spLocks noGrp="1"/>
          </p:cNvSpPr>
          <p:nvPr/>
        </p:nvSpPr>
        <p:spPr>
          <a:xfrm>
            <a:off x="6095999" y="1561492"/>
            <a:ext cx="5019675" cy="1924050"/>
          </a:xfrm>
          <a:prstGeom prst="rect">
            <a:avLst/>
          </a:prstGeom>
          <a:solidFill>
            <a:srgbClr val="FFD33D"/>
          </a:solidFill>
          <a:ln w="0">
            <a:noFill/>
          </a:ln>
        </p:spPr>
        <p:txBody>
          <a:bodyPr/>
          <a:lstStyle/>
          <a:p>
            <a:endParaRPr lang="en-US"/>
          </a:p>
        </p:txBody>
      </p:sp>
      <p:sp>
        <p:nvSpPr>
          <p:cNvPr id="14" name="Rectangle 13">
            <a:extLst>
              <a:ext uri="{FF2B5EF4-FFF2-40B4-BE49-F238E27FC236}">
                <a16:creationId xmlns:a16="http://schemas.microsoft.com/office/drawing/2014/main" id="{B63D0B70-5D71-426A-BF3A-10125253F50F}"/>
              </a:ext>
            </a:extLst>
          </p:cNvPr>
          <p:cNvSpPr>
            <a:spLocks noGrp="1"/>
          </p:cNvSpPr>
          <p:nvPr/>
        </p:nvSpPr>
        <p:spPr>
          <a:xfrm>
            <a:off x="6286500" y="1704975"/>
            <a:ext cx="857250" cy="742950"/>
          </a:xfrm>
          <a:prstGeom prst="rect">
            <a:avLst/>
          </a:prstGeom>
          <a:noFill/>
          <a:ln w="0">
            <a:noFill/>
          </a:ln>
        </p:spPr>
        <p:txBody>
          <a:bodyPr anchor="ctr"/>
          <a:lstStyle/>
          <a:p>
            <a:pPr>
              <a:defRPr sz="4350" b="1">
                <a:solidFill>
                  <a:srgbClr val="17324D"/>
                </a:solidFill>
                <a:latin typeface="Aptos"/>
                <a:ea typeface="Aptos"/>
                <a:cs typeface="Aptos"/>
              </a:defRPr>
            </a:pPr>
            <a:r>
              <a:rPr sz="4350" b="1">
                <a:solidFill>
                  <a:srgbClr val="17324D"/>
                </a:solidFill>
                <a:latin typeface="Aptos"/>
                <a:ea typeface="Aptos"/>
                <a:cs typeface="Aptos"/>
              </a:rPr>
              <a:t>I</a:t>
            </a:r>
          </a:p>
        </p:txBody>
      </p:sp>
      <p:sp>
        <p:nvSpPr>
          <p:cNvPr id="15" name="Rectangle 14">
            <a:extLst>
              <a:ext uri="{FF2B5EF4-FFF2-40B4-BE49-F238E27FC236}">
                <a16:creationId xmlns:a16="http://schemas.microsoft.com/office/drawing/2014/main" id="{5253EE91-AD8B-432F-95FA-E29A48256DB9}"/>
              </a:ext>
            </a:extLst>
          </p:cNvPr>
          <p:cNvSpPr>
            <a:spLocks noGrp="1"/>
          </p:cNvSpPr>
          <p:nvPr/>
        </p:nvSpPr>
        <p:spPr>
          <a:xfrm>
            <a:off x="6779469" y="2317210"/>
            <a:ext cx="3714750" cy="285750"/>
          </a:xfrm>
          <a:prstGeom prst="rect">
            <a:avLst/>
          </a:prstGeom>
          <a:noFill/>
          <a:ln w="0">
            <a:noFill/>
          </a:ln>
        </p:spPr>
        <p:txBody>
          <a:bodyPr anchor="ctr"/>
          <a:lstStyle/>
          <a:p>
            <a:pPr>
              <a:defRPr sz="1500" b="1">
                <a:solidFill>
                  <a:srgbClr val="17324D"/>
                </a:solidFill>
                <a:latin typeface="Aptos"/>
                <a:ea typeface="Aptos"/>
                <a:cs typeface="Aptos"/>
              </a:defRPr>
            </a:pPr>
            <a:r>
              <a:rPr sz="3200" b="1" dirty="0">
                <a:solidFill>
                  <a:srgbClr val="17324D"/>
                </a:solidFill>
                <a:latin typeface="Aptos"/>
                <a:ea typeface="Aptos"/>
                <a:cs typeface="Aptos"/>
              </a:rPr>
              <a:t>INFLUENCE</a:t>
            </a:r>
          </a:p>
        </p:txBody>
      </p:sp>
      <p:sp>
        <p:nvSpPr>
          <p:cNvPr id="16" name="Rectangle 15">
            <a:extLst>
              <a:ext uri="{FF2B5EF4-FFF2-40B4-BE49-F238E27FC236}">
                <a16:creationId xmlns:a16="http://schemas.microsoft.com/office/drawing/2014/main" id="{1CC72AF6-1A72-4A4A-981A-A6F08FCEE903}"/>
              </a:ext>
            </a:extLst>
          </p:cNvPr>
          <p:cNvSpPr>
            <a:spLocks noGrp="1"/>
          </p:cNvSpPr>
          <p:nvPr/>
        </p:nvSpPr>
        <p:spPr>
          <a:xfrm>
            <a:off x="6748461" y="2729597"/>
            <a:ext cx="3714750" cy="457200"/>
          </a:xfrm>
          <a:prstGeom prst="rect">
            <a:avLst/>
          </a:prstGeom>
          <a:noFill/>
          <a:ln w="0">
            <a:noFill/>
          </a:ln>
        </p:spPr>
        <p:txBody>
          <a:bodyPr anchor="ctr"/>
          <a:lstStyle/>
          <a:p>
            <a:pPr>
              <a:defRPr sz="1275" b="0">
                <a:solidFill>
                  <a:srgbClr val="17324D"/>
                </a:solidFill>
                <a:latin typeface="Aptos"/>
                <a:ea typeface="Aptos"/>
                <a:cs typeface="Aptos"/>
              </a:defRPr>
            </a:pPr>
            <a:r>
              <a:rPr sz="2400" b="0" dirty="0">
                <a:solidFill>
                  <a:srgbClr val="17324D"/>
                </a:solidFill>
                <a:latin typeface="Aptos"/>
                <a:ea typeface="Aptos"/>
                <a:cs typeface="Aptos"/>
              </a:rPr>
              <a:t>People and enthusiasm</a:t>
            </a:r>
          </a:p>
        </p:txBody>
      </p:sp>
      <p:sp>
        <p:nvSpPr>
          <p:cNvPr id="17" name="Rectangle 16">
            <a:extLst>
              <a:ext uri="{FF2B5EF4-FFF2-40B4-BE49-F238E27FC236}">
                <a16:creationId xmlns:a16="http://schemas.microsoft.com/office/drawing/2014/main" id="{53750697-53C5-43DE-B950-F1016DF483F9}"/>
              </a:ext>
            </a:extLst>
          </p:cNvPr>
          <p:cNvSpPr>
            <a:spLocks noGrp="1"/>
          </p:cNvSpPr>
          <p:nvPr/>
        </p:nvSpPr>
        <p:spPr>
          <a:xfrm>
            <a:off x="1000124" y="3571875"/>
            <a:ext cx="5019675" cy="1924050"/>
          </a:xfrm>
          <a:prstGeom prst="rect">
            <a:avLst/>
          </a:prstGeom>
          <a:solidFill>
            <a:srgbClr val="42C77A"/>
          </a:solidFill>
          <a:ln w="0">
            <a:noFill/>
          </a:ln>
        </p:spPr>
        <p:txBody>
          <a:bodyPr/>
          <a:lstStyle/>
          <a:p>
            <a:endParaRPr lang="en-US" dirty="0"/>
          </a:p>
        </p:txBody>
      </p:sp>
      <p:sp>
        <p:nvSpPr>
          <p:cNvPr id="18" name="Rectangle 17">
            <a:extLst>
              <a:ext uri="{FF2B5EF4-FFF2-40B4-BE49-F238E27FC236}">
                <a16:creationId xmlns:a16="http://schemas.microsoft.com/office/drawing/2014/main" id="{4D2F5A46-30DF-4E07-9703-E0FDB8484F0B}"/>
              </a:ext>
            </a:extLst>
          </p:cNvPr>
          <p:cNvSpPr>
            <a:spLocks noGrp="1"/>
          </p:cNvSpPr>
          <p:nvPr/>
        </p:nvSpPr>
        <p:spPr>
          <a:xfrm>
            <a:off x="1190625" y="3705225"/>
            <a:ext cx="857250" cy="742950"/>
          </a:xfrm>
          <a:prstGeom prst="rect">
            <a:avLst/>
          </a:prstGeom>
          <a:noFill/>
          <a:ln w="0">
            <a:noFill/>
          </a:ln>
        </p:spPr>
        <p:txBody>
          <a:bodyPr anchor="ctr"/>
          <a:lstStyle/>
          <a:p>
            <a:pPr>
              <a:defRPr sz="4350" b="1">
                <a:solidFill>
                  <a:srgbClr val="FFFFFF"/>
                </a:solidFill>
                <a:latin typeface="Aptos"/>
                <a:ea typeface="Aptos"/>
                <a:cs typeface="Aptos"/>
              </a:defRPr>
            </a:pPr>
            <a:r>
              <a:rPr sz="4350" b="1">
                <a:solidFill>
                  <a:srgbClr val="FFFFFF"/>
                </a:solidFill>
                <a:latin typeface="Aptos"/>
                <a:ea typeface="Aptos"/>
                <a:cs typeface="Aptos"/>
              </a:rPr>
              <a:t>S</a:t>
            </a:r>
          </a:p>
        </p:txBody>
      </p:sp>
      <p:sp>
        <p:nvSpPr>
          <p:cNvPr id="19" name="Rectangle 18">
            <a:extLst>
              <a:ext uri="{FF2B5EF4-FFF2-40B4-BE49-F238E27FC236}">
                <a16:creationId xmlns:a16="http://schemas.microsoft.com/office/drawing/2014/main" id="{C8BB4914-0FFC-417D-8B7F-76062943E871}"/>
              </a:ext>
            </a:extLst>
          </p:cNvPr>
          <p:cNvSpPr>
            <a:spLocks noGrp="1"/>
          </p:cNvSpPr>
          <p:nvPr/>
        </p:nvSpPr>
        <p:spPr>
          <a:xfrm>
            <a:off x="1775501" y="4282552"/>
            <a:ext cx="3714750" cy="285750"/>
          </a:xfrm>
          <a:prstGeom prst="rect">
            <a:avLst/>
          </a:prstGeom>
          <a:noFill/>
          <a:ln w="0">
            <a:noFill/>
          </a:ln>
        </p:spPr>
        <p:txBody>
          <a:bodyPr anchor="ctr"/>
          <a:lstStyle/>
          <a:p>
            <a:pPr>
              <a:defRPr sz="1500" b="1">
                <a:solidFill>
                  <a:srgbClr val="FFFFFF"/>
                </a:solidFill>
                <a:latin typeface="Aptos"/>
                <a:ea typeface="Aptos"/>
                <a:cs typeface="Aptos"/>
              </a:defRPr>
            </a:pPr>
            <a:r>
              <a:rPr sz="3200" b="1" dirty="0">
                <a:solidFill>
                  <a:srgbClr val="FFFFFF"/>
                </a:solidFill>
                <a:latin typeface="Aptos"/>
                <a:ea typeface="Aptos"/>
                <a:cs typeface="Aptos"/>
              </a:rPr>
              <a:t>STEADINESS</a:t>
            </a:r>
          </a:p>
        </p:txBody>
      </p:sp>
      <p:sp>
        <p:nvSpPr>
          <p:cNvPr id="20" name="Rectangle 19">
            <a:extLst>
              <a:ext uri="{FF2B5EF4-FFF2-40B4-BE49-F238E27FC236}">
                <a16:creationId xmlns:a16="http://schemas.microsoft.com/office/drawing/2014/main" id="{FF044722-DCD7-4D8F-8258-761780847891}"/>
              </a:ext>
            </a:extLst>
          </p:cNvPr>
          <p:cNvSpPr>
            <a:spLocks noGrp="1"/>
          </p:cNvSpPr>
          <p:nvPr/>
        </p:nvSpPr>
        <p:spPr>
          <a:xfrm>
            <a:off x="1775501" y="4706414"/>
            <a:ext cx="3714750" cy="457200"/>
          </a:xfrm>
          <a:prstGeom prst="rect">
            <a:avLst/>
          </a:prstGeom>
          <a:noFill/>
          <a:ln w="0">
            <a:noFill/>
          </a:ln>
        </p:spPr>
        <p:txBody>
          <a:bodyPr anchor="ctr"/>
          <a:lstStyle/>
          <a:p>
            <a:pPr>
              <a:defRPr sz="1275" b="0">
                <a:solidFill>
                  <a:srgbClr val="FFFFFF"/>
                </a:solidFill>
                <a:latin typeface="Aptos"/>
                <a:ea typeface="Aptos"/>
                <a:cs typeface="Aptos"/>
              </a:defRPr>
            </a:pPr>
            <a:r>
              <a:rPr sz="2400" b="0" dirty="0">
                <a:solidFill>
                  <a:srgbClr val="FFFFFF"/>
                </a:solidFill>
                <a:latin typeface="Aptos"/>
                <a:ea typeface="Aptos"/>
                <a:cs typeface="Aptos"/>
              </a:rPr>
              <a:t>Stability and support</a:t>
            </a:r>
          </a:p>
        </p:txBody>
      </p:sp>
      <p:sp>
        <p:nvSpPr>
          <p:cNvPr id="21" name="Rectangle 20">
            <a:extLst>
              <a:ext uri="{FF2B5EF4-FFF2-40B4-BE49-F238E27FC236}">
                <a16:creationId xmlns:a16="http://schemas.microsoft.com/office/drawing/2014/main" id="{63ED2CE6-3759-4298-B5D9-123B19E70C08}"/>
              </a:ext>
            </a:extLst>
          </p:cNvPr>
          <p:cNvSpPr>
            <a:spLocks noGrp="1"/>
          </p:cNvSpPr>
          <p:nvPr/>
        </p:nvSpPr>
        <p:spPr>
          <a:xfrm>
            <a:off x="6095999" y="3577955"/>
            <a:ext cx="5019675" cy="1924050"/>
          </a:xfrm>
          <a:prstGeom prst="rect">
            <a:avLst/>
          </a:prstGeom>
          <a:solidFill>
            <a:srgbClr val="2E86DE"/>
          </a:solidFill>
          <a:ln w="0">
            <a:noFill/>
          </a:ln>
        </p:spPr>
        <p:txBody>
          <a:bodyPr/>
          <a:lstStyle/>
          <a:p>
            <a:endParaRPr lang="en-US" dirty="0"/>
          </a:p>
        </p:txBody>
      </p:sp>
      <p:sp>
        <p:nvSpPr>
          <p:cNvPr id="22" name="Rectangle 21">
            <a:extLst>
              <a:ext uri="{FF2B5EF4-FFF2-40B4-BE49-F238E27FC236}">
                <a16:creationId xmlns:a16="http://schemas.microsoft.com/office/drawing/2014/main" id="{700F8946-6301-4BE3-A00A-AE5F16F64B13}"/>
              </a:ext>
            </a:extLst>
          </p:cNvPr>
          <p:cNvSpPr>
            <a:spLocks noGrp="1"/>
          </p:cNvSpPr>
          <p:nvPr/>
        </p:nvSpPr>
        <p:spPr>
          <a:xfrm>
            <a:off x="6286500" y="3705225"/>
            <a:ext cx="857250" cy="742950"/>
          </a:xfrm>
          <a:prstGeom prst="rect">
            <a:avLst/>
          </a:prstGeom>
          <a:noFill/>
          <a:ln w="0">
            <a:noFill/>
          </a:ln>
        </p:spPr>
        <p:txBody>
          <a:bodyPr anchor="ctr"/>
          <a:lstStyle/>
          <a:p>
            <a:pPr>
              <a:defRPr sz="4350" b="1">
                <a:solidFill>
                  <a:srgbClr val="FFFFFF"/>
                </a:solidFill>
                <a:latin typeface="Aptos"/>
                <a:ea typeface="Aptos"/>
                <a:cs typeface="Aptos"/>
              </a:defRPr>
            </a:pPr>
            <a:r>
              <a:rPr sz="4350" b="1">
                <a:solidFill>
                  <a:srgbClr val="FFFFFF"/>
                </a:solidFill>
                <a:latin typeface="Aptos"/>
                <a:ea typeface="Aptos"/>
                <a:cs typeface="Aptos"/>
              </a:rPr>
              <a:t>C</a:t>
            </a:r>
          </a:p>
        </p:txBody>
      </p:sp>
      <p:sp>
        <p:nvSpPr>
          <p:cNvPr id="23" name="Rectangle 22">
            <a:extLst>
              <a:ext uri="{FF2B5EF4-FFF2-40B4-BE49-F238E27FC236}">
                <a16:creationId xmlns:a16="http://schemas.microsoft.com/office/drawing/2014/main" id="{09CAD9C4-3548-4EC8-A55E-021BBD225304}"/>
              </a:ext>
            </a:extLst>
          </p:cNvPr>
          <p:cNvSpPr>
            <a:spLocks noGrp="1"/>
          </p:cNvSpPr>
          <p:nvPr/>
        </p:nvSpPr>
        <p:spPr>
          <a:xfrm>
            <a:off x="6779469" y="4215269"/>
            <a:ext cx="4500259" cy="506547"/>
          </a:xfrm>
          <a:prstGeom prst="rect">
            <a:avLst/>
          </a:prstGeom>
          <a:noFill/>
          <a:ln w="0">
            <a:noFill/>
          </a:ln>
        </p:spPr>
        <p:txBody>
          <a:bodyPr anchor="ctr"/>
          <a:lstStyle/>
          <a:p>
            <a:pPr>
              <a:defRPr sz="1500" b="1">
                <a:solidFill>
                  <a:srgbClr val="FFFFFF"/>
                </a:solidFill>
                <a:latin typeface="Aptos"/>
                <a:ea typeface="Aptos"/>
                <a:cs typeface="Aptos"/>
              </a:defRPr>
            </a:pPr>
            <a:r>
              <a:rPr sz="3200" b="1" dirty="0">
                <a:solidFill>
                  <a:srgbClr val="FFFFFF"/>
                </a:solidFill>
                <a:latin typeface="Aptos"/>
                <a:ea typeface="Aptos"/>
                <a:cs typeface="Aptos"/>
              </a:rPr>
              <a:t>CONSCIENTIOUSNESS</a:t>
            </a:r>
          </a:p>
        </p:txBody>
      </p:sp>
      <p:sp>
        <p:nvSpPr>
          <p:cNvPr id="24" name="Rectangle 23">
            <a:extLst>
              <a:ext uri="{FF2B5EF4-FFF2-40B4-BE49-F238E27FC236}">
                <a16:creationId xmlns:a16="http://schemas.microsoft.com/office/drawing/2014/main" id="{B8AFF12A-0BB1-4814-ABBC-9CBF5504692E}"/>
              </a:ext>
            </a:extLst>
          </p:cNvPr>
          <p:cNvSpPr>
            <a:spLocks noGrp="1"/>
          </p:cNvSpPr>
          <p:nvPr/>
        </p:nvSpPr>
        <p:spPr>
          <a:xfrm>
            <a:off x="6848473" y="4695825"/>
            <a:ext cx="3714750" cy="457200"/>
          </a:xfrm>
          <a:prstGeom prst="rect">
            <a:avLst/>
          </a:prstGeom>
          <a:noFill/>
          <a:ln w="0">
            <a:noFill/>
          </a:ln>
        </p:spPr>
        <p:txBody>
          <a:bodyPr anchor="ctr"/>
          <a:lstStyle/>
          <a:p>
            <a:pPr>
              <a:defRPr sz="1275" b="0">
                <a:solidFill>
                  <a:srgbClr val="FFFFFF"/>
                </a:solidFill>
                <a:latin typeface="Aptos"/>
                <a:ea typeface="Aptos"/>
                <a:cs typeface="Aptos"/>
              </a:defRPr>
            </a:pPr>
            <a:r>
              <a:rPr sz="2400" b="0" dirty="0">
                <a:solidFill>
                  <a:srgbClr val="FFFFFF"/>
                </a:solidFill>
                <a:latin typeface="Aptos"/>
                <a:ea typeface="Aptos"/>
                <a:cs typeface="Aptos"/>
              </a:rPr>
              <a:t>Accuracy and evidence</a:t>
            </a:r>
          </a:p>
        </p:txBody>
      </p:sp>
      <p:sp>
        <p:nvSpPr>
          <p:cNvPr id="25" name="Rectangle 24">
            <a:extLst>
              <a:ext uri="{FF2B5EF4-FFF2-40B4-BE49-F238E27FC236}">
                <a16:creationId xmlns:a16="http://schemas.microsoft.com/office/drawing/2014/main" id="{7FA891C0-973C-4E8D-BE85-6612D59E4C9C}"/>
              </a:ext>
            </a:extLst>
          </p:cNvPr>
          <p:cNvSpPr>
            <a:spLocks noGrp="1"/>
          </p:cNvSpPr>
          <p:nvPr/>
        </p:nvSpPr>
        <p:spPr>
          <a:xfrm>
            <a:off x="1238250" y="5857875"/>
            <a:ext cx="9715500" cy="342900"/>
          </a:xfrm>
          <a:prstGeom prst="rect">
            <a:avLst/>
          </a:prstGeom>
          <a:noFill/>
          <a:ln w="0">
            <a:noFill/>
          </a:ln>
        </p:spPr>
        <p:txBody>
          <a:bodyPr anchor="ctr"/>
          <a:lstStyle/>
          <a:p>
            <a:pPr>
              <a:defRPr sz="1425" b="1">
                <a:solidFill>
                  <a:srgbClr val="5B6B7A"/>
                </a:solidFill>
                <a:latin typeface="Aptos"/>
                <a:ea typeface="Aptos"/>
                <a:cs typeface="Aptos"/>
              </a:defRPr>
            </a:pPr>
            <a:r>
              <a:rPr sz="2000" b="1">
                <a:solidFill>
                  <a:srgbClr val="5B6B7A"/>
                </a:solidFill>
                <a:latin typeface="Aptos"/>
                <a:ea typeface="Aptos"/>
                <a:cs typeface="Aptos"/>
              </a:rPr>
              <a:t>DISC does not measure intelligence, competence, values, or worth.</a:t>
            </a:r>
          </a:p>
        </p:txBody>
      </p:sp>
    </p:spTree>
    <p:extLst>
      <p:ext uri="{BB962C8B-B14F-4D97-AF65-F5344CB8AC3E}">
        <p14:creationId xmlns:p14="http://schemas.microsoft.com/office/powerpoint/2010/main" val="1540224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C6F452C-4FF5-42B4-BF05-C8B0DC2AC9FC}"/>
              </a:ext>
            </a:extLst>
          </p:cNvPr>
          <p:cNvSpPr>
            <a:spLocks noGrp="1"/>
          </p:cNvSpPr>
          <p:nvPr/>
        </p:nvSpPr>
        <p:spPr>
          <a:xfrm>
            <a:off x="0" y="0"/>
            <a:ext cx="171450" cy="6858000"/>
          </a:xfrm>
          <a:prstGeom prst="rect">
            <a:avLst/>
          </a:prstGeom>
          <a:solidFill>
            <a:srgbClr val="F04452"/>
          </a:solidFill>
          <a:ln w="0">
            <a:noFill/>
          </a:ln>
        </p:spPr>
        <p:txBody>
          <a:bodyPr/>
          <a:lstStyle/>
          <a:p>
            <a:endParaRPr lang="en-US"/>
          </a:p>
        </p:txBody>
      </p:sp>
      <p:sp>
        <p:nvSpPr>
          <p:cNvPr id="2" name="Rectangle 1">
            <a:extLst>
              <a:ext uri="{FF2B5EF4-FFF2-40B4-BE49-F238E27FC236}">
                <a16:creationId xmlns:a16="http://schemas.microsoft.com/office/drawing/2014/main" id="{0E0E2126-A28B-4FA6-B80B-0E0FD8B68F48}"/>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D — Dominance</a:t>
            </a:r>
            <a:r>
              <a:rPr lang="en-US" sz="3600" b="1" dirty="0">
                <a:solidFill>
                  <a:srgbClr val="17324D"/>
                </a:solidFill>
                <a:latin typeface="Aptos"/>
                <a:ea typeface="Aptos"/>
                <a:cs typeface="Aptos"/>
              </a:rPr>
              <a:t> / Demanding</a:t>
            </a:r>
            <a:endParaRPr sz="3600" b="1" dirty="0">
              <a:solidFill>
                <a:srgbClr val="17324D"/>
              </a:solidFill>
              <a:latin typeface="Aptos"/>
              <a:ea typeface="Aptos"/>
              <a:cs typeface="Aptos"/>
            </a:endParaRPr>
          </a:p>
        </p:txBody>
      </p:sp>
      <p:sp>
        <p:nvSpPr>
          <p:cNvPr id="3" name="Rectangle 2">
            <a:extLst>
              <a:ext uri="{FF2B5EF4-FFF2-40B4-BE49-F238E27FC236}">
                <a16:creationId xmlns:a16="http://schemas.microsoft.com/office/drawing/2014/main" id="{7E415409-50B2-4069-AE3D-CDC634F7B14C}"/>
              </a:ext>
            </a:extLst>
          </p:cNvPr>
          <p:cNvSpPr>
            <a:spLocks noGrp="1"/>
          </p:cNvSpPr>
          <p:nvPr/>
        </p:nvSpPr>
        <p:spPr>
          <a:xfrm>
            <a:off x="666750" y="1057275"/>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Primary focus: results, action, challenge</a:t>
            </a:r>
          </a:p>
        </p:txBody>
      </p:sp>
      <p:sp>
        <p:nvSpPr>
          <p:cNvPr id="4" name="Rectangle 3">
            <a:extLst>
              <a:ext uri="{FF2B5EF4-FFF2-40B4-BE49-F238E27FC236}">
                <a16:creationId xmlns:a16="http://schemas.microsoft.com/office/drawing/2014/main" id="{B7E9EC1F-6860-4232-A617-EBB67DB0386E}"/>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CB567AA5-3602-4631-AD9D-E5454A6F79A4}"/>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C904C727-557B-422D-B12F-683C41A29701}"/>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E7EA9E8F-B5D6-4B23-B172-504593057E89}"/>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D4B1F0EF-F00B-4F1A-95AA-EA7837038275}"/>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09</a:t>
            </a:r>
          </a:p>
        </p:txBody>
      </p:sp>
      <p:sp>
        <p:nvSpPr>
          <p:cNvPr id="9" name="Oval 8">
            <a:extLst>
              <a:ext uri="{FF2B5EF4-FFF2-40B4-BE49-F238E27FC236}">
                <a16:creationId xmlns:a16="http://schemas.microsoft.com/office/drawing/2014/main" id="{5B88D40A-DCB0-471E-94BA-396F147A3E9D}"/>
              </a:ext>
            </a:extLst>
          </p:cNvPr>
          <p:cNvSpPr>
            <a:spLocks noGrp="1"/>
          </p:cNvSpPr>
          <p:nvPr/>
        </p:nvSpPr>
        <p:spPr>
          <a:xfrm>
            <a:off x="809625" y="1619250"/>
            <a:ext cx="2428875" cy="2428875"/>
          </a:xfrm>
          <a:prstGeom prst="ellipse">
            <a:avLst/>
          </a:prstGeom>
          <a:solidFill>
            <a:srgbClr val="F04452"/>
          </a:solidFill>
          <a:ln w="0">
            <a:noFill/>
          </a:ln>
        </p:spPr>
        <p:txBody>
          <a:bodyPr/>
          <a:lstStyle/>
          <a:p>
            <a:endParaRPr lang="en-US"/>
          </a:p>
        </p:txBody>
      </p:sp>
      <p:sp>
        <p:nvSpPr>
          <p:cNvPr id="10" name="Rectangle 9">
            <a:extLst>
              <a:ext uri="{FF2B5EF4-FFF2-40B4-BE49-F238E27FC236}">
                <a16:creationId xmlns:a16="http://schemas.microsoft.com/office/drawing/2014/main" id="{86BB8C03-C483-406F-87A0-92215C97FDC2}"/>
              </a:ext>
            </a:extLst>
          </p:cNvPr>
          <p:cNvSpPr>
            <a:spLocks noGrp="1"/>
          </p:cNvSpPr>
          <p:nvPr/>
        </p:nvSpPr>
        <p:spPr>
          <a:xfrm>
            <a:off x="809625" y="1619250"/>
            <a:ext cx="2428875" cy="2428875"/>
          </a:xfrm>
          <a:prstGeom prst="rect">
            <a:avLst/>
          </a:prstGeom>
          <a:noFill/>
          <a:ln w="0">
            <a:noFill/>
          </a:ln>
        </p:spPr>
        <p:txBody>
          <a:bodyPr anchor="ctr"/>
          <a:lstStyle/>
          <a:p>
            <a:pPr>
              <a:defRPr sz="9000" b="1">
                <a:solidFill>
                  <a:srgbClr val="FFFFFF"/>
                </a:solidFill>
                <a:latin typeface="Aptos"/>
                <a:ea typeface="Aptos"/>
                <a:cs typeface="Aptos"/>
              </a:defRPr>
            </a:pPr>
            <a:r>
              <a:rPr sz="9000" b="1">
                <a:solidFill>
                  <a:srgbClr val="FFFFFF"/>
                </a:solidFill>
                <a:latin typeface="Aptos"/>
                <a:ea typeface="Aptos"/>
                <a:cs typeface="Aptos"/>
              </a:rPr>
              <a:t>D</a:t>
            </a:r>
          </a:p>
        </p:txBody>
      </p:sp>
      <p:sp>
        <p:nvSpPr>
          <p:cNvPr id="11" name="Rectangle 10">
            <a:extLst>
              <a:ext uri="{FF2B5EF4-FFF2-40B4-BE49-F238E27FC236}">
                <a16:creationId xmlns:a16="http://schemas.microsoft.com/office/drawing/2014/main" id="{5A7C7B64-052C-42DB-848E-22B7D4BF4320}"/>
              </a:ext>
            </a:extLst>
          </p:cNvPr>
          <p:cNvSpPr>
            <a:spLocks noGrp="1"/>
          </p:cNvSpPr>
          <p:nvPr/>
        </p:nvSpPr>
        <p:spPr>
          <a:xfrm>
            <a:off x="3714750" y="1524000"/>
            <a:ext cx="7429500" cy="666750"/>
          </a:xfrm>
          <a:prstGeom prst="rect">
            <a:avLst/>
          </a:prstGeom>
          <a:noFill/>
          <a:ln w="0">
            <a:noFill/>
          </a:ln>
        </p:spPr>
        <p:txBody>
          <a:bodyPr anchor="ctr"/>
          <a:lstStyle/>
          <a:p>
            <a:pPr>
              <a:defRPr sz="2625" b="1">
                <a:solidFill>
                  <a:srgbClr val="F04452"/>
                </a:solidFill>
                <a:latin typeface="Aptos"/>
                <a:ea typeface="Aptos"/>
                <a:cs typeface="Aptos"/>
              </a:defRPr>
            </a:pPr>
            <a:r>
              <a:rPr sz="3200" b="1" dirty="0">
                <a:solidFill>
                  <a:srgbClr val="F04452"/>
                </a:solidFill>
                <a:latin typeface="Aptos"/>
                <a:ea typeface="Aptos"/>
                <a:cs typeface="Aptos"/>
              </a:rPr>
              <a:t>“What’s the bottom line?”</a:t>
            </a:r>
          </a:p>
        </p:txBody>
      </p:sp>
      <p:sp>
        <p:nvSpPr>
          <p:cNvPr id="12" name="Rectangle 11">
            <a:extLst>
              <a:ext uri="{FF2B5EF4-FFF2-40B4-BE49-F238E27FC236}">
                <a16:creationId xmlns:a16="http://schemas.microsoft.com/office/drawing/2014/main" id="{FF1A7F3A-6C25-4862-955C-2FF6FB3A40D8}"/>
              </a:ext>
            </a:extLst>
          </p:cNvPr>
          <p:cNvSpPr>
            <a:spLocks noGrp="1"/>
          </p:cNvSpPr>
          <p:nvPr/>
        </p:nvSpPr>
        <p:spPr>
          <a:xfrm>
            <a:off x="3714751" y="2516505"/>
            <a:ext cx="6324194" cy="45719"/>
          </a:xfrm>
          <a:prstGeom prst="rect">
            <a:avLst/>
          </a:prstGeom>
          <a:noFill/>
          <a:ln w="0">
            <a:noFill/>
          </a:ln>
        </p:spPr>
        <p:txBody>
          <a:bodyPr anchor="ctr"/>
          <a:lstStyle/>
          <a:p>
            <a:pPr>
              <a:defRPr sz="1200" b="1">
                <a:solidFill>
                  <a:srgbClr val="5B6B7A"/>
                </a:solidFill>
                <a:latin typeface="Aptos"/>
                <a:ea typeface="Aptos"/>
                <a:cs typeface="Aptos"/>
              </a:defRPr>
            </a:pPr>
            <a:r>
              <a:rPr sz="3200" b="1" dirty="0">
                <a:solidFill>
                  <a:srgbClr val="5B6B7A"/>
                </a:solidFill>
                <a:latin typeface="Aptos"/>
                <a:ea typeface="Aptos"/>
                <a:cs typeface="Aptos"/>
              </a:rPr>
              <a:t>BOARDROOM CONTRIBUTION</a:t>
            </a:r>
          </a:p>
        </p:txBody>
      </p:sp>
      <p:sp>
        <p:nvSpPr>
          <p:cNvPr id="13" name="Rectangle 12">
            <a:extLst>
              <a:ext uri="{FF2B5EF4-FFF2-40B4-BE49-F238E27FC236}">
                <a16:creationId xmlns:a16="http://schemas.microsoft.com/office/drawing/2014/main" id="{1579A8CF-1FBC-47A8-9C71-7E9E4068E559}"/>
              </a:ext>
            </a:extLst>
          </p:cNvPr>
          <p:cNvSpPr>
            <a:spLocks noGrp="1"/>
          </p:cNvSpPr>
          <p:nvPr/>
        </p:nvSpPr>
        <p:spPr>
          <a:xfrm>
            <a:off x="3714750" y="3012281"/>
            <a:ext cx="7909803" cy="714375"/>
          </a:xfrm>
          <a:prstGeom prst="rect">
            <a:avLst/>
          </a:prstGeom>
          <a:noFill/>
          <a:ln w="0">
            <a:noFill/>
          </a:ln>
        </p:spPr>
        <p:txBody>
          <a:bodyPr anchor="ctr"/>
          <a:lstStyle/>
          <a:p>
            <a:pPr>
              <a:defRPr sz="1875" b="1">
                <a:solidFill>
                  <a:srgbClr val="17324D"/>
                </a:solidFill>
                <a:latin typeface="Aptos"/>
                <a:ea typeface="Aptos"/>
                <a:cs typeface="Aptos"/>
              </a:defRPr>
            </a:pPr>
            <a:r>
              <a:rPr sz="2800" b="1" dirty="0">
                <a:solidFill>
                  <a:srgbClr val="17324D"/>
                </a:solidFill>
                <a:latin typeface="Aptos"/>
                <a:ea typeface="Aptos"/>
                <a:cs typeface="Aptos"/>
              </a:rPr>
              <a:t>Drives decisions, challenges assumptions, addresses hard issues</a:t>
            </a:r>
          </a:p>
        </p:txBody>
      </p:sp>
      <p:sp>
        <p:nvSpPr>
          <p:cNvPr id="14" name="Rectangle 13">
            <a:extLst>
              <a:ext uri="{FF2B5EF4-FFF2-40B4-BE49-F238E27FC236}">
                <a16:creationId xmlns:a16="http://schemas.microsoft.com/office/drawing/2014/main" id="{7453F8E3-1281-4918-BAB6-F24ACCF003D3}"/>
              </a:ext>
            </a:extLst>
          </p:cNvPr>
          <p:cNvSpPr>
            <a:spLocks noGrp="1"/>
          </p:cNvSpPr>
          <p:nvPr/>
        </p:nvSpPr>
        <p:spPr>
          <a:xfrm>
            <a:off x="3714750" y="4024312"/>
            <a:ext cx="7239000" cy="9525"/>
          </a:xfrm>
          <a:prstGeom prst="rect">
            <a:avLst/>
          </a:prstGeom>
          <a:solidFill>
            <a:srgbClr val="DCE5EC"/>
          </a:solidFill>
          <a:ln w="0">
            <a:noFill/>
          </a:ln>
        </p:spPr>
        <p:txBody>
          <a:bodyPr/>
          <a:lstStyle/>
          <a:p>
            <a:endParaRPr lang="en-US"/>
          </a:p>
        </p:txBody>
      </p:sp>
      <p:sp>
        <p:nvSpPr>
          <p:cNvPr id="15" name="Rectangle 14">
            <a:extLst>
              <a:ext uri="{FF2B5EF4-FFF2-40B4-BE49-F238E27FC236}">
                <a16:creationId xmlns:a16="http://schemas.microsoft.com/office/drawing/2014/main" id="{682B1C56-68BF-4A0F-A5AE-64A12317D1BA}"/>
              </a:ext>
            </a:extLst>
          </p:cNvPr>
          <p:cNvSpPr>
            <a:spLocks noGrp="1"/>
          </p:cNvSpPr>
          <p:nvPr/>
        </p:nvSpPr>
        <p:spPr>
          <a:xfrm>
            <a:off x="3643312" y="4495799"/>
            <a:ext cx="1619250" cy="266700"/>
          </a:xfrm>
          <a:prstGeom prst="rect">
            <a:avLst/>
          </a:prstGeom>
          <a:noFill/>
          <a:ln w="0">
            <a:noFill/>
          </a:ln>
        </p:spPr>
        <p:txBody>
          <a:bodyPr anchor="ctr"/>
          <a:lstStyle/>
          <a:p>
            <a:pPr>
              <a:defRPr sz="1200" b="1">
                <a:solidFill>
                  <a:srgbClr val="5B6B7A"/>
                </a:solidFill>
                <a:latin typeface="Aptos"/>
                <a:ea typeface="Aptos"/>
                <a:cs typeface="Aptos"/>
              </a:defRPr>
            </a:pPr>
            <a:r>
              <a:rPr sz="2000" b="1" dirty="0">
                <a:solidFill>
                  <a:srgbClr val="5B6B7A"/>
                </a:solidFill>
                <a:latin typeface="Aptos"/>
                <a:ea typeface="Aptos"/>
                <a:cs typeface="Aptos"/>
              </a:rPr>
              <a:t>WATCH FOR</a:t>
            </a:r>
          </a:p>
        </p:txBody>
      </p:sp>
      <p:sp>
        <p:nvSpPr>
          <p:cNvPr id="16" name="Rectangle 15">
            <a:extLst>
              <a:ext uri="{FF2B5EF4-FFF2-40B4-BE49-F238E27FC236}">
                <a16:creationId xmlns:a16="http://schemas.microsoft.com/office/drawing/2014/main" id="{C3229486-047C-4D90-9FB4-A8044F926CCD}"/>
              </a:ext>
            </a:extLst>
          </p:cNvPr>
          <p:cNvSpPr>
            <a:spLocks noGrp="1"/>
          </p:cNvSpPr>
          <p:nvPr/>
        </p:nvSpPr>
        <p:spPr>
          <a:xfrm>
            <a:off x="5381625" y="4367211"/>
            <a:ext cx="5572125" cy="523875"/>
          </a:xfrm>
          <a:prstGeom prst="rect">
            <a:avLst/>
          </a:prstGeom>
          <a:noFill/>
          <a:ln w="0">
            <a:noFill/>
          </a:ln>
        </p:spPr>
        <p:txBody>
          <a:bodyPr anchor="ctr"/>
          <a:lstStyle/>
          <a:p>
            <a:pPr>
              <a:defRPr sz="1650" b="0">
                <a:solidFill>
                  <a:srgbClr val="17324D"/>
                </a:solidFill>
                <a:latin typeface="Aptos"/>
                <a:ea typeface="Aptos"/>
                <a:cs typeface="Aptos"/>
              </a:defRPr>
            </a:pPr>
            <a:r>
              <a:rPr sz="2000" b="0" dirty="0">
                <a:solidFill>
                  <a:srgbClr val="17324D"/>
                </a:solidFill>
                <a:latin typeface="Aptos"/>
                <a:ea typeface="Aptos"/>
                <a:cs typeface="Aptos"/>
              </a:rPr>
              <a:t>Directness may sound impatient or aggressive</a:t>
            </a:r>
          </a:p>
        </p:txBody>
      </p:sp>
      <p:sp>
        <p:nvSpPr>
          <p:cNvPr id="17" name="Rectangle 16">
            <a:extLst>
              <a:ext uri="{FF2B5EF4-FFF2-40B4-BE49-F238E27FC236}">
                <a16:creationId xmlns:a16="http://schemas.microsoft.com/office/drawing/2014/main" id="{E3B54A3F-2548-48FB-AAAD-38C116BDF42F}"/>
              </a:ext>
            </a:extLst>
          </p:cNvPr>
          <p:cNvSpPr>
            <a:spLocks noGrp="1"/>
          </p:cNvSpPr>
          <p:nvPr/>
        </p:nvSpPr>
        <p:spPr>
          <a:xfrm>
            <a:off x="809625" y="5362575"/>
            <a:ext cx="10144125" cy="704850"/>
          </a:xfrm>
          <a:prstGeom prst="rect">
            <a:avLst/>
          </a:prstGeom>
          <a:solidFill>
            <a:srgbClr val="FFE8EB"/>
          </a:solidFill>
          <a:ln w="0">
            <a:noFill/>
          </a:ln>
        </p:spPr>
        <p:txBody>
          <a:bodyPr/>
          <a:lstStyle/>
          <a:p>
            <a:endParaRPr lang="en-US"/>
          </a:p>
        </p:txBody>
      </p:sp>
      <p:sp>
        <p:nvSpPr>
          <p:cNvPr id="18" name="Rectangle 17">
            <a:extLst>
              <a:ext uri="{FF2B5EF4-FFF2-40B4-BE49-F238E27FC236}">
                <a16:creationId xmlns:a16="http://schemas.microsoft.com/office/drawing/2014/main" id="{A59C5285-EC6E-49CE-A22D-337FC5EE3E0D}"/>
              </a:ext>
            </a:extLst>
          </p:cNvPr>
          <p:cNvSpPr>
            <a:spLocks noGrp="1"/>
          </p:cNvSpPr>
          <p:nvPr/>
        </p:nvSpPr>
        <p:spPr>
          <a:xfrm>
            <a:off x="1059656" y="5596039"/>
            <a:ext cx="2333625" cy="266700"/>
          </a:xfrm>
          <a:prstGeom prst="rect">
            <a:avLst/>
          </a:prstGeom>
          <a:noFill/>
          <a:ln w="0">
            <a:noFill/>
          </a:ln>
        </p:spPr>
        <p:txBody>
          <a:bodyPr anchor="ctr"/>
          <a:lstStyle/>
          <a:p>
            <a:pPr>
              <a:defRPr sz="1200" b="1">
                <a:solidFill>
                  <a:srgbClr val="F04452"/>
                </a:solidFill>
                <a:latin typeface="Aptos"/>
                <a:ea typeface="Aptos"/>
                <a:cs typeface="Aptos"/>
              </a:defRPr>
            </a:pPr>
            <a:r>
              <a:rPr sz="2000" b="1" dirty="0">
                <a:solidFill>
                  <a:srgbClr val="F04452"/>
                </a:solidFill>
                <a:latin typeface="Aptos"/>
                <a:ea typeface="Aptos"/>
                <a:cs typeface="Aptos"/>
              </a:rPr>
              <a:t>ADAPT YOUR MESSAGE</a:t>
            </a:r>
          </a:p>
        </p:txBody>
      </p:sp>
      <p:sp>
        <p:nvSpPr>
          <p:cNvPr id="19" name="Rectangle 18">
            <a:extLst>
              <a:ext uri="{FF2B5EF4-FFF2-40B4-BE49-F238E27FC236}">
                <a16:creationId xmlns:a16="http://schemas.microsoft.com/office/drawing/2014/main" id="{C0535640-CB39-43DD-8365-98990D4B8758}"/>
              </a:ext>
            </a:extLst>
          </p:cNvPr>
          <p:cNvSpPr>
            <a:spLocks noGrp="1"/>
          </p:cNvSpPr>
          <p:nvPr/>
        </p:nvSpPr>
        <p:spPr>
          <a:xfrm>
            <a:off x="3643312" y="5448300"/>
            <a:ext cx="7310438" cy="533400"/>
          </a:xfrm>
          <a:prstGeom prst="rect">
            <a:avLst/>
          </a:prstGeom>
          <a:noFill/>
          <a:ln w="0">
            <a:noFill/>
          </a:ln>
        </p:spPr>
        <p:txBody>
          <a:bodyPr anchor="ctr"/>
          <a:lstStyle/>
          <a:p>
            <a:pPr>
              <a:defRPr sz="1575" b="1">
                <a:solidFill>
                  <a:srgbClr val="17324D"/>
                </a:solidFill>
                <a:latin typeface="Aptos"/>
                <a:ea typeface="Aptos"/>
                <a:cs typeface="Aptos"/>
              </a:defRPr>
            </a:pPr>
            <a:r>
              <a:rPr sz="2000" b="1" dirty="0">
                <a:solidFill>
                  <a:srgbClr val="17324D"/>
                </a:solidFill>
                <a:latin typeface="Aptos"/>
                <a:ea typeface="Aptos"/>
                <a:cs typeface="Aptos"/>
              </a:rPr>
              <a:t>Lead with the result. Give options. State the decision needed.</a:t>
            </a:r>
          </a:p>
        </p:txBody>
      </p:sp>
    </p:spTree>
    <p:extLst>
      <p:ext uri="{BB962C8B-B14F-4D97-AF65-F5344CB8AC3E}">
        <p14:creationId xmlns:p14="http://schemas.microsoft.com/office/powerpoint/2010/main" val="1748944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B0DAB94-5BBD-4794-86EE-849AEA908185}"/>
              </a:ext>
            </a:extLst>
          </p:cNvPr>
          <p:cNvSpPr>
            <a:spLocks noGrp="1"/>
          </p:cNvSpPr>
          <p:nvPr/>
        </p:nvSpPr>
        <p:spPr>
          <a:xfrm>
            <a:off x="0" y="0"/>
            <a:ext cx="171450" cy="6858000"/>
          </a:xfrm>
          <a:prstGeom prst="rect">
            <a:avLst/>
          </a:prstGeom>
          <a:solidFill>
            <a:srgbClr val="FFD33D"/>
          </a:solidFill>
          <a:ln w="0">
            <a:noFill/>
          </a:ln>
        </p:spPr>
        <p:txBody>
          <a:bodyPr/>
          <a:lstStyle/>
          <a:p>
            <a:endParaRPr lang="en-US"/>
          </a:p>
        </p:txBody>
      </p:sp>
      <p:sp>
        <p:nvSpPr>
          <p:cNvPr id="2" name="Rectangle 1">
            <a:extLst>
              <a:ext uri="{FF2B5EF4-FFF2-40B4-BE49-F238E27FC236}">
                <a16:creationId xmlns:a16="http://schemas.microsoft.com/office/drawing/2014/main" id="{3B924C25-BA0B-4532-BA24-648D41A7DAE3}"/>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I — Influence</a:t>
            </a:r>
          </a:p>
        </p:txBody>
      </p:sp>
      <p:sp>
        <p:nvSpPr>
          <p:cNvPr id="3" name="Rectangle 2">
            <a:extLst>
              <a:ext uri="{FF2B5EF4-FFF2-40B4-BE49-F238E27FC236}">
                <a16:creationId xmlns:a16="http://schemas.microsoft.com/office/drawing/2014/main" id="{6ABC770B-45C9-4FB6-BC57-903DA4E7DDE5}"/>
              </a:ext>
            </a:extLst>
          </p:cNvPr>
          <p:cNvSpPr>
            <a:spLocks noGrp="1"/>
          </p:cNvSpPr>
          <p:nvPr/>
        </p:nvSpPr>
        <p:spPr>
          <a:xfrm>
            <a:off x="685800" y="1000125"/>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Primary focus: people, enthusiasm, interaction</a:t>
            </a:r>
          </a:p>
        </p:txBody>
      </p:sp>
      <p:sp>
        <p:nvSpPr>
          <p:cNvPr id="4" name="Rectangle 3">
            <a:extLst>
              <a:ext uri="{FF2B5EF4-FFF2-40B4-BE49-F238E27FC236}">
                <a16:creationId xmlns:a16="http://schemas.microsoft.com/office/drawing/2014/main" id="{7D9A1067-F898-45A0-A9DD-3E5F5A57E204}"/>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852B077E-6656-4C02-BF9F-06BF9823677B}"/>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12ED6A74-2FC6-4E64-A3D4-A2E46D7C084E}"/>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44554152-33C5-4D96-AAD0-B2DC199105C8}"/>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B0A00330-6915-4A0C-B2A6-EB49983081B8}"/>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10</a:t>
            </a:r>
          </a:p>
        </p:txBody>
      </p:sp>
      <p:sp>
        <p:nvSpPr>
          <p:cNvPr id="9" name="Oval 8">
            <a:extLst>
              <a:ext uri="{FF2B5EF4-FFF2-40B4-BE49-F238E27FC236}">
                <a16:creationId xmlns:a16="http://schemas.microsoft.com/office/drawing/2014/main" id="{E341C269-0869-4AD0-A15D-252E989B6520}"/>
              </a:ext>
            </a:extLst>
          </p:cNvPr>
          <p:cNvSpPr>
            <a:spLocks noGrp="1"/>
          </p:cNvSpPr>
          <p:nvPr/>
        </p:nvSpPr>
        <p:spPr>
          <a:xfrm>
            <a:off x="809625" y="1619250"/>
            <a:ext cx="2428875" cy="2428875"/>
          </a:xfrm>
          <a:prstGeom prst="ellipse">
            <a:avLst/>
          </a:prstGeom>
          <a:solidFill>
            <a:srgbClr val="FFD33D"/>
          </a:solidFill>
          <a:ln w="0">
            <a:noFill/>
          </a:ln>
        </p:spPr>
        <p:txBody>
          <a:bodyPr/>
          <a:lstStyle/>
          <a:p>
            <a:endParaRPr lang="en-US"/>
          </a:p>
        </p:txBody>
      </p:sp>
      <p:sp>
        <p:nvSpPr>
          <p:cNvPr id="10" name="Rectangle 9">
            <a:extLst>
              <a:ext uri="{FF2B5EF4-FFF2-40B4-BE49-F238E27FC236}">
                <a16:creationId xmlns:a16="http://schemas.microsoft.com/office/drawing/2014/main" id="{602B43DC-604E-4ABE-ADEF-9EACEED6D059}"/>
              </a:ext>
            </a:extLst>
          </p:cNvPr>
          <p:cNvSpPr>
            <a:spLocks noGrp="1"/>
          </p:cNvSpPr>
          <p:nvPr/>
        </p:nvSpPr>
        <p:spPr>
          <a:xfrm>
            <a:off x="809625" y="1619250"/>
            <a:ext cx="2428875" cy="2428875"/>
          </a:xfrm>
          <a:prstGeom prst="rect">
            <a:avLst/>
          </a:prstGeom>
          <a:noFill/>
          <a:ln w="0">
            <a:noFill/>
          </a:ln>
        </p:spPr>
        <p:txBody>
          <a:bodyPr anchor="ctr"/>
          <a:lstStyle/>
          <a:p>
            <a:pPr>
              <a:defRPr sz="9000" b="1">
                <a:solidFill>
                  <a:srgbClr val="17324D"/>
                </a:solidFill>
                <a:latin typeface="Aptos"/>
                <a:ea typeface="Aptos"/>
                <a:cs typeface="Aptos"/>
              </a:defRPr>
            </a:pPr>
            <a:r>
              <a:rPr sz="9000" b="1">
                <a:solidFill>
                  <a:srgbClr val="17324D"/>
                </a:solidFill>
                <a:latin typeface="Aptos"/>
                <a:ea typeface="Aptos"/>
                <a:cs typeface="Aptos"/>
              </a:rPr>
              <a:t>I</a:t>
            </a:r>
          </a:p>
        </p:txBody>
      </p:sp>
      <p:sp>
        <p:nvSpPr>
          <p:cNvPr id="11" name="Rectangle 10">
            <a:extLst>
              <a:ext uri="{FF2B5EF4-FFF2-40B4-BE49-F238E27FC236}">
                <a16:creationId xmlns:a16="http://schemas.microsoft.com/office/drawing/2014/main" id="{986C80ED-F34E-41BD-8CE1-5C348E68DDB0}"/>
              </a:ext>
            </a:extLst>
          </p:cNvPr>
          <p:cNvSpPr>
            <a:spLocks noGrp="1"/>
          </p:cNvSpPr>
          <p:nvPr/>
        </p:nvSpPr>
        <p:spPr>
          <a:xfrm>
            <a:off x="3714750" y="1524000"/>
            <a:ext cx="7429500" cy="666750"/>
          </a:xfrm>
          <a:prstGeom prst="rect">
            <a:avLst/>
          </a:prstGeom>
          <a:noFill/>
          <a:ln w="0">
            <a:noFill/>
          </a:ln>
        </p:spPr>
        <p:txBody>
          <a:bodyPr anchor="ctr"/>
          <a:lstStyle/>
          <a:p>
            <a:pPr>
              <a:defRPr sz="2625" b="1">
                <a:solidFill>
                  <a:srgbClr val="FFD33D"/>
                </a:solidFill>
                <a:latin typeface="Aptos"/>
                <a:ea typeface="Aptos"/>
                <a:cs typeface="Aptos"/>
              </a:defRPr>
            </a:pPr>
            <a:r>
              <a:rPr sz="3200" b="1" dirty="0">
                <a:solidFill>
                  <a:srgbClr val="FFD33D"/>
                </a:solidFill>
                <a:latin typeface="Aptos"/>
                <a:ea typeface="Aptos"/>
                <a:cs typeface="Aptos"/>
              </a:rPr>
              <a:t>“Let’s talk this through.”</a:t>
            </a:r>
          </a:p>
        </p:txBody>
      </p:sp>
      <p:sp>
        <p:nvSpPr>
          <p:cNvPr id="12" name="Rectangle 11">
            <a:extLst>
              <a:ext uri="{FF2B5EF4-FFF2-40B4-BE49-F238E27FC236}">
                <a16:creationId xmlns:a16="http://schemas.microsoft.com/office/drawing/2014/main" id="{F0E83CB6-F0BC-42B7-8692-55F7DCA6A011}"/>
              </a:ext>
            </a:extLst>
          </p:cNvPr>
          <p:cNvSpPr>
            <a:spLocks noGrp="1"/>
          </p:cNvSpPr>
          <p:nvPr/>
        </p:nvSpPr>
        <p:spPr>
          <a:xfrm>
            <a:off x="3876674" y="2457449"/>
            <a:ext cx="6765385" cy="295275"/>
          </a:xfrm>
          <a:prstGeom prst="rect">
            <a:avLst/>
          </a:prstGeom>
          <a:noFill/>
          <a:ln w="0">
            <a:noFill/>
          </a:ln>
        </p:spPr>
        <p:txBody>
          <a:bodyPr anchor="ctr"/>
          <a:lstStyle/>
          <a:p>
            <a:pPr>
              <a:defRPr sz="1200" b="1">
                <a:solidFill>
                  <a:srgbClr val="5B6B7A"/>
                </a:solidFill>
                <a:latin typeface="Aptos"/>
                <a:ea typeface="Aptos"/>
                <a:cs typeface="Aptos"/>
              </a:defRPr>
            </a:pPr>
            <a:r>
              <a:rPr sz="3200" b="1" dirty="0">
                <a:solidFill>
                  <a:srgbClr val="5B6B7A"/>
                </a:solidFill>
                <a:latin typeface="Aptos"/>
                <a:ea typeface="Aptos"/>
                <a:cs typeface="Aptos"/>
              </a:rPr>
              <a:t>BOARDROOM CONTRIBUTION</a:t>
            </a:r>
          </a:p>
        </p:txBody>
      </p:sp>
      <p:sp>
        <p:nvSpPr>
          <p:cNvPr id="13" name="Rectangle 12">
            <a:extLst>
              <a:ext uri="{FF2B5EF4-FFF2-40B4-BE49-F238E27FC236}">
                <a16:creationId xmlns:a16="http://schemas.microsoft.com/office/drawing/2014/main" id="{30EF91A7-FC55-4C99-B503-E63894B02B09}"/>
              </a:ext>
            </a:extLst>
          </p:cNvPr>
          <p:cNvSpPr>
            <a:spLocks noGrp="1"/>
          </p:cNvSpPr>
          <p:nvPr/>
        </p:nvSpPr>
        <p:spPr>
          <a:xfrm>
            <a:off x="3733799" y="3100844"/>
            <a:ext cx="7910209" cy="714375"/>
          </a:xfrm>
          <a:prstGeom prst="rect">
            <a:avLst/>
          </a:prstGeom>
          <a:noFill/>
          <a:ln w="0">
            <a:noFill/>
          </a:ln>
        </p:spPr>
        <p:txBody>
          <a:bodyPr anchor="ctr"/>
          <a:lstStyle/>
          <a:p>
            <a:pPr>
              <a:defRPr sz="1875" b="1">
                <a:solidFill>
                  <a:srgbClr val="17324D"/>
                </a:solidFill>
                <a:latin typeface="Aptos"/>
                <a:ea typeface="Aptos"/>
                <a:cs typeface="Aptos"/>
              </a:defRPr>
            </a:pPr>
            <a:r>
              <a:rPr sz="2000" b="1" dirty="0">
                <a:solidFill>
                  <a:srgbClr val="17324D"/>
                </a:solidFill>
                <a:latin typeface="Aptos"/>
                <a:ea typeface="Aptos"/>
                <a:cs typeface="Aptos"/>
              </a:rPr>
              <a:t>Builds relationships, creates energy, supports public engagement</a:t>
            </a:r>
          </a:p>
        </p:txBody>
      </p:sp>
      <p:sp>
        <p:nvSpPr>
          <p:cNvPr id="14" name="Rectangle 13">
            <a:extLst>
              <a:ext uri="{FF2B5EF4-FFF2-40B4-BE49-F238E27FC236}">
                <a16:creationId xmlns:a16="http://schemas.microsoft.com/office/drawing/2014/main" id="{DFF75F4D-15D1-4A14-8510-479958E51F59}"/>
              </a:ext>
            </a:extLst>
          </p:cNvPr>
          <p:cNvSpPr>
            <a:spLocks noGrp="1"/>
          </p:cNvSpPr>
          <p:nvPr/>
        </p:nvSpPr>
        <p:spPr>
          <a:xfrm>
            <a:off x="3733800" y="4120019"/>
            <a:ext cx="7239000" cy="9525"/>
          </a:xfrm>
          <a:prstGeom prst="rect">
            <a:avLst/>
          </a:prstGeom>
          <a:solidFill>
            <a:srgbClr val="DCE5EC"/>
          </a:solidFill>
          <a:ln w="0">
            <a:noFill/>
          </a:ln>
        </p:spPr>
        <p:txBody>
          <a:bodyPr/>
          <a:lstStyle/>
          <a:p>
            <a:endParaRPr lang="en-US"/>
          </a:p>
        </p:txBody>
      </p:sp>
      <p:sp>
        <p:nvSpPr>
          <p:cNvPr id="15" name="Rectangle 14">
            <a:extLst>
              <a:ext uri="{FF2B5EF4-FFF2-40B4-BE49-F238E27FC236}">
                <a16:creationId xmlns:a16="http://schemas.microsoft.com/office/drawing/2014/main" id="{E3F238FD-4285-4B14-84CE-2EA813837A48}"/>
              </a:ext>
            </a:extLst>
          </p:cNvPr>
          <p:cNvSpPr>
            <a:spLocks noGrp="1"/>
          </p:cNvSpPr>
          <p:nvPr/>
        </p:nvSpPr>
        <p:spPr>
          <a:xfrm>
            <a:off x="3687796" y="4621447"/>
            <a:ext cx="1619250" cy="266700"/>
          </a:xfrm>
          <a:prstGeom prst="rect">
            <a:avLst/>
          </a:prstGeom>
          <a:noFill/>
          <a:ln w="0">
            <a:noFill/>
          </a:ln>
        </p:spPr>
        <p:txBody>
          <a:bodyPr anchor="ctr"/>
          <a:lstStyle/>
          <a:p>
            <a:pPr>
              <a:defRPr sz="1200" b="1">
                <a:solidFill>
                  <a:srgbClr val="5B6B7A"/>
                </a:solidFill>
                <a:latin typeface="Aptos"/>
                <a:ea typeface="Aptos"/>
                <a:cs typeface="Aptos"/>
              </a:defRPr>
            </a:pPr>
            <a:r>
              <a:rPr sz="2000" b="1" dirty="0">
                <a:solidFill>
                  <a:srgbClr val="5B6B7A"/>
                </a:solidFill>
                <a:latin typeface="Aptos"/>
                <a:ea typeface="Aptos"/>
                <a:cs typeface="Aptos"/>
              </a:rPr>
              <a:t>WATCH FOR</a:t>
            </a:r>
          </a:p>
        </p:txBody>
      </p:sp>
      <p:sp>
        <p:nvSpPr>
          <p:cNvPr id="16" name="Rectangle 15">
            <a:extLst>
              <a:ext uri="{FF2B5EF4-FFF2-40B4-BE49-F238E27FC236}">
                <a16:creationId xmlns:a16="http://schemas.microsoft.com/office/drawing/2014/main" id="{2016CEFD-D40F-4447-A56B-067751A205DB}"/>
              </a:ext>
            </a:extLst>
          </p:cNvPr>
          <p:cNvSpPr>
            <a:spLocks noGrp="1"/>
          </p:cNvSpPr>
          <p:nvPr/>
        </p:nvSpPr>
        <p:spPr>
          <a:xfrm>
            <a:off x="5400674" y="4449087"/>
            <a:ext cx="6410325" cy="523875"/>
          </a:xfrm>
          <a:prstGeom prst="rect">
            <a:avLst/>
          </a:prstGeom>
          <a:noFill/>
          <a:ln w="0">
            <a:noFill/>
          </a:ln>
        </p:spPr>
        <p:txBody>
          <a:bodyPr anchor="ctr"/>
          <a:lstStyle/>
          <a:p>
            <a:pPr>
              <a:defRPr sz="1650" b="0">
                <a:solidFill>
                  <a:srgbClr val="17324D"/>
                </a:solidFill>
                <a:latin typeface="Aptos"/>
                <a:ea typeface="Aptos"/>
                <a:cs typeface="Aptos"/>
              </a:defRPr>
            </a:pPr>
            <a:r>
              <a:rPr sz="2000" b="0" dirty="0">
                <a:solidFill>
                  <a:srgbClr val="17324D"/>
                </a:solidFill>
                <a:latin typeface="Aptos"/>
                <a:ea typeface="Aptos"/>
                <a:cs typeface="Aptos"/>
              </a:rPr>
              <a:t>Discussion may drift or details may get too little attention</a:t>
            </a:r>
          </a:p>
        </p:txBody>
      </p:sp>
      <p:sp>
        <p:nvSpPr>
          <p:cNvPr id="17" name="Rectangle 16">
            <a:extLst>
              <a:ext uri="{FF2B5EF4-FFF2-40B4-BE49-F238E27FC236}">
                <a16:creationId xmlns:a16="http://schemas.microsoft.com/office/drawing/2014/main" id="{3922C131-2740-40A0-9533-42ADBC3242A8}"/>
              </a:ext>
            </a:extLst>
          </p:cNvPr>
          <p:cNvSpPr>
            <a:spLocks noGrp="1"/>
          </p:cNvSpPr>
          <p:nvPr/>
        </p:nvSpPr>
        <p:spPr>
          <a:xfrm>
            <a:off x="1070043" y="5602524"/>
            <a:ext cx="10573966" cy="704850"/>
          </a:xfrm>
          <a:prstGeom prst="rect">
            <a:avLst/>
          </a:prstGeom>
          <a:solidFill>
            <a:srgbClr val="FFF5C2"/>
          </a:solidFill>
          <a:ln w="0">
            <a:noFill/>
          </a:ln>
        </p:spPr>
        <p:txBody>
          <a:bodyPr/>
          <a:lstStyle/>
          <a:p>
            <a:endParaRPr lang="en-US"/>
          </a:p>
        </p:txBody>
      </p:sp>
      <p:sp>
        <p:nvSpPr>
          <p:cNvPr id="18" name="Rectangle 17">
            <a:extLst>
              <a:ext uri="{FF2B5EF4-FFF2-40B4-BE49-F238E27FC236}">
                <a16:creationId xmlns:a16="http://schemas.microsoft.com/office/drawing/2014/main" id="{8829A2EA-8171-4C16-AEB1-D2C25FAD412C}"/>
              </a:ext>
            </a:extLst>
          </p:cNvPr>
          <p:cNvSpPr>
            <a:spLocks noGrp="1"/>
          </p:cNvSpPr>
          <p:nvPr/>
        </p:nvSpPr>
        <p:spPr>
          <a:xfrm>
            <a:off x="1354171" y="5857875"/>
            <a:ext cx="2333625" cy="266700"/>
          </a:xfrm>
          <a:prstGeom prst="rect">
            <a:avLst/>
          </a:prstGeom>
          <a:noFill/>
          <a:ln w="0">
            <a:noFill/>
          </a:ln>
        </p:spPr>
        <p:txBody>
          <a:bodyPr anchor="ctr"/>
          <a:lstStyle/>
          <a:p>
            <a:pPr>
              <a:defRPr sz="1200" b="1">
                <a:solidFill>
                  <a:srgbClr val="FFD33D"/>
                </a:solidFill>
                <a:latin typeface="Aptos"/>
                <a:ea typeface="Aptos"/>
                <a:cs typeface="Aptos"/>
              </a:defRPr>
            </a:pPr>
            <a:r>
              <a:rPr sz="2000" b="1" dirty="0">
                <a:solidFill>
                  <a:srgbClr val="FFD33D"/>
                </a:solidFill>
                <a:latin typeface="Aptos"/>
                <a:ea typeface="Aptos"/>
                <a:cs typeface="Aptos"/>
              </a:rPr>
              <a:t>ADAPT YOUR MESSAGE</a:t>
            </a:r>
          </a:p>
        </p:txBody>
      </p:sp>
      <p:sp>
        <p:nvSpPr>
          <p:cNvPr id="19" name="Rectangle 18">
            <a:extLst>
              <a:ext uri="{FF2B5EF4-FFF2-40B4-BE49-F238E27FC236}">
                <a16:creationId xmlns:a16="http://schemas.microsoft.com/office/drawing/2014/main" id="{5FF39732-BC4A-4B05-9403-6E9CE7A302FC}"/>
              </a:ext>
            </a:extLst>
          </p:cNvPr>
          <p:cNvSpPr>
            <a:spLocks noGrp="1"/>
          </p:cNvSpPr>
          <p:nvPr/>
        </p:nvSpPr>
        <p:spPr>
          <a:xfrm>
            <a:off x="3876674" y="5688249"/>
            <a:ext cx="7387956" cy="533400"/>
          </a:xfrm>
          <a:prstGeom prst="rect">
            <a:avLst/>
          </a:prstGeom>
          <a:noFill/>
          <a:ln w="0">
            <a:noFill/>
          </a:ln>
        </p:spPr>
        <p:txBody>
          <a:bodyPr anchor="ctr"/>
          <a:lstStyle/>
          <a:p>
            <a:pPr>
              <a:defRPr sz="1575" b="1">
                <a:solidFill>
                  <a:srgbClr val="17324D"/>
                </a:solidFill>
                <a:latin typeface="Aptos"/>
                <a:ea typeface="Aptos"/>
                <a:cs typeface="Aptos"/>
              </a:defRPr>
            </a:pPr>
            <a:r>
              <a:rPr sz="2000" b="1" dirty="0">
                <a:solidFill>
                  <a:srgbClr val="17324D"/>
                </a:solidFill>
                <a:latin typeface="Aptos"/>
                <a:ea typeface="Aptos"/>
                <a:cs typeface="Aptos"/>
              </a:rPr>
              <a:t>Engage in dialogue. Connect the issue to people and impact.</a:t>
            </a:r>
          </a:p>
        </p:txBody>
      </p:sp>
    </p:spTree>
    <p:extLst>
      <p:ext uri="{BB962C8B-B14F-4D97-AF65-F5344CB8AC3E}">
        <p14:creationId xmlns:p14="http://schemas.microsoft.com/office/powerpoint/2010/main" val="2053226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3D7B8BE-D592-4936-9968-97C5E23A21BD}"/>
              </a:ext>
            </a:extLst>
          </p:cNvPr>
          <p:cNvSpPr>
            <a:spLocks noGrp="1"/>
          </p:cNvSpPr>
          <p:nvPr/>
        </p:nvSpPr>
        <p:spPr>
          <a:xfrm>
            <a:off x="0" y="0"/>
            <a:ext cx="171450" cy="6858000"/>
          </a:xfrm>
          <a:prstGeom prst="rect">
            <a:avLst/>
          </a:prstGeom>
          <a:solidFill>
            <a:srgbClr val="42C77A"/>
          </a:solidFill>
          <a:ln w="0">
            <a:noFill/>
          </a:ln>
        </p:spPr>
        <p:txBody>
          <a:bodyPr/>
          <a:lstStyle/>
          <a:p>
            <a:endParaRPr lang="en-US"/>
          </a:p>
        </p:txBody>
      </p:sp>
      <p:sp>
        <p:nvSpPr>
          <p:cNvPr id="2" name="Rectangle 1">
            <a:extLst>
              <a:ext uri="{FF2B5EF4-FFF2-40B4-BE49-F238E27FC236}">
                <a16:creationId xmlns:a16="http://schemas.microsoft.com/office/drawing/2014/main" id="{06B5955C-5470-436F-AA59-FAD8B6F7654D}"/>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S — Steadiness</a:t>
            </a:r>
          </a:p>
        </p:txBody>
      </p:sp>
      <p:sp>
        <p:nvSpPr>
          <p:cNvPr id="3" name="Rectangle 2">
            <a:extLst>
              <a:ext uri="{FF2B5EF4-FFF2-40B4-BE49-F238E27FC236}">
                <a16:creationId xmlns:a16="http://schemas.microsoft.com/office/drawing/2014/main" id="{9549AB8A-D926-48AE-8078-9CB01E56C4C6}"/>
              </a:ext>
            </a:extLst>
          </p:cNvPr>
          <p:cNvSpPr>
            <a:spLocks noGrp="1"/>
          </p:cNvSpPr>
          <p:nvPr/>
        </p:nvSpPr>
        <p:spPr>
          <a:xfrm>
            <a:off x="685800" y="1000125"/>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Primary focus: stability, cooperation, support</a:t>
            </a:r>
          </a:p>
        </p:txBody>
      </p:sp>
      <p:sp>
        <p:nvSpPr>
          <p:cNvPr id="4" name="Rectangle 3">
            <a:extLst>
              <a:ext uri="{FF2B5EF4-FFF2-40B4-BE49-F238E27FC236}">
                <a16:creationId xmlns:a16="http://schemas.microsoft.com/office/drawing/2014/main" id="{1695072C-965A-46C2-868C-453D93E6F055}"/>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8A44311B-181F-4C18-ADDF-D75E21915C1D}"/>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24FCBBAB-FCBA-41F5-863A-486AEDB79704}"/>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84927A85-D66B-4DAB-90E6-13C958EF8FAB}"/>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A0D7812B-AC94-4F11-B326-2417D9F928F6}"/>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11</a:t>
            </a:r>
          </a:p>
        </p:txBody>
      </p:sp>
      <p:sp>
        <p:nvSpPr>
          <p:cNvPr id="9" name="Oval 8">
            <a:extLst>
              <a:ext uri="{FF2B5EF4-FFF2-40B4-BE49-F238E27FC236}">
                <a16:creationId xmlns:a16="http://schemas.microsoft.com/office/drawing/2014/main" id="{36EB4B3C-9A65-4A20-A858-62A58B17024B}"/>
              </a:ext>
            </a:extLst>
          </p:cNvPr>
          <p:cNvSpPr>
            <a:spLocks noGrp="1"/>
          </p:cNvSpPr>
          <p:nvPr/>
        </p:nvSpPr>
        <p:spPr>
          <a:xfrm>
            <a:off x="809625" y="1619250"/>
            <a:ext cx="2428875" cy="2428875"/>
          </a:xfrm>
          <a:prstGeom prst="ellipse">
            <a:avLst/>
          </a:prstGeom>
          <a:solidFill>
            <a:srgbClr val="42C77A"/>
          </a:solidFill>
          <a:ln w="0">
            <a:noFill/>
          </a:ln>
        </p:spPr>
        <p:txBody>
          <a:bodyPr/>
          <a:lstStyle/>
          <a:p>
            <a:endParaRPr lang="en-US"/>
          </a:p>
        </p:txBody>
      </p:sp>
      <p:sp>
        <p:nvSpPr>
          <p:cNvPr id="10" name="Rectangle 9">
            <a:extLst>
              <a:ext uri="{FF2B5EF4-FFF2-40B4-BE49-F238E27FC236}">
                <a16:creationId xmlns:a16="http://schemas.microsoft.com/office/drawing/2014/main" id="{EFBA3EDD-20B7-4A40-97FA-106366EF21F2}"/>
              </a:ext>
            </a:extLst>
          </p:cNvPr>
          <p:cNvSpPr>
            <a:spLocks noGrp="1"/>
          </p:cNvSpPr>
          <p:nvPr/>
        </p:nvSpPr>
        <p:spPr>
          <a:xfrm>
            <a:off x="809625" y="1619250"/>
            <a:ext cx="2428875" cy="2428875"/>
          </a:xfrm>
          <a:prstGeom prst="rect">
            <a:avLst/>
          </a:prstGeom>
          <a:noFill/>
          <a:ln w="0">
            <a:noFill/>
          </a:ln>
        </p:spPr>
        <p:txBody>
          <a:bodyPr anchor="ctr"/>
          <a:lstStyle/>
          <a:p>
            <a:pPr>
              <a:defRPr sz="9000" b="1">
                <a:solidFill>
                  <a:srgbClr val="FFFFFF"/>
                </a:solidFill>
                <a:latin typeface="Aptos"/>
                <a:ea typeface="Aptos"/>
                <a:cs typeface="Aptos"/>
              </a:defRPr>
            </a:pPr>
            <a:r>
              <a:rPr sz="9000" b="1">
                <a:solidFill>
                  <a:srgbClr val="FFFFFF"/>
                </a:solidFill>
                <a:latin typeface="Aptos"/>
                <a:ea typeface="Aptos"/>
                <a:cs typeface="Aptos"/>
              </a:rPr>
              <a:t>S</a:t>
            </a:r>
          </a:p>
        </p:txBody>
      </p:sp>
      <p:sp>
        <p:nvSpPr>
          <p:cNvPr id="11" name="Rectangle 10">
            <a:extLst>
              <a:ext uri="{FF2B5EF4-FFF2-40B4-BE49-F238E27FC236}">
                <a16:creationId xmlns:a16="http://schemas.microsoft.com/office/drawing/2014/main" id="{417DC7D4-C590-4B75-AD62-82C3E2B585DF}"/>
              </a:ext>
            </a:extLst>
          </p:cNvPr>
          <p:cNvSpPr>
            <a:spLocks noGrp="1"/>
          </p:cNvSpPr>
          <p:nvPr/>
        </p:nvSpPr>
        <p:spPr>
          <a:xfrm>
            <a:off x="3490912" y="1600200"/>
            <a:ext cx="7429500" cy="666750"/>
          </a:xfrm>
          <a:prstGeom prst="rect">
            <a:avLst/>
          </a:prstGeom>
          <a:noFill/>
          <a:ln w="0">
            <a:noFill/>
          </a:ln>
        </p:spPr>
        <p:txBody>
          <a:bodyPr anchor="ctr"/>
          <a:lstStyle/>
          <a:p>
            <a:pPr>
              <a:defRPr sz="2625" b="1">
                <a:solidFill>
                  <a:srgbClr val="42C77A"/>
                </a:solidFill>
                <a:latin typeface="Aptos"/>
                <a:ea typeface="Aptos"/>
                <a:cs typeface="Aptos"/>
              </a:defRPr>
            </a:pPr>
            <a:r>
              <a:rPr sz="3200" b="1">
                <a:solidFill>
                  <a:srgbClr val="42C77A"/>
                </a:solidFill>
                <a:latin typeface="Aptos"/>
                <a:ea typeface="Aptos"/>
                <a:cs typeface="Aptos"/>
              </a:rPr>
              <a:t>“How will this affect everyone?”</a:t>
            </a:r>
          </a:p>
        </p:txBody>
      </p:sp>
      <p:sp>
        <p:nvSpPr>
          <p:cNvPr id="12" name="Rectangle 11">
            <a:extLst>
              <a:ext uri="{FF2B5EF4-FFF2-40B4-BE49-F238E27FC236}">
                <a16:creationId xmlns:a16="http://schemas.microsoft.com/office/drawing/2014/main" id="{2D3C44A2-4AB2-4A5B-9487-904C4765DF38}"/>
              </a:ext>
            </a:extLst>
          </p:cNvPr>
          <p:cNvSpPr>
            <a:spLocks noGrp="1"/>
          </p:cNvSpPr>
          <p:nvPr/>
        </p:nvSpPr>
        <p:spPr>
          <a:xfrm>
            <a:off x="3714749" y="2543175"/>
            <a:ext cx="6830033" cy="266699"/>
          </a:xfrm>
          <a:prstGeom prst="rect">
            <a:avLst/>
          </a:prstGeom>
          <a:noFill/>
          <a:ln w="0">
            <a:noFill/>
          </a:ln>
        </p:spPr>
        <p:txBody>
          <a:bodyPr anchor="ctr"/>
          <a:lstStyle/>
          <a:p>
            <a:pPr>
              <a:defRPr sz="1200" b="1">
                <a:solidFill>
                  <a:srgbClr val="5B6B7A"/>
                </a:solidFill>
                <a:latin typeface="Aptos"/>
                <a:ea typeface="Aptos"/>
                <a:cs typeface="Aptos"/>
              </a:defRPr>
            </a:pPr>
            <a:r>
              <a:rPr sz="3200" b="1" dirty="0">
                <a:solidFill>
                  <a:srgbClr val="5B6B7A"/>
                </a:solidFill>
                <a:latin typeface="Aptos"/>
                <a:ea typeface="Aptos"/>
                <a:cs typeface="Aptos"/>
              </a:rPr>
              <a:t>BOARDROOM CONTRIBUTION</a:t>
            </a:r>
          </a:p>
        </p:txBody>
      </p:sp>
      <p:sp>
        <p:nvSpPr>
          <p:cNvPr id="13" name="Rectangle 12">
            <a:extLst>
              <a:ext uri="{FF2B5EF4-FFF2-40B4-BE49-F238E27FC236}">
                <a16:creationId xmlns:a16="http://schemas.microsoft.com/office/drawing/2014/main" id="{30A37C31-ACEF-4778-8498-9F548E856DD2}"/>
              </a:ext>
            </a:extLst>
          </p:cNvPr>
          <p:cNvSpPr>
            <a:spLocks noGrp="1"/>
          </p:cNvSpPr>
          <p:nvPr/>
        </p:nvSpPr>
        <p:spPr>
          <a:xfrm>
            <a:off x="3714749" y="3132255"/>
            <a:ext cx="8007081" cy="714375"/>
          </a:xfrm>
          <a:prstGeom prst="rect">
            <a:avLst/>
          </a:prstGeom>
          <a:noFill/>
          <a:ln w="0">
            <a:noFill/>
          </a:ln>
        </p:spPr>
        <p:txBody>
          <a:bodyPr anchor="ctr"/>
          <a:lstStyle/>
          <a:p>
            <a:pPr>
              <a:defRPr sz="1875" b="1">
                <a:solidFill>
                  <a:srgbClr val="17324D"/>
                </a:solidFill>
                <a:latin typeface="Aptos"/>
                <a:ea typeface="Aptos"/>
                <a:cs typeface="Aptos"/>
              </a:defRPr>
            </a:pPr>
            <a:r>
              <a:rPr sz="2800" b="1" dirty="0">
                <a:solidFill>
                  <a:srgbClr val="17324D"/>
                </a:solidFill>
                <a:latin typeface="Aptos"/>
                <a:ea typeface="Aptos"/>
                <a:cs typeface="Aptos"/>
              </a:rPr>
              <a:t>Builds consensus, listens carefully, steadies the room</a:t>
            </a:r>
          </a:p>
        </p:txBody>
      </p:sp>
      <p:sp>
        <p:nvSpPr>
          <p:cNvPr id="14" name="Rectangle 13">
            <a:extLst>
              <a:ext uri="{FF2B5EF4-FFF2-40B4-BE49-F238E27FC236}">
                <a16:creationId xmlns:a16="http://schemas.microsoft.com/office/drawing/2014/main" id="{054EE506-1C2F-43B9-9EF6-071FBAC0E1F3}"/>
              </a:ext>
            </a:extLst>
          </p:cNvPr>
          <p:cNvSpPr>
            <a:spLocks noGrp="1"/>
          </p:cNvSpPr>
          <p:nvPr/>
        </p:nvSpPr>
        <p:spPr>
          <a:xfrm>
            <a:off x="3714750" y="4043362"/>
            <a:ext cx="7239000" cy="9525"/>
          </a:xfrm>
          <a:prstGeom prst="rect">
            <a:avLst/>
          </a:prstGeom>
          <a:solidFill>
            <a:srgbClr val="DCE5EC"/>
          </a:solidFill>
          <a:ln w="0">
            <a:noFill/>
          </a:ln>
        </p:spPr>
        <p:txBody>
          <a:bodyPr/>
          <a:lstStyle/>
          <a:p>
            <a:endParaRPr lang="en-US"/>
          </a:p>
        </p:txBody>
      </p:sp>
      <p:sp>
        <p:nvSpPr>
          <p:cNvPr id="15" name="Rectangle 14">
            <a:extLst>
              <a:ext uri="{FF2B5EF4-FFF2-40B4-BE49-F238E27FC236}">
                <a16:creationId xmlns:a16="http://schemas.microsoft.com/office/drawing/2014/main" id="{D369253E-C8AF-465E-B338-19A6B0FB6969}"/>
              </a:ext>
            </a:extLst>
          </p:cNvPr>
          <p:cNvSpPr>
            <a:spLocks noGrp="1"/>
          </p:cNvSpPr>
          <p:nvPr/>
        </p:nvSpPr>
        <p:spPr>
          <a:xfrm>
            <a:off x="3638549" y="4354748"/>
            <a:ext cx="1619250" cy="266700"/>
          </a:xfrm>
          <a:prstGeom prst="rect">
            <a:avLst/>
          </a:prstGeom>
          <a:noFill/>
          <a:ln w="0">
            <a:noFill/>
          </a:ln>
        </p:spPr>
        <p:txBody>
          <a:bodyPr anchor="ctr"/>
          <a:lstStyle/>
          <a:p>
            <a:pPr>
              <a:defRPr sz="1200" b="1">
                <a:solidFill>
                  <a:srgbClr val="5B6B7A"/>
                </a:solidFill>
                <a:latin typeface="Aptos"/>
                <a:ea typeface="Aptos"/>
                <a:cs typeface="Aptos"/>
              </a:defRPr>
            </a:pPr>
            <a:r>
              <a:rPr sz="2000" b="1" dirty="0">
                <a:solidFill>
                  <a:srgbClr val="5B6B7A"/>
                </a:solidFill>
                <a:latin typeface="Aptos"/>
                <a:ea typeface="Aptos"/>
                <a:cs typeface="Aptos"/>
              </a:rPr>
              <a:t>WATCH FOR</a:t>
            </a:r>
          </a:p>
        </p:txBody>
      </p:sp>
      <p:sp>
        <p:nvSpPr>
          <p:cNvPr id="16" name="Rectangle 15">
            <a:extLst>
              <a:ext uri="{FF2B5EF4-FFF2-40B4-BE49-F238E27FC236}">
                <a16:creationId xmlns:a16="http://schemas.microsoft.com/office/drawing/2014/main" id="{96D3ABD6-94BF-45BD-886D-373B4EAEBECE}"/>
              </a:ext>
            </a:extLst>
          </p:cNvPr>
          <p:cNvSpPr>
            <a:spLocks noGrp="1"/>
          </p:cNvSpPr>
          <p:nvPr/>
        </p:nvSpPr>
        <p:spPr>
          <a:xfrm>
            <a:off x="5572125" y="4226160"/>
            <a:ext cx="5572125" cy="523875"/>
          </a:xfrm>
          <a:prstGeom prst="rect">
            <a:avLst/>
          </a:prstGeom>
          <a:noFill/>
          <a:ln w="0">
            <a:noFill/>
          </a:ln>
        </p:spPr>
        <p:txBody>
          <a:bodyPr anchor="ctr"/>
          <a:lstStyle/>
          <a:p>
            <a:pPr>
              <a:defRPr sz="1650" b="0">
                <a:solidFill>
                  <a:srgbClr val="17324D"/>
                </a:solidFill>
                <a:latin typeface="Aptos"/>
                <a:ea typeface="Aptos"/>
                <a:cs typeface="Aptos"/>
              </a:defRPr>
            </a:pPr>
            <a:r>
              <a:rPr sz="2000" b="0">
                <a:solidFill>
                  <a:srgbClr val="17324D"/>
                </a:solidFill>
                <a:latin typeface="Aptos"/>
                <a:ea typeface="Aptos"/>
                <a:cs typeface="Aptos"/>
              </a:rPr>
              <a:t>May avoid conflict or hold back disagreement</a:t>
            </a:r>
          </a:p>
        </p:txBody>
      </p:sp>
      <p:sp>
        <p:nvSpPr>
          <p:cNvPr id="17" name="Rectangle 16">
            <a:extLst>
              <a:ext uri="{FF2B5EF4-FFF2-40B4-BE49-F238E27FC236}">
                <a16:creationId xmlns:a16="http://schemas.microsoft.com/office/drawing/2014/main" id="{93FDAA53-F922-41E5-97AE-50BE567D607D}"/>
              </a:ext>
            </a:extLst>
          </p:cNvPr>
          <p:cNvSpPr>
            <a:spLocks noGrp="1"/>
          </p:cNvSpPr>
          <p:nvPr/>
        </p:nvSpPr>
        <p:spPr>
          <a:xfrm>
            <a:off x="904672" y="5619750"/>
            <a:ext cx="10817158" cy="704850"/>
          </a:xfrm>
          <a:prstGeom prst="rect">
            <a:avLst/>
          </a:prstGeom>
          <a:solidFill>
            <a:srgbClr val="DFF8E9"/>
          </a:solidFill>
          <a:ln w="0">
            <a:noFill/>
          </a:ln>
        </p:spPr>
        <p:txBody>
          <a:bodyPr/>
          <a:lstStyle/>
          <a:p>
            <a:endParaRPr lang="en-US"/>
          </a:p>
        </p:txBody>
      </p:sp>
      <p:sp>
        <p:nvSpPr>
          <p:cNvPr id="18" name="Rectangle 17">
            <a:extLst>
              <a:ext uri="{FF2B5EF4-FFF2-40B4-BE49-F238E27FC236}">
                <a16:creationId xmlns:a16="http://schemas.microsoft.com/office/drawing/2014/main" id="{F3B166C9-68D9-478E-B7EF-4FD0B0F52644}"/>
              </a:ext>
            </a:extLst>
          </p:cNvPr>
          <p:cNvSpPr>
            <a:spLocks noGrp="1"/>
          </p:cNvSpPr>
          <p:nvPr/>
        </p:nvSpPr>
        <p:spPr>
          <a:xfrm>
            <a:off x="1157287" y="5848350"/>
            <a:ext cx="2333625" cy="266700"/>
          </a:xfrm>
          <a:prstGeom prst="rect">
            <a:avLst/>
          </a:prstGeom>
          <a:noFill/>
          <a:ln w="0">
            <a:noFill/>
          </a:ln>
        </p:spPr>
        <p:txBody>
          <a:bodyPr anchor="ctr"/>
          <a:lstStyle/>
          <a:p>
            <a:pPr>
              <a:defRPr sz="1200" b="1">
                <a:solidFill>
                  <a:srgbClr val="42C77A"/>
                </a:solidFill>
                <a:latin typeface="Aptos"/>
                <a:ea typeface="Aptos"/>
                <a:cs typeface="Aptos"/>
              </a:defRPr>
            </a:pPr>
            <a:r>
              <a:rPr sz="2000" b="1" dirty="0">
                <a:solidFill>
                  <a:srgbClr val="42C77A"/>
                </a:solidFill>
                <a:latin typeface="Aptos"/>
                <a:ea typeface="Aptos"/>
                <a:cs typeface="Aptos"/>
              </a:rPr>
              <a:t>ADAPT YOUR MESSAGE</a:t>
            </a:r>
          </a:p>
        </p:txBody>
      </p:sp>
      <p:sp>
        <p:nvSpPr>
          <p:cNvPr id="19" name="Rectangle 18">
            <a:extLst>
              <a:ext uri="{FF2B5EF4-FFF2-40B4-BE49-F238E27FC236}">
                <a16:creationId xmlns:a16="http://schemas.microsoft.com/office/drawing/2014/main" id="{7636772E-8F89-474C-8707-7D61A29059C8}"/>
              </a:ext>
            </a:extLst>
          </p:cNvPr>
          <p:cNvSpPr>
            <a:spLocks noGrp="1"/>
          </p:cNvSpPr>
          <p:nvPr/>
        </p:nvSpPr>
        <p:spPr>
          <a:xfrm>
            <a:off x="3638549" y="5715000"/>
            <a:ext cx="7888727" cy="533400"/>
          </a:xfrm>
          <a:prstGeom prst="rect">
            <a:avLst/>
          </a:prstGeom>
          <a:noFill/>
          <a:ln w="0">
            <a:noFill/>
          </a:ln>
        </p:spPr>
        <p:txBody>
          <a:bodyPr anchor="ctr"/>
          <a:lstStyle/>
          <a:p>
            <a:pPr>
              <a:defRPr sz="1575" b="1">
                <a:solidFill>
                  <a:srgbClr val="17324D"/>
                </a:solidFill>
                <a:latin typeface="Aptos"/>
                <a:ea typeface="Aptos"/>
                <a:cs typeface="Aptos"/>
              </a:defRPr>
            </a:pPr>
            <a:r>
              <a:rPr sz="2000" b="1" dirty="0">
                <a:solidFill>
                  <a:srgbClr val="17324D"/>
                </a:solidFill>
                <a:latin typeface="Aptos"/>
                <a:ea typeface="Aptos"/>
                <a:cs typeface="Aptos"/>
              </a:rPr>
              <a:t>Give context and processing time. Explain how change will unfold.</a:t>
            </a:r>
          </a:p>
        </p:txBody>
      </p:sp>
    </p:spTree>
    <p:extLst>
      <p:ext uri="{BB962C8B-B14F-4D97-AF65-F5344CB8AC3E}">
        <p14:creationId xmlns:p14="http://schemas.microsoft.com/office/powerpoint/2010/main" val="1637926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7D2B97B-BED7-4829-8C26-6D4FC0FAF81F}"/>
              </a:ext>
            </a:extLst>
          </p:cNvPr>
          <p:cNvSpPr>
            <a:spLocks noGrp="1"/>
          </p:cNvSpPr>
          <p:nvPr/>
        </p:nvSpPr>
        <p:spPr>
          <a:xfrm>
            <a:off x="0" y="0"/>
            <a:ext cx="171450" cy="6858000"/>
          </a:xfrm>
          <a:prstGeom prst="rect">
            <a:avLst/>
          </a:prstGeom>
          <a:solidFill>
            <a:srgbClr val="2E86DE"/>
          </a:solidFill>
          <a:ln w="0">
            <a:noFill/>
          </a:ln>
        </p:spPr>
        <p:txBody>
          <a:bodyPr/>
          <a:lstStyle/>
          <a:p>
            <a:endParaRPr lang="en-US"/>
          </a:p>
        </p:txBody>
      </p:sp>
      <p:sp>
        <p:nvSpPr>
          <p:cNvPr id="2" name="Rectangle 1">
            <a:extLst>
              <a:ext uri="{FF2B5EF4-FFF2-40B4-BE49-F238E27FC236}">
                <a16:creationId xmlns:a16="http://schemas.microsoft.com/office/drawing/2014/main" id="{F07B1ED3-9E39-4CA2-B565-FFFEAF096178}"/>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C — Conscientiousness</a:t>
            </a:r>
            <a:r>
              <a:rPr lang="en-US" sz="3600" b="1" dirty="0">
                <a:solidFill>
                  <a:srgbClr val="17324D"/>
                </a:solidFill>
                <a:latin typeface="Aptos"/>
                <a:ea typeface="Aptos"/>
                <a:cs typeface="Aptos"/>
              </a:rPr>
              <a:t> / Compliance</a:t>
            </a:r>
            <a:endParaRPr sz="3600" b="1" dirty="0">
              <a:solidFill>
                <a:srgbClr val="17324D"/>
              </a:solidFill>
              <a:latin typeface="Aptos"/>
              <a:ea typeface="Aptos"/>
              <a:cs typeface="Aptos"/>
            </a:endParaRPr>
          </a:p>
        </p:txBody>
      </p:sp>
      <p:sp>
        <p:nvSpPr>
          <p:cNvPr id="3" name="Rectangle 2">
            <a:extLst>
              <a:ext uri="{FF2B5EF4-FFF2-40B4-BE49-F238E27FC236}">
                <a16:creationId xmlns:a16="http://schemas.microsoft.com/office/drawing/2014/main" id="{767A6485-A670-455D-AD61-3D2F58FFA019}"/>
              </a:ext>
            </a:extLst>
          </p:cNvPr>
          <p:cNvSpPr>
            <a:spLocks noGrp="1"/>
          </p:cNvSpPr>
          <p:nvPr/>
        </p:nvSpPr>
        <p:spPr>
          <a:xfrm>
            <a:off x="685800" y="1000125"/>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a:solidFill>
                  <a:srgbClr val="5B6B7A"/>
                </a:solidFill>
                <a:latin typeface="Aptos"/>
                <a:ea typeface="Aptos"/>
                <a:cs typeface="Aptos"/>
              </a:rPr>
              <a:t>Primary focus: accuracy, quality, evidence</a:t>
            </a:r>
          </a:p>
        </p:txBody>
      </p:sp>
      <p:sp>
        <p:nvSpPr>
          <p:cNvPr id="4" name="Rectangle 3">
            <a:extLst>
              <a:ext uri="{FF2B5EF4-FFF2-40B4-BE49-F238E27FC236}">
                <a16:creationId xmlns:a16="http://schemas.microsoft.com/office/drawing/2014/main" id="{E217DCAF-7E59-4A08-A66B-A5355E3D9B2B}"/>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1750A50D-1FA2-4436-8251-23EA1F1195A7}"/>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61EDC012-BF3E-459C-BA38-6CD81E8E8E73}"/>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A0912CB8-50A1-479A-874A-6D2A0D773A1A}"/>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49B85272-8DFD-4894-9246-67F4B3898CF7}"/>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12</a:t>
            </a:r>
          </a:p>
        </p:txBody>
      </p:sp>
      <p:sp>
        <p:nvSpPr>
          <p:cNvPr id="9" name="Oval 8">
            <a:extLst>
              <a:ext uri="{FF2B5EF4-FFF2-40B4-BE49-F238E27FC236}">
                <a16:creationId xmlns:a16="http://schemas.microsoft.com/office/drawing/2014/main" id="{A56BC11C-E963-4D9E-9B7F-246F8A8208F8}"/>
              </a:ext>
            </a:extLst>
          </p:cNvPr>
          <p:cNvSpPr>
            <a:spLocks noGrp="1"/>
          </p:cNvSpPr>
          <p:nvPr/>
        </p:nvSpPr>
        <p:spPr>
          <a:xfrm>
            <a:off x="809625" y="1619250"/>
            <a:ext cx="2428875" cy="2428875"/>
          </a:xfrm>
          <a:prstGeom prst="ellipse">
            <a:avLst/>
          </a:prstGeom>
          <a:solidFill>
            <a:srgbClr val="2E86DE"/>
          </a:solidFill>
          <a:ln w="0">
            <a:noFill/>
          </a:ln>
        </p:spPr>
        <p:txBody>
          <a:bodyPr/>
          <a:lstStyle/>
          <a:p>
            <a:endParaRPr lang="en-US"/>
          </a:p>
        </p:txBody>
      </p:sp>
      <p:sp>
        <p:nvSpPr>
          <p:cNvPr id="10" name="Rectangle 9">
            <a:extLst>
              <a:ext uri="{FF2B5EF4-FFF2-40B4-BE49-F238E27FC236}">
                <a16:creationId xmlns:a16="http://schemas.microsoft.com/office/drawing/2014/main" id="{880310EA-B602-4854-A27B-89E32FF08A0A}"/>
              </a:ext>
            </a:extLst>
          </p:cNvPr>
          <p:cNvSpPr>
            <a:spLocks noGrp="1"/>
          </p:cNvSpPr>
          <p:nvPr/>
        </p:nvSpPr>
        <p:spPr>
          <a:xfrm>
            <a:off x="809625" y="1619250"/>
            <a:ext cx="2428875" cy="2428875"/>
          </a:xfrm>
          <a:prstGeom prst="rect">
            <a:avLst/>
          </a:prstGeom>
          <a:noFill/>
          <a:ln w="0">
            <a:noFill/>
          </a:ln>
        </p:spPr>
        <p:txBody>
          <a:bodyPr anchor="ctr"/>
          <a:lstStyle/>
          <a:p>
            <a:pPr>
              <a:defRPr sz="9000" b="1">
                <a:solidFill>
                  <a:srgbClr val="FFFFFF"/>
                </a:solidFill>
                <a:latin typeface="Aptos"/>
                <a:ea typeface="Aptos"/>
                <a:cs typeface="Aptos"/>
              </a:defRPr>
            </a:pPr>
            <a:r>
              <a:rPr sz="9000" b="1">
                <a:solidFill>
                  <a:srgbClr val="FFFFFF"/>
                </a:solidFill>
                <a:latin typeface="Aptos"/>
                <a:ea typeface="Aptos"/>
                <a:cs typeface="Aptos"/>
              </a:rPr>
              <a:t>C</a:t>
            </a:r>
          </a:p>
        </p:txBody>
      </p:sp>
      <p:sp>
        <p:nvSpPr>
          <p:cNvPr id="11" name="Rectangle 10">
            <a:extLst>
              <a:ext uri="{FF2B5EF4-FFF2-40B4-BE49-F238E27FC236}">
                <a16:creationId xmlns:a16="http://schemas.microsoft.com/office/drawing/2014/main" id="{9BDCF2F8-234C-440C-9E4A-862B6C90AF77}"/>
              </a:ext>
            </a:extLst>
          </p:cNvPr>
          <p:cNvSpPr>
            <a:spLocks noGrp="1"/>
          </p:cNvSpPr>
          <p:nvPr/>
        </p:nvSpPr>
        <p:spPr>
          <a:xfrm>
            <a:off x="3714750" y="1524000"/>
            <a:ext cx="7429500" cy="666750"/>
          </a:xfrm>
          <a:prstGeom prst="rect">
            <a:avLst/>
          </a:prstGeom>
          <a:noFill/>
          <a:ln w="0">
            <a:noFill/>
          </a:ln>
        </p:spPr>
        <p:txBody>
          <a:bodyPr anchor="ctr"/>
          <a:lstStyle/>
          <a:p>
            <a:pPr>
              <a:defRPr sz="2625" b="1">
                <a:solidFill>
                  <a:srgbClr val="2E86DE"/>
                </a:solidFill>
                <a:latin typeface="Aptos"/>
                <a:ea typeface="Aptos"/>
                <a:cs typeface="Aptos"/>
              </a:defRPr>
            </a:pPr>
            <a:r>
              <a:rPr sz="3200" b="1" dirty="0">
                <a:solidFill>
                  <a:srgbClr val="2E86DE"/>
                </a:solidFill>
                <a:latin typeface="Aptos"/>
                <a:ea typeface="Aptos"/>
                <a:cs typeface="Aptos"/>
              </a:rPr>
              <a:t>“What does the data show?”</a:t>
            </a:r>
          </a:p>
        </p:txBody>
      </p:sp>
      <p:sp>
        <p:nvSpPr>
          <p:cNvPr id="12" name="Rectangle 11">
            <a:extLst>
              <a:ext uri="{FF2B5EF4-FFF2-40B4-BE49-F238E27FC236}">
                <a16:creationId xmlns:a16="http://schemas.microsoft.com/office/drawing/2014/main" id="{83460CB3-3DAE-41C8-B3B6-C0953BC78F0C}"/>
              </a:ext>
            </a:extLst>
          </p:cNvPr>
          <p:cNvSpPr>
            <a:spLocks noGrp="1"/>
          </p:cNvSpPr>
          <p:nvPr/>
        </p:nvSpPr>
        <p:spPr>
          <a:xfrm>
            <a:off x="3733800" y="2509838"/>
            <a:ext cx="6142814" cy="214312"/>
          </a:xfrm>
          <a:prstGeom prst="rect">
            <a:avLst/>
          </a:prstGeom>
          <a:noFill/>
          <a:ln w="0">
            <a:noFill/>
          </a:ln>
        </p:spPr>
        <p:txBody>
          <a:bodyPr anchor="ctr"/>
          <a:lstStyle/>
          <a:p>
            <a:pPr>
              <a:defRPr sz="1200" b="1">
                <a:solidFill>
                  <a:srgbClr val="5B6B7A"/>
                </a:solidFill>
                <a:latin typeface="Aptos"/>
                <a:ea typeface="Aptos"/>
                <a:cs typeface="Aptos"/>
              </a:defRPr>
            </a:pPr>
            <a:r>
              <a:rPr sz="3200" b="1" dirty="0">
                <a:solidFill>
                  <a:srgbClr val="5B6B7A"/>
                </a:solidFill>
                <a:latin typeface="Aptos"/>
                <a:ea typeface="Aptos"/>
                <a:cs typeface="Aptos"/>
              </a:rPr>
              <a:t>BOARDROOM CONTRIBUTION</a:t>
            </a:r>
          </a:p>
        </p:txBody>
      </p:sp>
      <p:sp>
        <p:nvSpPr>
          <p:cNvPr id="13" name="Rectangle 12">
            <a:extLst>
              <a:ext uri="{FF2B5EF4-FFF2-40B4-BE49-F238E27FC236}">
                <a16:creationId xmlns:a16="http://schemas.microsoft.com/office/drawing/2014/main" id="{3C0A273B-6D53-4463-8AD9-3020D941147D}"/>
              </a:ext>
            </a:extLst>
          </p:cNvPr>
          <p:cNvSpPr>
            <a:spLocks noGrp="1"/>
          </p:cNvSpPr>
          <p:nvPr/>
        </p:nvSpPr>
        <p:spPr>
          <a:xfrm>
            <a:off x="3733800" y="3105150"/>
            <a:ext cx="8077200" cy="714375"/>
          </a:xfrm>
          <a:prstGeom prst="rect">
            <a:avLst/>
          </a:prstGeom>
          <a:noFill/>
          <a:ln w="0">
            <a:noFill/>
          </a:ln>
        </p:spPr>
        <p:txBody>
          <a:bodyPr anchor="ctr"/>
          <a:lstStyle/>
          <a:p>
            <a:pPr>
              <a:defRPr sz="1875" b="1">
                <a:solidFill>
                  <a:srgbClr val="17324D"/>
                </a:solidFill>
                <a:latin typeface="Aptos"/>
                <a:ea typeface="Aptos"/>
                <a:cs typeface="Aptos"/>
              </a:defRPr>
            </a:pPr>
            <a:r>
              <a:rPr sz="2800" b="1" dirty="0">
                <a:solidFill>
                  <a:srgbClr val="17324D"/>
                </a:solidFill>
                <a:latin typeface="Aptos"/>
                <a:ea typeface="Aptos"/>
                <a:cs typeface="Aptos"/>
              </a:rPr>
              <a:t>Finds risk, tests assumptions, protects compliance</a:t>
            </a:r>
          </a:p>
        </p:txBody>
      </p:sp>
      <p:sp>
        <p:nvSpPr>
          <p:cNvPr id="14" name="Rectangle 13">
            <a:extLst>
              <a:ext uri="{FF2B5EF4-FFF2-40B4-BE49-F238E27FC236}">
                <a16:creationId xmlns:a16="http://schemas.microsoft.com/office/drawing/2014/main" id="{A22DFD74-83E5-4E5E-B52A-C8065E90489D}"/>
              </a:ext>
            </a:extLst>
          </p:cNvPr>
          <p:cNvSpPr>
            <a:spLocks noGrp="1"/>
          </p:cNvSpPr>
          <p:nvPr/>
        </p:nvSpPr>
        <p:spPr>
          <a:xfrm>
            <a:off x="3733800" y="4243388"/>
            <a:ext cx="7239000" cy="9525"/>
          </a:xfrm>
          <a:prstGeom prst="rect">
            <a:avLst/>
          </a:prstGeom>
          <a:solidFill>
            <a:srgbClr val="DCE5EC"/>
          </a:solidFill>
          <a:ln w="0">
            <a:noFill/>
          </a:ln>
        </p:spPr>
        <p:txBody>
          <a:bodyPr/>
          <a:lstStyle/>
          <a:p>
            <a:endParaRPr lang="en-US"/>
          </a:p>
        </p:txBody>
      </p:sp>
      <p:sp>
        <p:nvSpPr>
          <p:cNvPr id="15" name="Rectangle 14">
            <a:extLst>
              <a:ext uri="{FF2B5EF4-FFF2-40B4-BE49-F238E27FC236}">
                <a16:creationId xmlns:a16="http://schemas.microsoft.com/office/drawing/2014/main" id="{5D8D4F15-F576-46E0-B7BC-1049F370CD3E}"/>
              </a:ext>
            </a:extLst>
          </p:cNvPr>
          <p:cNvSpPr>
            <a:spLocks noGrp="1"/>
          </p:cNvSpPr>
          <p:nvPr/>
        </p:nvSpPr>
        <p:spPr>
          <a:xfrm>
            <a:off x="3568835" y="4638675"/>
            <a:ext cx="1619250" cy="266700"/>
          </a:xfrm>
          <a:prstGeom prst="rect">
            <a:avLst/>
          </a:prstGeom>
          <a:noFill/>
          <a:ln w="0">
            <a:noFill/>
          </a:ln>
        </p:spPr>
        <p:txBody>
          <a:bodyPr anchor="ctr"/>
          <a:lstStyle/>
          <a:p>
            <a:pPr>
              <a:defRPr sz="1200" b="1">
                <a:solidFill>
                  <a:srgbClr val="5B6B7A"/>
                </a:solidFill>
                <a:latin typeface="Aptos"/>
                <a:ea typeface="Aptos"/>
                <a:cs typeface="Aptos"/>
              </a:defRPr>
            </a:pPr>
            <a:r>
              <a:rPr sz="2000" b="1" dirty="0">
                <a:solidFill>
                  <a:srgbClr val="5B6B7A"/>
                </a:solidFill>
                <a:latin typeface="Aptos"/>
                <a:ea typeface="Aptos"/>
                <a:cs typeface="Aptos"/>
              </a:rPr>
              <a:t>WATCH FOR</a:t>
            </a:r>
          </a:p>
        </p:txBody>
      </p:sp>
      <p:sp>
        <p:nvSpPr>
          <p:cNvPr id="16" name="Rectangle 15">
            <a:extLst>
              <a:ext uri="{FF2B5EF4-FFF2-40B4-BE49-F238E27FC236}">
                <a16:creationId xmlns:a16="http://schemas.microsoft.com/office/drawing/2014/main" id="{87672E31-96C5-431B-A317-DEF7E91D7158}"/>
              </a:ext>
            </a:extLst>
          </p:cNvPr>
          <p:cNvSpPr>
            <a:spLocks noGrp="1"/>
          </p:cNvSpPr>
          <p:nvPr/>
        </p:nvSpPr>
        <p:spPr>
          <a:xfrm>
            <a:off x="5400675" y="4510087"/>
            <a:ext cx="5572125" cy="523875"/>
          </a:xfrm>
          <a:prstGeom prst="rect">
            <a:avLst/>
          </a:prstGeom>
          <a:noFill/>
          <a:ln w="0">
            <a:noFill/>
          </a:ln>
        </p:spPr>
        <p:txBody>
          <a:bodyPr anchor="ctr"/>
          <a:lstStyle/>
          <a:p>
            <a:pPr>
              <a:defRPr sz="1650" b="0">
                <a:solidFill>
                  <a:srgbClr val="17324D"/>
                </a:solidFill>
                <a:latin typeface="Aptos"/>
                <a:ea typeface="Aptos"/>
                <a:cs typeface="Aptos"/>
              </a:defRPr>
            </a:pPr>
            <a:r>
              <a:rPr sz="2000" b="0" dirty="0">
                <a:solidFill>
                  <a:srgbClr val="17324D"/>
                </a:solidFill>
                <a:latin typeface="Aptos"/>
                <a:ea typeface="Aptos"/>
                <a:cs typeface="Aptos"/>
              </a:rPr>
              <a:t>May seek more information before deciding</a:t>
            </a:r>
          </a:p>
        </p:txBody>
      </p:sp>
      <p:sp>
        <p:nvSpPr>
          <p:cNvPr id="17" name="Rectangle 16">
            <a:extLst>
              <a:ext uri="{FF2B5EF4-FFF2-40B4-BE49-F238E27FC236}">
                <a16:creationId xmlns:a16="http://schemas.microsoft.com/office/drawing/2014/main" id="{C3232125-E3E1-4891-A6E6-BB00AE41B5CC}"/>
              </a:ext>
            </a:extLst>
          </p:cNvPr>
          <p:cNvSpPr>
            <a:spLocks noGrp="1"/>
          </p:cNvSpPr>
          <p:nvPr/>
        </p:nvSpPr>
        <p:spPr>
          <a:xfrm>
            <a:off x="952500" y="5686425"/>
            <a:ext cx="10858500" cy="704850"/>
          </a:xfrm>
          <a:prstGeom prst="rect">
            <a:avLst/>
          </a:prstGeom>
          <a:solidFill>
            <a:srgbClr val="E1F0FF"/>
          </a:solidFill>
          <a:ln w="0">
            <a:noFill/>
          </a:ln>
        </p:spPr>
        <p:txBody>
          <a:bodyPr/>
          <a:lstStyle/>
          <a:p>
            <a:endParaRPr lang="en-US"/>
          </a:p>
        </p:txBody>
      </p:sp>
      <p:sp>
        <p:nvSpPr>
          <p:cNvPr id="18" name="Rectangle 17">
            <a:extLst>
              <a:ext uri="{FF2B5EF4-FFF2-40B4-BE49-F238E27FC236}">
                <a16:creationId xmlns:a16="http://schemas.microsoft.com/office/drawing/2014/main" id="{656D3A9F-486F-49CD-9113-2611C4ECE1DC}"/>
              </a:ext>
            </a:extLst>
          </p:cNvPr>
          <p:cNvSpPr>
            <a:spLocks noGrp="1"/>
          </p:cNvSpPr>
          <p:nvPr/>
        </p:nvSpPr>
        <p:spPr>
          <a:xfrm>
            <a:off x="1381125" y="5905500"/>
            <a:ext cx="2333625" cy="266700"/>
          </a:xfrm>
          <a:prstGeom prst="rect">
            <a:avLst/>
          </a:prstGeom>
          <a:noFill/>
          <a:ln w="0">
            <a:noFill/>
          </a:ln>
        </p:spPr>
        <p:txBody>
          <a:bodyPr anchor="ctr"/>
          <a:lstStyle/>
          <a:p>
            <a:pPr>
              <a:defRPr sz="1200" b="1">
                <a:solidFill>
                  <a:srgbClr val="2E86DE"/>
                </a:solidFill>
                <a:latin typeface="Aptos"/>
                <a:ea typeface="Aptos"/>
                <a:cs typeface="Aptos"/>
              </a:defRPr>
            </a:pPr>
            <a:r>
              <a:rPr sz="2000" b="1" dirty="0">
                <a:solidFill>
                  <a:srgbClr val="2E86DE"/>
                </a:solidFill>
                <a:latin typeface="Aptos"/>
                <a:ea typeface="Aptos"/>
                <a:cs typeface="Aptos"/>
              </a:rPr>
              <a:t>ADAPT YOUR MESSAGE</a:t>
            </a:r>
          </a:p>
        </p:txBody>
      </p:sp>
      <p:sp>
        <p:nvSpPr>
          <p:cNvPr id="19" name="Rectangle 18">
            <a:extLst>
              <a:ext uri="{FF2B5EF4-FFF2-40B4-BE49-F238E27FC236}">
                <a16:creationId xmlns:a16="http://schemas.microsoft.com/office/drawing/2014/main" id="{1E524BF9-99C6-4D51-8D9D-64F0FD60DA90}"/>
              </a:ext>
            </a:extLst>
          </p:cNvPr>
          <p:cNvSpPr>
            <a:spLocks noGrp="1"/>
          </p:cNvSpPr>
          <p:nvPr/>
        </p:nvSpPr>
        <p:spPr>
          <a:xfrm>
            <a:off x="4095751" y="5772150"/>
            <a:ext cx="7489891" cy="533400"/>
          </a:xfrm>
          <a:prstGeom prst="rect">
            <a:avLst/>
          </a:prstGeom>
          <a:noFill/>
          <a:ln w="0">
            <a:noFill/>
          </a:ln>
        </p:spPr>
        <p:txBody>
          <a:bodyPr anchor="ctr"/>
          <a:lstStyle/>
          <a:p>
            <a:pPr>
              <a:defRPr sz="1575" b="1">
                <a:solidFill>
                  <a:srgbClr val="17324D"/>
                </a:solidFill>
                <a:latin typeface="Aptos"/>
                <a:ea typeface="Aptos"/>
                <a:cs typeface="Aptos"/>
              </a:defRPr>
            </a:pPr>
            <a:r>
              <a:rPr sz="2000" b="1" dirty="0">
                <a:solidFill>
                  <a:srgbClr val="17324D"/>
                </a:solidFill>
                <a:latin typeface="Aptos"/>
                <a:ea typeface="Aptos"/>
                <a:cs typeface="Aptos"/>
              </a:rPr>
              <a:t>Bring documentation, rationale, assumptions, and time for questions.</a:t>
            </a:r>
          </a:p>
        </p:txBody>
      </p:sp>
    </p:spTree>
    <p:extLst>
      <p:ext uri="{BB962C8B-B14F-4D97-AF65-F5344CB8AC3E}">
        <p14:creationId xmlns:p14="http://schemas.microsoft.com/office/powerpoint/2010/main" val="1892209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C09DA50-5B86-4E3F-BAFB-C784BB640CC5}"/>
              </a:ext>
            </a:extLst>
          </p:cNvPr>
          <p:cNvSpPr>
            <a:spLocks noGrp="1"/>
          </p:cNvSpPr>
          <p:nvPr/>
        </p:nvSpPr>
        <p:spPr>
          <a:xfrm>
            <a:off x="0" y="0"/>
            <a:ext cx="171450" cy="6858000"/>
          </a:xfrm>
          <a:prstGeom prst="rect">
            <a:avLst/>
          </a:prstGeom>
          <a:solidFill>
            <a:srgbClr val="42C77A"/>
          </a:solidFill>
          <a:ln w="0">
            <a:noFill/>
          </a:ln>
        </p:spPr>
        <p:txBody>
          <a:bodyPr/>
          <a:lstStyle/>
          <a:p>
            <a:endParaRPr lang="en-US"/>
          </a:p>
        </p:txBody>
      </p:sp>
      <p:sp>
        <p:nvSpPr>
          <p:cNvPr id="2" name="Rectangle 1">
            <a:extLst>
              <a:ext uri="{FF2B5EF4-FFF2-40B4-BE49-F238E27FC236}">
                <a16:creationId xmlns:a16="http://schemas.microsoft.com/office/drawing/2014/main" id="{E3D19C63-0C6F-4AEC-8E53-96A2CEA7C23F}"/>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One issue, four useful lenses</a:t>
            </a:r>
          </a:p>
        </p:txBody>
      </p:sp>
      <p:sp>
        <p:nvSpPr>
          <p:cNvPr id="3" name="Rectangle 2">
            <a:extLst>
              <a:ext uri="{FF2B5EF4-FFF2-40B4-BE49-F238E27FC236}">
                <a16:creationId xmlns:a16="http://schemas.microsoft.com/office/drawing/2014/main" id="{360E689D-3697-4279-9879-569E458EAD6A}"/>
              </a:ext>
            </a:extLst>
          </p:cNvPr>
          <p:cNvSpPr>
            <a:spLocks noGrp="1"/>
          </p:cNvSpPr>
          <p:nvPr/>
        </p:nvSpPr>
        <p:spPr>
          <a:xfrm>
            <a:off x="685800" y="1000125"/>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A strong board benefits from all four perspectives</a:t>
            </a:r>
          </a:p>
        </p:txBody>
      </p:sp>
      <p:sp>
        <p:nvSpPr>
          <p:cNvPr id="4" name="Rectangle 3">
            <a:extLst>
              <a:ext uri="{FF2B5EF4-FFF2-40B4-BE49-F238E27FC236}">
                <a16:creationId xmlns:a16="http://schemas.microsoft.com/office/drawing/2014/main" id="{DE5C2E68-AC2C-4EF8-8D64-6D4EC079B002}"/>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37BB7EFC-6786-4633-899B-4B053BCB07B6}"/>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F2BE05E0-7A80-4B4A-99C1-FDE26C19F9F9}"/>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5CA4A16D-7591-4164-AE87-ABD45C22E204}"/>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0953A583-8AA8-4C18-9D38-9BBE5E55D2BB}"/>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13</a:t>
            </a:r>
          </a:p>
        </p:txBody>
      </p:sp>
      <p:sp>
        <p:nvSpPr>
          <p:cNvPr id="9" name="Oval 8">
            <a:extLst>
              <a:ext uri="{FF2B5EF4-FFF2-40B4-BE49-F238E27FC236}">
                <a16:creationId xmlns:a16="http://schemas.microsoft.com/office/drawing/2014/main" id="{52902E15-66FB-4B56-8569-D0E9ED89344A}"/>
              </a:ext>
            </a:extLst>
          </p:cNvPr>
          <p:cNvSpPr>
            <a:spLocks noGrp="1"/>
          </p:cNvSpPr>
          <p:nvPr/>
        </p:nvSpPr>
        <p:spPr>
          <a:xfrm>
            <a:off x="857250" y="2008457"/>
            <a:ext cx="666750" cy="666750"/>
          </a:xfrm>
          <a:prstGeom prst="ellipse">
            <a:avLst/>
          </a:prstGeom>
          <a:solidFill>
            <a:srgbClr val="F04452"/>
          </a:solidFill>
          <a:ln w="0">
            <a:noFill/>
          </a:ln>
        </p:spPr>
        <p:txBody>
          <a:bodyPr/>
          <a:lstStyle/>
          <a:p>
            <a:endParaRPr lang="en-US" dirty="0"/>
          </a:p>
        </p:txBody>
      </p:sp>
      <p:sp>
        <p:nvSpPr>
          <p:cNvPr id="10" name="Rectangle 9">
            <a:extLst>
              <a:ext uri="{FF2B5EF4-FFF2-40B4-BE49-F238E27FC236}">
                <a16:creationId xmlns:a16="http://schemas.microsoft.com/office/drawing/2014/main" id="{F7932FFD-35E9-4FD4-81C2-D056104216DD}"/>
              </a:ext>
            </a:extLst>
          </p:cNvPr>
          <p:cNvSpPr>
            <a:spLocks noGrp="1"/>
          </p:cNvSpPr>
          <p:nvPr/>
        </p:nvSpPr>
        <p:spPr>
          <a:xfrm>
            <a:off x="915819" y="1994373"/>
            <a:ext cx="666750" cy="666750"/>
          </a:xfrm>
          <a:prstGeom prst="rect">
            <a:avLst/>
          </a:prstGeom>
          <a:noFill/>
          <a:ln w="0">
            <a:noFill/>
          </a:ln>
        </p:spPr>
        <p:txBody>
          <a:bodyPr anchor="ctr"/>
          <a:lstStyle/>
          <a:p>
            <a:pPr>
              <a:defRPr sz="2550" b="1">
                <a:solidFill>
                  <a:srgbClr val="FFFFFF"/>
                </a:solidFill>
                <a:latin typeface="Aptos"/>
                <a:ea typeface="Aptos"/>
                <a:cs typeface="Aptos"/>
              </a:defRPr>
            </a:pPr>
            <a:r>
              <a:rPr sz="2550" b="1" dirty="0">
                <a:solidFill>
                  <a:srgbClr val="FFFFFF"/>
                </a:solidFill>
                <a:latin typeface="Aptos"/>
                <a:ea typeface="Aptos"/>
                <a:cs typeface="Aptos"/>
              </a:rPr>
              <a:t>D</a:t>
            </a:r>
          </a:p>
        </p:txBody>
      </p:sp>
      <p:sp>
        <p:nvSpPr>
          <p:cNvPr id="11" name="Rectangle 10">
            <a:extLst>
              <a:ext uri="{FF2B5EF4-FFF2-40B4-BE49-F238E27FC236}">
                <a16:creationId xmlns:a16="http://schemas.microsoft.com/office/drawing/2014/main" id="{B5964134-858E-40BB-9280-75C19F739A85}"/>
              </a:ext>
            </a:extLst>
          </p:cNvPr>
          <p:cNvSpPr>
            <a:spLocks noGrp="1"/>
          </p:cNvSpPr>
          <p:nvPr/>
        </p:nvSpPr>
        <p:spPr>
          <a:xfrm>
            <a:off x="1952625" y="2008457"/>
            <a:ext cx="8953500" cy="666750"/>
          </a:xfrm>
          <a:prstGeom prst="rect">
            <a:avLst/>
          </a:prstGeom>
          <a:noFill/>
          <a:ln w="0">
            <a:noFill/>
          </a:ln>
        </p:spPr>
        <p:txBody>
          <a:bodyPr anchor="ctr"/>
          <a:lstStyle/>
          <a:p>
            <a:pPr>
              <a:defRPr sz="2025" b="1">
                <a:solidFill>
                  <a:srgbClr val="17324D"/>
                </a:solidFill>
                <a:latin typeface="Aptos"/>
                <a:ea typeface="Aptos"/>
                <a:cs typeface="Aptos"/>
              </a:defRPr>
            </a:pPr>
            <a:r>
              <a:rPr sz="2400" b="1" dirty="0">
                <a:solidFill>
                  <a:srgbClr val="17324D"/>
                </a:solidFill>
                <a:latin typeface="Aptos"/>
                <a:ea typeface="Aptos"/>
                <a:cs typeface="Aptos"/>
              </a:rPr>
              <a:t>Opportunity, risk, recommendation, timing</a:t>
            </a:r>
          </a:p>
        </p:txBody>
      </p:sp>
      <p:sp>
        <p:nvSpPr>
          <p:cNvPr id="12" name="Oval 11">
            <a:extLst>
              <a:ext uri="{FF2B5EF4-FFF2-40B4-BE49-F238E27FC236}">
                <a16:creationId xmlns:a16="http://schemas.microsoft.com/office/drawing/2014/main" id="{1B2F3E88-AEA3-4273-8B39-03EA369185BB}"/>
              </a:ext>
            </a:extLst>
          </p:cNvPr>
          <p:cNvSpPr>
            <a:spLocks noGrp="1"/>
          </p:cNvSpPr>
          <p:nvPr/>
        </p:nvSpPr>
        <p:spPr>
          <a:xfrm>
            <a:off x="898998" y="3020287"/>
            <a:ext cx="666750" cy="666750"/>
          </a:xfrm>
          <a:prstGeom prst="ellipse">
            <a:avLst/>
          </a:prstGeom>
          <a:solidFill>
            <a:srgbClr val="FFD33D"/>
          </a:solidFill>
          <a:ln w="0">
            <a:noFill/>
          </a:ln>
        </p:spPr>
        <p:txBody>
          <a:bodyPr/>
          <a:lstStyle/>
          <a:p>
            <a:endParaRPr lang="en-US"/>
          </a:p>
        </p:txBody>
      </p:sp>
      <p:sp>
        <p:nvSpPr>
          <p:cNvPr id="13" name="Rectangle 12">
            <a:extLst>
              <a:ext uri="{FF2B5EF4-FFF2-40B4-BE49-F238E27FC236}">
                <a16:creationId xmlns:a16="http://schemas.microsoft.com/office/drawing/2014/main" id="{BC0664BB-C3E8-4265-B043-7768FFDF0FAA}"/>
              </a:ext>
            </a:extLst>
          </p:cNvPr>
          <p:cNvSpPr>
            <a:spLocks noGrp="1"/>
          </p:cNvSpPr>
          <p:nvPr/>
        </p:nvSpPr>
        <p:spPr>
          <a:xfrm>
            <a:off x="934058" y="2970482"/>
            <a:ext cx="666750" cy="666750"/>
          </a:xfrm>
          <a:prstGeom prst="rect">
            <a:avLst/>
          </a:prstGeom>
          <a:noFill/>
          <a:ln w="0">
            <a:noFill/>
          </a:ln>
        </p:spPr>
        <p:txBody>
          <a:bodyPr anchor="ctr"/>
          <a:lstStyle/>
          <a:p>
            <a:pPr>
              <a:defRPr sz="2550" b="1">
                <a:solidFill>
                  <a:srgbClr val="17324D"/>
                </a:solidFill>
                <a:latin typeface="Aptos"/>
                <a:ea typeface="Aptos"/>
                <a:cs typeface="Aptos"/>
              </a:defRPr>
            </a:pPr>
            <a:r>
              <a:rPr sz="2550" b="1" dirty="0">
                <a:solidFill>
                  <a:srgbClr val="17324D"/>
                </a:solidFill>
                <a:latin typeface="Aptos"/>
                <a:ea typeface="Aptos"/>
                <a:cs typeface="Aptos"/>
              </a:rPr>
              <a:t>I</a:t>
            </a:r>
          </a:p>
        </p:txBody>
      </p:sp>
      <p:sp>
        <p:nvSpPr>
          <p:cNvPr id="14" name="Rectangle 13">
            <a:extLst>
              <a:ext uri="{FF2B5EF4-FFF2-40B4-BE49-F238E27FC236}">
                <a16:creationId xmlns:a16="http://schemas.microsoft.com/office/drawing/2014/main" id="{38EE8DED-4326-4232-9696-D1BF1689FE6F}"/>
              </a:ext>
            </a:extLst>
          </p:cNvPr>
          <p:cNvSpPr>
            <a:spLocks noGrp="1"/>
          </p:cNvSpPr>
          <p:nvPr/>
        </p:nvSpPr>
        <p:spPr>
          <a:xfrm>
            <a:off x="1952625" y="3020287"/>
            <a:ext cx="8953500" cy="666750"/>
          </a:xfrm>
          <a:prstGeom prst="rect">
            <a:avLst/>
          </a:prstGeom>
          <a:noFill/>
          <a:ln w="0">
            <a:noFill/>
          </a:ln>
        </p:spPr>
        <p:txBody>
          <a:bodyPr anchor="ctr"/>
          <a:lstStyle/>
          <a:p>
            <a:pPr>
              <a:defRPr sz="2025" b="1">
                <a:solidFill>
                  <a:srgbClr val="17324D"/>
                </a:solidFill>
                <a:latin typeface="Aptos"/>
                <a:ea typeface="Aptos"/>
                <a:cs typeface="Aptos"/>
              </a:defRPr>
            </a:pPr>
            <a:r>
              <a:rPr sz="2400" b="1" dirty="0">
                <a:solidFill>
                  <a:srgbClr val="17324D"/>
                </a:solidFill>
                <a:latin typeface="Aptos"/>
                <a:ea typeface="Aptos"/>
                <a:cs typeface="Aptos"/>
              </a:rPr>
              <a:t>Community support, relationships, public message</a:t>
            </a:r>
          </a:p>
        </p:txBody>
      </p:sp>
      <p:sp>
        <p:nvSpPr>
          <p:cNvPr id="15" name="Oval 14">
            <a:extLst>
              <a:ext uri="{FF2B5EF4-FFF2-40B4-BE49-F238E27FC236}">
                <a16:creationId xmlns:a16="http://schemas.microsoft.com/office/drawing/2014/main" id="{5A8D1387-8A8D-4F1A-8E05-FC15019D2329}"/>
              </a:ext>
            </a:extLst>
          </p:cNvPr>
          <p:cNvSpPr>
            <a:spLocks noGrp="1"/>
          </p:cNvSpPr>
          <p:nvPr/>
        </p:nvSpPr>
        <p:spPr>
          <a:xfrm>
            <a:off x="915819" y="4060285"/>
            <a:ext cx="666750" cy="666750"/>
          </a:xfrm>
          <a:prstGeom prst="ellipse">
            <a:avLst/>
          </a:prstGeom>
          <a:solidFill>
            <a:srgbClr val="42C77A"/>
          </a:solidFill>
          <a:ln w="0">
            <a:noFill/>
          </a:ln>
        </p:spPr>
        <p:txBody>
          <a:bodyPr/>
          <a:lstStyle/>
          <a:p>
            <a:endParaRPr lang="en-US"/>
          </a:p>
        </p:txBody>
      </p:sp>
      <p:sp>
        <p:nvSpPr>
          <p:cNvPr id="16" name="Rectangle 15">
            <a:extLst>
              <a:ext uri="{FF2B5EF4-FFF2-40B4-BE49-F238E27FC236}">
                <a16:creationId xmlns:a16="http://schemas.microsoft.com/office/drawing/2014/main" id="{BF41E459-BA8D-4F7E-8887-0FB4E109BD94}"/>
              </a:ext>
            </a:extLst>
          </p:cNvPr>
          <p:cNvSpPr>
            <a:spLocks noGrp="1"/>
          </p:cNvSpPr>
          <p:nvPr/>
        </p:nvSpPr>
        <p:spPr>
          <a:xfrm>
            <a:off x="952500" y="4060285"/>
            <a:ext cx="666750" cy="666750"/>
          </a:xfrm>
          <a:prstGeom prst="rect">
            <a:avLst/>
          </a:prstGeom>
          <a:noFill/>
          <a:ln w="0">
            <a:noFill/>
          </a:ln>
        </p:spPr>
        <p:txBody>
          <a:bodyPr anchor="ctr"/>
          <a:lstStyle/>
          <a:p>
            <a:pPr>
              <a:defRPr sz="2550" b="1">
                <a:solidFill>
                  <a:srgbClr val="FFFFFF"/>
                </a:solidFill>
                <a:latin typeface="Aptos"/>
                <a:ea typeface="Aptos"/>
                <a:cs typeface="Aptos"/>
              </a:defRPr>
            </a:pPr>
            <a:r>
              <a:rPr sz="2550" b="1">
                <a:solidFill>
                  <a:srgbClr val="FFFFFF"/>
                </a:solidFill>
                <a:latin typeface="Aptos"/>
                <a:ea typeface="Aptos"/>
                <a:cs typeface="Aptos"/>
              </a:rPr>
              <a:t>S</a:t>
            </a:r>
          </a:p>
        </p:txBody>
      </p:sp>
      <p:sp>
        <p:nvSpPr>
          <p:cNvPr id="17" name="Rectangle 16">
            <a:extLst>
              <a:ext uri="{FF2B5EF4-FFF2-40B4-BE49-F238E27FC236}">
                <a16:creationId xmlns:a16="http://schemas.microsoft.com/office/drawing/2014/main" id="{53E9226C-C6D8-4C36-9708-9C5C3B4CDC17}"/>
              </a:ext>
            </a:extLst>
          </p:cNvPr>
          <p:cNvSpPr>
            <a:spLocks noGrp="1"/>
          </p:cNvSpPr>
          <p:nvPr/>
        </p:nvSpPr>
        <p:spPr>
          <a:xfrm>
            <a:off x="1952625" y="4060285"/>
            <a:ext cx="8953500" cy="666750"/>
          </a:xfrm>
          <a:prstGeom prst="rect">
            <a:avLst/>
          </a:prstGeom>
          <a:noFill/>
          <a:ln w="0">
            <a:noFill/>
          </a:ln>
        </p:spPr>
        <p:txBody>
          <a:bodyPr anchor="ctr"/>
          <a:lstStyle/>
          <a:p>
            <a:pPr>
              <a:defRPr sz="2025" b="1">
                <a:solidFill>
                  <a:srgbClr val="17324D"/>
                </a:solidFill>
                <a:latin typeface="Aptos"/>
                <a:ea typeface="Aptos"/>
                <a:cs typeface="Aptos"/>
              </a:defRPr>
            </a:pPr>
            <a:r>
              <a:rPr sz="2400" b="1" dirty="0">
                <a:solidFill>
                  <a:srgbClr val="17324D"/>
                </a:solidFill>
                <a:latin typeface="Aptos"/>
                <a:ea typeface="Aptos"/>
                <a:cs typeface="Aptos"/>
              </a:rPr>
              <a:t>Resident impact, staff capacity, implementation</a:t>
            </a:r>
          </a:p>
        </p:txBody>
      </p:sp>
      <p:sp>
        <p:nvSpPr>
          <p:cNvPr id="18" name="Oval 17">
            <a:extLst>
              <a:ext uri="{FF2B5EF4-FFF2-40B4-BE49-F238E27FC236}">
                <a16:creationId xmlns:a16="http://schemas.microsoft.com/office/drawing/2014/main" id="{A820704E-693E-4B49-B43C-BA70CCB7A966}"/>
              </a:ext>
            </a:extLst>
          </p:cNvPr>
          <p:cNvSpPr>
            <a:spLocks noGrp="1"/>
          </p:cNvSpPr>
          <p:nvPr/>
        </p:nvSpPr>
        <p:spPr>
          <a:xfrm>
            <a:off x="904875" y="5191125"/>
            <a:ext cx="666750" cy="666750"/>
          </a:xfrm>
          <a:prstGeom prst="ellipse">
            <a:avLst/>
          </a:prstGeom>
          <a:solidFill>
            <a:srgbClr val="2E86DE"/>
          </a:solidFill>
          <a:ln w="0">
            <a:noFill/>
          </a:ln>
        </p:spPr>
        <p:txBody>
          <a:bodyPr/>
          <a:lstStyle/>
          <a:p>
            <a:endParaRPr lang="en-US"/>
          </a:p>
        </p:txBody>
      </p:sp>
      <p:sp>
        <p:nvSpPr>
          <p:cNvPr id="19" name="Rectangle 18">
            <a:extLst>
              <a:ext uri="{FF2B5EF4-FFF2-40B4-BE49-F238E27FC236}">
                <a16:creationId xmlns:a16="http://schemas.microsoft.com/office/drawing/2014/main" id="{A6577B21-8FAF-4A1E-922E-1337D18A8C64}"/>
              </a:ext>
            </a:extLst>
          </p:cNvPr>
          <p:cNvSpPr>
            <a:spLocks noGrp="1"/>
          </p:cNvSpPr>
          <p:nvPr/>
        </p:nvSpPr>
        <p:spPr>
          <a:xfrm>
            <a:off x="942975" y="5191125"/>
            <a:ext cx="666750" cy="666750"/>
          </a:xfrm>
          <a:prstGeom prst="rect">
            <a:avLst/>
          </a:prstGeom>
          <a:noFill/>
          <a:ln w="0">
            <a:noFill/>
          </a:ln>
        </p:spPr>
        <p:txBody>
          <a:bodyPr anchor="ctr"/>
          <a:lstStyle/>
          <a:p>
            <a:pPr>
              <a:defRPr sz="2550" b="1">
                <a:solidFill>
                  <a:srgbClr val="FFFFFF"/>
                </a:solidFill>
                <a:latin typeface="Aptos"/>
                <a:ea typeface="Aptos"/>
                <a:cs typeface="Aptos"/>
              </a:defRPr>
            </a:pPr>
            <a:r>
              <a:rPr sz="2550" b="1" dirty="0">
                <a:solidFill>
                  <a:srgbClr val="FFFFFF"/>
                </a:solidFill>
                <a:latin typeface="Aptos"/>
                <a:ea typeface="Aptos"/>
                <a:cs typeface="Aptos"/>
              </a:rPr>
              <a:t>C</a:t>
            </a:r>
          </a:p>
        </p:txBody>
      </p:sp>
      <p:sp>
        <p:nvSpPr>
          <p:cNvPr id="20" name="Rectangle 19">
            <a:extLst>
              <a:ext uri="{FF2B5EF4-FFF2-40B4-BE49-F238E27FC236}">
                <a16:creationId xmlns:a16="http://schemas.microsoft.com/office/drawing/2014/main" id="{FD2FDAE8-B724-406E-B433-B91A828FDA9C}"/>
              </a:ext>
            </a:extLst>
          </p:cNvPr>
          <p:cNvSpPr>
            <a:spLocks noGrp="1"/>
          </p:cNvSpPr>
          <p:nvPr/>
        </p:nvSpPr>
        <p:spPr>
          <a:xfrm>
            <a:off x="1952625" y="5191125"/>
            <a:ext cx="8953500" cy="666750"/>
          </a:xfrm>
          <a:prstGeom prst="rect">
            <a:avLst/>
          </a:prstGeom>
          <a:noFill/>
          <a:ln w="0">
            <a:noFill/>
          </a:ln>
        </p:spPr>
        <p:txBody>
          <a:bodyPr anchor="ctr"/>
          <a:lstStyle/>
          <a:p>
            <a:pPr>
              <a:defRPr sz="2025" b="1">
                <a:solidFill>
                  <a:srgbClr val="17324D"/>
                </a:solidFill>
                <a:latin typeface="Aptos"/>
                <a:ea typeface="Aptos"/>
                <a:cs typeface="Aptos"/>
              </a:defRPr>
            </a:pPr>
            <a:r>
              <a:rPr sz="2400" b="1" dirty="0">
                <a:solidFill>
                  <a:srgbClr val="17324D"/>
                </a:solidFill>
                <a:latin typeface="Aptos"/>
                <a:ea typeface="Aptos"/>
                <a:cs typeface="Aptos"/>
              </a:rPr>
              <a:t>Financial model, assumptions, compliance, risk</a:t>
            </a:r>
          </a:p>
        </p:txBody>
      </p:sp>
    </p:spTree>
    <p:extLst>
      <p:ext uri="{BB962C8B-B14F-4D97-AF65-F5344CB8AC3E}">
        <p14:creationId xmlns:p14="http://schemas.microsoft.com/office/powerpoint/2010/main" val="2005258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48EE4C2-8326-4FF2-99D2-C3F516523775}"/>
              </a:ext>
            </a:extLst>
          </p:cNvPr>
          <p:cNvSpPr>
            <a:spLocks noGrp="1"/>
          </p:cNvSpPr>
          <p:nvPr/>
        </p:nvSpPr>
        <p:spPr>
          <a:xfrm>
            <a:off x="0" y="0"/>
            <a:ext cx="171450" cy="6858000"/>
          </a:xfrm>
          <a:prstGeom prst="rect">
            <a:avLst/>
          </a:prstGeom>
          <a:solidFill>
            <a:srgbClr val="FFD33D"/>
          </a:solidFill>
          <a:ln w="0">
            <a:noFill/>
          </a:ln>
        </p:spPr>
        <p:txBody>
          <a:bodyPr/>
          <a:lstStyle/>
          <a:p>
            <a:endParaRPr lang="en-US"/>
          </a:p>
        </p:txBody>
      </p:sp>
      <p:sp>
        <p:nvSpPr>
          <p:cNvPr id="2" name="Rectangle 1">
            <a:extLst>
              <a:ext uri="{FF2B5EF4-FFF2-40B4-BE49-F238E27FC236}">
                <a16:creationId xmlns:a16="http://schemas.microsoft.com/office/drawing/2014/main" id="{8610B9FE-C50C-4DC2-B895-20E5AB5B6D0E}"/>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Boardroom scenario: 75 new affordable homes</a:t>
            </a:r>
          </a:p>
        </p:txBody>
      </p:sp>
      <p:sp>
        <p:nvSpPr>
          <p:cNvPr id="3" name="Rectangle 2">
            <a:extLst>
              <a:ext uri="{FF2B5EF4-FFF2-40B4-BE49-F238E27FC236}">
                <a16:creationId xmlns:a16="http://schemas.microsoft.com/office/drawing/2014/main" id="{D20AFC0E-A0D4-433D-9EA0-9F114B8FA3B9}"/>
              </a:ext>
            </a:extLst>
          </p:cNvPr>
          <p:cNvSpPr>
            <a:spLocks noGrp="1"/>
          </p:cNvSpPr>
          <p:nvPr/>
        </p:nvSpPr>
        <p:spPr>
          <a:xfrm>
            <a:off x="685800" y="1104900"/>
            <a:ext cx="111252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The Executive Director asks for authority to begin due diligence</a:t>
            </a:r>
          </a:p>
        </p:txBody>
      </p:sp>
      <p:sp>
        <p:nvSpPr>
          <p:cNvPr id="4" name="Rectangle 3">
            <a:extLst>
              <a:ext uri="{FF2B5EF4-FFF2-40B4-BE49-F238E27FC236}">
                <a16:creationId xmlns:a16="http://schemas.microsoft.com/office/drawing/2014/main" id="{59FC0CA9-41C2-48FB-B100-35E2FEE021D4}"/>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5BEB6424-3F23-4FF2-9AE1-C9FD2DEC3E60}"/>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DB8F6F00-B624-42F2-A573-8F6E44F06304}"/>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1B677B8B-1222-41DE-9581-4B0F6B53CA41}"/>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CE887D98-49B3-405F-AB43-D643531CC07C}"/>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14</a:t>
            </a:r>
          </a:p>
        </p:txBody>
      </p:sp>
      <p:sp>
        <p:nvSpPr>
          <p:cNvPr id="9" name="Rectangle 8">
            <a:extLst>
              <a:ext uri="{FF2B5EF4-FFF2-40B4-BE49-F238E27FC236}">
                <a16:creationId xmlns:a16="http://schemas.microsoft.com/office/drawing/2014/main" id="{02F9A481-37A6-47EF-A217-F2F69EE0E958}"/>
              </a:ext>
            </a:extLst>
          </p:cNvPr>
          <p:cNvSpPr>
            <a:spLocks noGrp="1"/>
          </p:cNvSpPr>
          <p:nvPr/>
        </p:nvSpPr>
        <p:spPr>
          <a:xfrm>
            <a:off x="952500" y="1990725"/>
            <a:ext cx="10287000" cy="2381250"/>
          </a:xfrm>
          <a:prstGeom prst="rect">
            <a:avLst/>
          </a:prstGeom>
          <a:solidFill>
            <a:srgbClr val="17324D"/>
          </a:solidFill>
          <a:ln w="0">
            <a:noFill/>
          </a:ln>
        </p:spPr>
        <p:txBody>
          <a:bodyPr/>
          <a:lstStyle/>
          <a:p>
            <a:endParaRPr lang="en-US"/>
          </a:p>
        </p:txBody>
      </p:sp>
      <p:sp>
        <p:nvSpPr>
          <p:cNvPr id="10" name="Rectangle 9">
            <a:extLst>
              <a:ext uri="{FF2B5EF4-FFF2-40B4-BE49-F238E27FC236}">
                <a16:creationId xmlns:a16="http://schemas.microsoft.com/office/drawing/2014/main" id="{D0437C19-EB65-4D9A-ABBB-0ED0BE633729}"/>
              </a:ext>
            </a:extLst>
          </p:cNvPr>
          <p:cNvSpPr>
            <a:spLocks noGrp="1"/>
          </p:cNvSpPr>
          <p:nvPr/>
        </p:nvSpPr>
        <p:spPr>
          <a:xfrm>
            <a:off x="1381125" y="2352674"/>
            <a:ext cx="9429750" cy="1571625"/>
          </a:xfrm>
          <a:prstGeom prst="rect">
            <a:avLst/>
          </a:prstGeom>
          <a:noFill/>
          <a:ln w="0">
            <a:noFill/>
          </a:ln>
        </p:spPr>
        <p:txBody>
          <a:bodyPr anchor="ctr"/>
          <a:lstStyle/>
          <a:p>
            <a:pPr>
              <a:defRPr sz="2475" b="1">
                <a:solidFill>
                  <a:srgbClr val="FFFFFF"/>
                </a:solidFill>
                <a:latin typeface="Aptos"/>
                <a:ea typeface="Aptos"/>
                <a:cs typeface="Aptos"/>
              </a:defRPr>
            </a:pPr>
            <a:r>
              <a:rPr sz="2800" b="1" dirty="0">
                <a:solidFill>
                  <a:srgbClr val="FFFFFF"/>
                </a:solidFill>
                <a:latin typeface="Aptos"/>
                <a:ea typeface="Aptos"/>
                <a:cs typeface="Aptos"/>
              </a:rPr>
              <a:t>A property acquisition could add 75 affordable housing units.</a:t>
            </a:r>
            <a:r>
              <a:rPr lang="en-US" sz="2800" b="1" dirty="0">
                <a:solidFill>
                  <a:srgbClr val="FFFFFF"/>
                </a:solidFill>
                <a:latin typeface="Aptos"/>
                <a:ea typeface="Aptos"/>
                <a:cs typeface="Aptos"/>
              </a:rPr>
              <a:t> </a:t>
            </a:r>
            <a:r>
              <a:rPr sz="2800" b="1" dirty="0">
                <a:solidFill>
                  <a:srgbClr val="FFFFFF"/>
                </a:solidFill>
                <a:latin typeface="Aptos"/>
                <a:ea typeface="Aptos"/>
                <a:cs typeface="Aptos"/>
              </a:rPr>
              <a:t>The board must decide whether staff should move forward with due diligence.</a:t>
            </a:r>
          </a:p>
        </p:txBody>
      </p:sp>
      <p:sp>
        <p:nvSpPr>
          <p:cNvPr id="11" name="Rectangle 10">
            <a:extLst>
              <a:ext uri="{FF2B5EF4-FFF2-40B4-BE49-F238E27FC236}">
                <a16:creationId xmlns:a16="http://schemas.microsoft.com/office/drawing/2014/main" id="{F724C259-2B2E-4469-8C9A-E151A2F108E4}"/>
              </a:ext>
            </a:extLst>
          </p:cNvPr>
          <p:cNvSpPr>
            <a:spLocks noGrp="1"/>
          </p:cNvSpPr>
          <p:nvPr/>
        </p:nvSpPr>
        <p:spPr>
          <a:xfrm>
            <a:off x="685800" y="4667250"/>
            <a:ext cx="10831749" cy="762000"/>
          </a:xfrm>
          <a:prstGeom prst="rect">
            <a:avLst/>
          </a:prstGeom>
          <a:noFill/>
          <a:ln w="0">
            <a:noFill/>
          </a:ln>
        </p:spPr>
        <p:txBody>
          <a:bodyPr anchor="ctr"/>
          <a:lstStyle/>
          <a:p>
            <a:pPr>
              <a:defRPr sz="2250" b="1">
                <a:solidFill>
                  <a:srgbClr val="17324D"/>
                </a:solidFill>
                <a:latin typeface="Aptos"/>
                <a:ea typeface="Aptos"/>
                <a:cs typeface="Aptos"/>
              </a:defRPr>
            </a:pPr>
            <a:r>
              <a:rPr sz="3200" b="1" dirty="0">
                <a:solidFill>
                  <a:srgbClr val="17324D"/>
                </a:solidFill>
                <a:latin typeface="Aptos"/>
                <a:ea typeface="Aptos"/>
                <a:cs typeface="Aptos"/>
              </a:rPr>
              <a:t>What would each DISC style want to know before voting?</a:t>
            </a:r>
          </a:p>
        </p:txBody>
      </p:sp>
    </p:spTree>
    <p:extLst>
      <p:ext uri="{BB962C8B-B14F-4D97-AF65-F5344CB8AC3E}">
        <p14:creationId xmlns:p14="http://schemas.microsoft.com/office/powerpoint/2010/main" val="1505903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D0CB19A-FC14-441E-BA31-2E22B28C0DE4}"/>
              </a:ext>
            </a:extLst>
          </p:cNvPr>
          <p:cNvSpPr>
            <a:spLocks noGrp="1"/>
          </p:cNvSpPr>
          <p:nvPr/>
        </p:nvSpPr>
        <p:spPr>
          <a:xfrm>
            <a:off x="0" y="0"/>
            <a:ext cx="171450" cy="6858000"/>
          </a:xfrm>
          <a:prstGeom prst="rect">
            <a:avLst/>
          </a:prstGeom>
          <a:solidFill>
            <a:srgbClr val="2E86DE"/>
          </a:solidFill>
          <a:ln w="0">
            <a:noFill/>
          </a:ln>
        </p:spPr>
        <p:txBody>
          <a:bodyPr/>
          <a:lstStyle/>
          <a:p>
            <a:endParaRPr lang="en-US"/>
          </a:p>
        </p:txBody>
      </p:sp>
      <p:sp>
        <p:nvSpPr>
          <p:cNvPr id="2" name="Rectangle 1">
            <a:extLst>
              <a:ext uri="{FF2B5EF4-FFF2-40B4-BE49-F238E27FC236}">
                <a16:creationId xmlns:a16="http://schemas.microsoft.com/office/drawing/2014/main" id="{CD2E84B5-DFE0-434C-AECE-35FE19EF6A37}"/>
              </a:ext>
            </a:extLst>
          </p:cNvPr>
          <p:cNvSpPr>
            <a:spLocks noGrp="1"/>
          </p:cNvSpPr>
          <p:nvPr/>
        </p:nvSpPr>
        <p:spPr>
          <a:xfrm>
            <a:off x="685800" y="333375"/>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Four commissioners respond</a:t>
            </a:r>
          </a:p>
        </p:txBody>
      </p:sp>
      <p:sp>
        <p:nvSpPr>
          <p:cNvPr id="3" name="Rectangle 2">
            <a:extLst>
              <a:ext uri="{FF2B5EF4-FFF2-40B4-BE49-F238E27FC236}">
                <a16:creationId xmlns:a16="http://schemas.microsoft.com/office/drawing/2014/main" id="{4FA33EDE-E4B9-4083-8D00-195C962D5B04}"/>
              </a:ext>
            </a:extLst>
          </p:cNvPr>
          <p:cNvSpPr>
            <a:spLocks noGrp="1"/>
          </p:cNvSpPr>
          <p:nvPr/>
        </p:nvSpPr>
        <p:spPr>
          <a:xfrm>
            <a:off x="685800" y="1000125"/>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Different questions can improve the same decision</a:t>
            </a:r>
          </a:p>
        </p:txBody>
      </p:sp>
      <p:sp>
        <p:nvSpPr>
          <p:cNvPr id="4" name="Rectangle 3">
            <a:extLst>
              <a:ext uri="{FF2B5EF4-FFF2-40B4-BE49-F238E27FC236}">
                <a16:creationId xmlns:a16="http://schemas.microsoft.com/office/drawing/2014/main" id="{BBA5DEBB-4A1E-44CE-B23C-CB034FD7C20A}"/>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A2F6F5CB-579D-4C0B-886B-76C24D7442DD}"/>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863C9ED9-DA61-4C0D-A79D-A9DFBA799B82}"/>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708E2CCD-5306-448C-9C39-B3BADFD319FB}"/>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F3260412-C224-4276-93CC-C736F15BBC96}"/>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15</a:t>
            </a:r>
          </a:p>
        </p:txBody>
      </p:sp>
      <p:sp>
        <p:nvSpPr>
          <p:cNvPr id="9" name="Rectangle 8">
            <a:extLst>
              <a:ext uri="{FF2B5EF4-FFF2-40B4-BE49-F238E27FC236}">
                <a16:creationId xmlns:a16="http://schemas.microsoft.com/office/drawing/2014/main" id="{10C35C1C-90BD-4A5E-B710-AC64EA5C2E4A}"/>
              </a:ext>
            </a:extLst>
          </p:cNvPr>
          <p:cNvSpPr>
            <a:spLocks noGrp="1"/>
          </p:cNvSpPr>
          <p:nvPr/>
        </p:nvSpPr>
        <p:spPr>
          <a:xfrm>
            <a:off x="857250" y="1428750"/>
            <a:ext cx="5162550" cy="2066925"/>
          </a:xfrm>
          <a:prstGeom prst="rect">
            <a:avLst/>
          </a:prstGeom>
          <a:solidFill>
            <a:srgbClr val="F04452"/>
          </a:solidFill>
          <a:ln w="0">
            <a:noFill/>
          </a:ln>
        </p:spPr>
        <p:txBody>
          <a:bodyPr/>
          <a:lstStyle/>
          <a:p>
            <a:endParaRPr lang="en-US"/>
          </a:p>
        </p:txBody>
      </p:sp>
      <p:sp>
        <p:nvSpPr>
          <p:cNvPr id="10" name="Rectangle 9">
            <a:extLst>
              <a:ext uri="{FF2B5EF4-FFF2-40B4-BE49-F238E27FC236}">
                <a16:creationId xmlns:a16="http://schemas.microsoft.com/office/drawing/2014/main" id="{6CFD4C99-DADF-484D-B8E7-7825144D41BF}"/>
              </a:ext>
            </a:extLst>
          </p:cNvPr>
          <p:cNvSpPr>
            <a:spLocks noGrp="1"/>
          </p:cNvSpPr>
          <p:nvPr/>
        </p:nvSpPr>
        <p:spPr>
          <a:xfrm>
            <a:off x="1047750" y="1562100"/>
            <a:ext cx="857250" cy="742950"/>
          </a:xfrm>
          <a:prstGeom prst="rect">
            <a:avLst/>
          </a:prstGeom>
          <a:noFill/>
          <a:ln w="0">
            <a:noFill/>
          </a:ln>
        </p:spPr>
        <p:txBody>
          <a:bodyPr anchor="ctr"/>
          <a:lstStyle/>
          <a:p>
            <a:pPr>
              <a:defRPr sz="4350" b="1">
                <a:solidFill>
                  <a:srgbClr val="FFFFFF"/>
                </a:solidFill>
                <a:latin typeface="Aptos"/>
                <a:ea typeface="Aptos"/>
                <a:cs typeface="Aptos"/>
              </a:defRPr>
            </a:pPr>
            <a:r>
              <a:rPr sz="4350" b="1">
                <a:solidFill>
                  <a:srgbClr val="FFFFFF"/>
                </a:solidFill>
                <a:latin typeface="Aptos"/>
                <a:ea typeface="Aptos"/>
                <a:cs typeface="Aptos"/>
              </a:rPr>
              <a:t>D</a:t>
            </a:r>
          </a:p>
        </p:txBody>
      </p:sp>
      <p:sp>
        <p:nvSpPr>
          <p:cNvPr id="11" name="Rectangle 10">
            <a:extLst>
              <a:ext uri="{FF2B5EF4-FFF2-40B4-BE49-F238E27FC236}">
                <a16:creationId xmlns:a16="http://schemas.microsoft.com/office/drawing/2014/main" id="{374FDA5F-FBE0-4199-BDE3-64111E2DDC3D}"/>
              </a:ext>
            </a:extLst>
          </p:cNvPr>
          <p:cNvSpPr>
            <a:spLocks noGrp="1"/>
          </p:cNvSpPr>
          <p:nvPr/>
        </p:nvSpPr>
        <p:spPr>
          <a:xfrm>
            <a:off x="1757058" y="2152650"/>
            <a:ext cx="3857625" cy="285750"/>
          </a:xfrm>
          <a:prstGeom prst="rect">
            <a:avLst/>
          </a:prstGeom>
          <a:noFill/>
          <a:ln w="0">
            <a:noFill/>
          </a:ln>
        </p:spPr>
        <p:txBody>
          <a:bodyPr anchor="ctr"/>
          <a:lstStyle/>
          <a:p>
            <a:pPr>
              <a:defRPr sz="1500" b="1">
                <a:solidFill>
                  <a:srgbClr val="FFFFFF"/>
                </a:solidFill>
                <a:latin typeface="Aptos"/>
                <a:ea typeface="Aptos"/>
                <a:cs typeface="Aptos"/>
              </a:defRPr>
            </a:pPr>
            <a:r>
              <a:rPr sz="3200" b="1" dirty="0">
                <a:solidFill>
                  <a:srgbClr val="FFFFFF"/>
                </a:solidFill>
                <a:latin typeface="Aptos"/>
                <a:ea typeface="Aptos"/>
                <a:cs typeface="Aptos"/>
              </a:rPr>
              <a:t>DOMINANCE</a:t>
            </a:r>
          </a:p>
        </p:txBody>
      </p:sp>
      <p:sp>
        <p:nvSpPr>
          <p:cNvPr id="12" name="Rectangle 11">
            <a:extLst>
              <a:ext uri="{FF2B5EF4-FFF2-40B4-BE49-F238E27FC236}">
                <a16:creationId xmlns:a16="http://schemas.microsoft.com/office/drawing/2014/main" id="{84ACFA0C-3F54-48E9-BEC0-F13A82147EE8}"/>
              </a:ext>
            </a:extLst>
          </p:cNvPr>
          <p:cNvSpPr>
            <a:spLocks noGrp="1"/>
          </p:cNvSpPr>
          <p:nvPr/>
        </p:nvSpPr>
        <p:spPr>
          <a:xfrm>
            <a:off x="1757059" y="2624137"/>
            <a:ext cx="3857625" cy="457200"/>
          </a:xfrm>
          <a:prstGeom prst="rect">
            <a:avLst/>
          </a:prstGeom>
          <a:noFill/>
          <a:ln w="0">
            <a:noFill/>
          </a:ln>
        </p:spPr>
        <p:txBody>
          <a:bodyPr anchor="ctr"/>
          <a:lstStyle/>
          <a:p>
            <a:pPr>
              <a:defRPr sz="1275" b="0">
                <a:solidFill>
                  <a:srgbClr val="FFFFFF"/>
                </a:solidFill>
                <a:latin typeface="Aptos"/>
                <a:ea typeface="Aptos"/>
                <a:cs typeface="Aptos"/>
              </a:defRPr>
            </a:pPr>
            <a:r>
              <a:rPr sz="2400" b="0" dirty="0">
                <a:solidFill>
                  <a:srgbClr val="FFFFFF"/>
                </a:solidFill>
                <a:latin typeface="Aptos"/>
                <a:ea typeface="Aptos"/>
                <a:cs typeface="Aptos"/>
              </a:rPr>
              <a:t>Results and action</a:t>
            </a:r>
          </a:p>
        </p:txBody>
      </p:sp>
      <p:sp>
        <p:nvSpPr>
          <p:cNvPr id="13" name="Rectangle 12">
            <a:extLst>
              <a:ext uri="{FF2B5EF4-FFF2-40B4-BE49-F238E27FC236}">
                <a16:creationId xmlns:a16="http://schemas.microsoft.com/office/drawing/2014/main" id="{169A6D8A-6927-4081-B88C-82B95E7C49DA}"/>
              </a:ext>
            </a:extLst>
          </p:cNvPr>
          <p:cNvSpPr>
            <a:spLocks noGrp="1"/>
          </p:cNvSpPr>
          <p:nvPr/>
        </p:nvSpPr>
        <p:spPr>
          <a:xfrm>
            <a:off x="6096000" y="1428750"/>
            <a:ext cx="5162550" cy="2066925"/>
          </a:xfrm>
          <a:prstGeom prst="rect">
            <a:avLst/>
          </a:prstGeom>
          <a:solidFill>
            <a:srgbClr val="FFD33D"/>
          </a:solidFill>
          <a:ln w="0">
            <a:noFill/>
          </a:ln>
        </p:spPr>
        <p:txBody>
          <a:bodyPr/>
          <a:lstStyle/>
          <a:p>
            <a:endParaRPr lang="en-US"/>
          </a:p>
        </p:txBody>
      </p:sp>
      <p:sp>
        <p:nvSpPr>
          <p:cNvPr id="14" name="Rectangle 13">
            <a:extLst>
              <a:ext uri="{FF2B5EF4-FFF2-40B4-BE49-F238E27FC236}">
                <a16:creationId xmlns:a16="http://schemas.microsoft.com/office/drawing/2014/main" id="{7FFAFFD3-1D02-493D-9F2A-89B67EABD64B}"/>
              </a:ext>
            </a:extLst>
          </p:cNvPr>
          <p:cNvSpPr>
            <a:spLocks noGrp="1"/>
          </p:cNvSpPr>
          <p:nvPr/>
        </p:nvSpPr>
        <p:spPr>
          <a:xfrm>
            <a:off x="6286500" y="1562100"/>
            <a:ext cx="857250" cy="742950"/>
          </a:xfrm>
          <a:prstGeom prst="rect">
            <a:avLst/>
          </a:prstGeom>
          <a:noFill/>
          <a:ln w="0">
            <a:noFill/>
          </a:ln>
        </p:spPr>
        <p:txBody>
          <a:bodyPr anchor="ctr"/>
          <a:lstStyle/>
          <a:p>
            <a:pPr>
              <a:defRPr sz="4350" b="1">
                <a:solidFill>
                  <a:srgbClr val="17324D"/>
                </a:solidFill>
                <a:latin typeface="Aptos"/>
                <a:ea typeface="Aptos"/>
                <a:cs typeface="Aptos"/>
              </a:defRPr>
            </a:pPr>
            <a:r>
              <a:rPr sz="4350" b="1">
                <a:solidFill>
                  <a:srgbClr val="17324D"/>
                </a:solidFill>
                <a:latin typeface="Aptos"/>
                <a:ea typeface="Aptos"/>
                <a:cs typeface="Aptos"/>
              </a:rPr>
              <a:t>I</a:t>
            </a:r>
          </a:p>
        </p:txBody>
      </p:sp>
      <p:sp>
        <p:nvSpPr>
          <p:cNvPr id="15" name="Rectangle 14">
            <a:extLst>
              <a:ext uri="{FF2B5EF4-FFF2-40B4-BE49-F238E27FC236}">
                <a16:creationId xmlns:a16="http://schemas.microsoft.com/office/drawing/2014/main" id="{5CF38144-CEE7-4123-9BF5-693AD39C1ECF}"/>
              </a:ext>
            </a:extLst>
          </p:cNvPr>
          <p:cNvSpPr>
            <a:spLocks noGrp="1"/>
          </p:cNvSpPr>
          <p:nvPr/>
        </p:nvSpPr>
        <p:spPr>
          <a:xfrm>
            <a:off x="6810375" y="2152650"/>
            <a:ext cx="3857625" cy="285750"/>
          </a:xfrm>
          <a:prstGeom prst="rect">
            <a:avLst/>
          </a:prstGeom>
          <a:noFill/>
          <a:ln w="0">
            <a:noFill/>
          </a:ln>
        </p:spPr>
        <p:txBody>
          <a:bodyPr anchor="ctr"/>
          <a:lstStyle/>
          <a:p>
            <a:pPr>
              <a:defRPr sz="1500" b="1">
                <a:solidFill>
                  <a:srgbClr val="17324D"/>
                </a:solidFill>
                <a:latin typeface="Aptos"/>
                <a:ea typeface="Aptos"/>
                <a:cs typeface="Aptos"/>
              </a:defRPr>
            </a:pPr>
            <a:r>
              <a:rPr sz="3200" b="1" dirty="0">
                <a:solidFill>
                  <a:srgbClr val="17324D"/>
                </a:solidFill>
                <a:latin typeface="Aptos"/>
                <a:ea typeface="Aptos"/>
                <a:cs typeface="Aptos"/>
              </a:rPr>
              <a:t>INFLUENCE</a:t>
            </a:r>
          </a:p>
        </p:txBody>
      </p:sp>
      <p:sp>
        <p:nvSpPr>
          <p:cNvPr id="16" name="Rectangle 15">
            <a:extLst>
              <a:ext uri="{FF2B5EF4-FFF2-40B4-BE49-F238E27FC236}">
                <a16:creationId xmlns:a16="http://schemas.microsoft.com/office/drawing/2014/main" id="{B9110920-477E-4446-9129-802433735C39}"/>
              </a:ext>
            </a:extLst>
          </p:cNvPr>
          <p:cNvSpPr>
            <a:spLocks noGrp="1"/>
          </p:cNvSpPr>
          <p:nvPr/>
        </p:nvSpPr>
        <p:spPr>
          <a:xfrm>
            <a:off x="6810375" y="2624137"/>
            <a:ext cx="3857625" cy="457200"/>
          </a:xfrm>
          <a:prstGeom prst="rect">
            <a:avLst/>
          </a:prstGeom>
          <a:noFill/>
          <a:ln w="0">
            <a:noFill/>
          </a:ln>
        </p:spPr>
        <p:txBody>
          <a:bodyPr anchor="ctr"/>
          <a:lstStyle/>
          <a:p>
            <a:pPr>
              <a:defRPr sz="1275" b="0">
                <a:solidFill>
                  <a:srgbClr val="17324D"/>
                </a:solidFill>
                <a:latin typeface="Aptos"/>
                <a:ea typeface="Aptos"/>
                <a:cs typeface="Aptos"/>
              </a:defRPr>
            </a:pPr>
            <a:r>
              <a:rPr sz="2400" b="0" dirty="0">
                <a:solidFill>
                  <a:srgbClr val="17324D"/>
                </a:solidFill>
                <a:latin typeface="Aptos"/>
                <a:ea typeface="Aptos"/>
                <a:cs typeface="Aptos"/>
              </a:rPr>
              <a:t>People and enthusiasm</a:t>
            </a:r>
          </a:p>
        </p:txBody>
      </p:sp>
      <p:sp>
        <p:nvSpPr>
          <p:cNvPr id="17" name="Rectangle 16">
            <a:extLst>
              <a:ext uri="{FF2B5EF4-FFF2-40B4-BE49-F238E27FC236}">
                <a16:creationId xmlns:a16="http://schemas.microsoft.com/office/drawing/2014/main" id="{7AF95D7B-BDC5-443B-A4C6-9F5077C563BC}"/>
              </a:ext>
            </a:extLst>
          </p:cNvPr>
          <p:cNvSpPr>
            <a:spLocks noGrp="1"/>
          </p:cNvSpPr>
          <p:nvPr/>
        </p:nvSpPr>
        <p:spPr>
          <a:xfrm>
            <a:off x="857250" y="3571875"/>
            <a:ext cx="5162550" cy="2066925"/>
          </a:xfrm>
          <a:prstGeom prst="rect">
            <a:avLst/>
          </a:prstGeom>
          <a:solidFill>
            <a:srgbClr val="42C77A"/>
          </a:solidFill>
          <a:ln w="0">
            <a:noFill/>
          </a:ln>
        </p:spPr>
        <p:txBody>
          <a:bodyPr/>
          <a:lstStyle/>
          <a:p>
            <a:endParaRPr lang="en-US"/>
          </a:p>
        </p:txBody>
      </p:sp>
      <p:sp>
        <p:nvSpPr>
          <p:cNvPr id="18" name="Rectangle 17">
            <a:extLst>
              <a:ext uri="{FF2B5EF4-FFF2-40B4-BE49-F238E27FC236}">
                <a16:creationId xmlns:a16="http://schemas.microsoft.com/office/drawing/2014/main" id="{391EB480-E90C-49DD-8C92-A87EED2902B5}"/>
              </a:ext>
            </a:extLst>
          </p:cNvPr>
          <p:cNvSpPr>
            <a:spLocks noGrp="1"/>
          </p:cNvSpPr>
          <p:nvPr/>
        </p:nvSpPr>
        <p:spPr>
          <a:xfrm>
            <a:off x="1047750" y="3705225"/>
            <a:ext cx="857250" cy="742950"/>
          </a:xfrm>
          <a:prstGeom prst="rect">
            <a:avLst/>
          </a:prstGeom>
          <a:noFill/>
          <a:ln w="0">
            <a:noFill/>
          </a:ln>
        </p:spPr>
        <p:txBody>
          <a:bodyPr anchor="ctr"/>
          <a:lstStyle/>
          <a:p>
            <a:pPr>
              <a:defRPr sz="4350" b="1">
                <a:solidFill>
                  <a:srgbClr val="FFFFFF"/>
                </a:solidFill>
                <a:latin typeface="Aptos"/>
                <a:ea typeface="Aptos"/>
                <a:cs typeface="Aptos"/>
              </a:defRPr>
            </a:pPr>
            <a:r>
              <a:rPr sz="4350" b="1">
                <a:solidFill>
                  <a:srgbClr val="FFFFFF"/>
                </a:solidFill>
                <a:latin typeface="Aptos"/>
                <a:ea typeface="Aptos"/>
                <a:cs typeface="Aptos"/>
              </a:rPr>
              <a:t>S</a:t>
            </a:r>
          </a:p>
        </p:txBody>
      </p:sp>
      <p:sp>
        <p:nvSpPr>
          <p:cNvPr id="19" name="Rectangle 18">
            <a:extLst>
              <a:ext uri="{FF2B5EF4-FFF2-40B4-BE49-F238E27FC236}">
                <a16:creationId xmlns:a16="http://schemas.microsoft.com/office/drawing/2014/main" id="{98BA64F8-D705-4F68-8726-7A657C3ACD31}"/>
              </a:ext>
            </a:extLst>
          </p:cNvPr>
          <p:cNvSpPr>
            <a:spLocks noGrp="1"/>
          </p:cNvSpPr>
          <p:nvPr/>
        </p:nvSpPr>
        <p:spPr>
          <a:xfrm>
            <a:off x="1757057" y="4295775"/>
            <a:ext cx="3857625" cy="285750"/>
          </a:xfrm>
          <a:prstGeom prst="rect">
            <a:avLst/>
          </a:prstGeom>
          <a:noFill/>
          <a:ln w="0">
            <a:noFill/>
          </a:ln>
        </p:spPr>
        <p:txBody>
          <a:bodyPr anchor="ctr"/>
          <a:lstStyle/>
          <a:p>
            <a:pPr>
              <a:defRPr sz="1500" b="1">
                <a:solidFill>
                  <a:srgbClr val="FFFFFF"/>
                </a:solidFill>
                <a:latin typeface="Aptos"/>
                <a:ea typeface="Aptos"/>
                <a:cs typeface="Aptos"/>
              </a:defRPr>
            </a:pPr>
            <a:r>
              <a:rPr sz="3200" b="1" dirty="0">
                <a:solidFill>
                  <a:srgbClr val="FFFFFF"/>
                </a:solidFill>
                <a:latin typeface="Aptos"/>
                <a:ea typeface="Aptos"/>
                <a:cs typeface="Aptos"/>
              </a:rPr>
              <a:t>STEADINESS</a:t>
            </a:r>
          </a:p>
        </p:txBody>
      </p:sp>
      <p:sp>
        <p:nvSpPr>
          <p:cNvPr id="20" name="Rectangle 19">
            <a:extLst>
              <a:ext uri="{FF2B5EF4-FFF2-40B4-BE49-F238E27FC236}">
                <a16:creationId xmlns:a16="http://schemas.microsoft.com/office/drawing/2014/main" id="{8B7F17CB-C7CD-4704-9374-1ACB17EAAD05}"/>
              </a:ext>
            </a:extLst>
          </p:cNvPr>
          <p:cNvSpPr>
            <a:spLocks noGrp="1"/>
          </p:cNvSpPr>
          <p:nvPr/>
        </p:nvSpPr>
        <p:spPr>
          <a:xfrm>
            <a:off x="1757058" y="4814887"/>
            <a:ext cx="3857625" cy="457200"/>
          </a:xfrm>
          <a:prstGeom prst="rect">
            <a:avLst/>
          </a:prstGeom>
          <a:noFill/>
          <a:ln w="0">
            <a:noFill/>
          </a:ln>
        </p:spPr>
        <p:txBody>
          <a:bodyPr anchor="ctr"/>
          <a:lstStyle/>
          <a:p>
            <a:pPr>
              <a:defRPr sz="1275" b="0">
                <a:solidFill>
                  <a:srgbClr val="FFFFFF"/>
                </a:solidFill>
                <a:latin typeface="Aptos"/>
                <a:ea typeface="Aptos"/>
                <a:cs typeface="Aptos"/>
              </a:defRPr>
            </a:pPr>
            <a:r>
              <a:rPr sz="2400" b="0" dirty="0">
                <a:solidFill>
                  <a:srgbClr val="FFFFFF"/>
                </a:solidFill>
                <a:latin typeface="Aptos"/>
                <a:ea typeface="Aptos"/>
                <a:cs typeface="Aptos"/>
              </a:rPr>
              <a:t>Stability and support</a:t>
            </a:r>
          </a:p>
        </p:txBody>
      </p:sp>
      <p:sp>
        <p:nvSpPr>
          <p:cNvPr id="21" name="Rectangle 20">
            <a:extLst>
              <a:ext uri="{FF2B5EF4-FFF2-40B4-BE49-F238E27FC236}">
                <a16:creationId xmlns:a16="http://schemas.microsoft.com/office/drawing/2014/main" id="{47043835-CFB6-4E0B-A25B-A46BA54A9B44}"/>
              </a:ext>
            </a:extLst>
          </p:cNvPr>
          <p:cNvSpPr>
            <a:spLocks noGrp="1"/>
          </p:cNvSpPr>
          <p:nvPr/>
        </p:nvSpPr>
        <p:spPr>
          <a:xfrm>
            <a:off x="6096000" y="3571875"/>
            <a:ext cx="5162550" cy="2066925"/>
          </a:xfrm>
          <a:prstGeom prst="rect">
            <a:avLst/>
          </a:prstGeom>
          <a:solidFill>
            <a:srgbClr val="2E86DE"/>
          </a:solidFill>
          <a:ln w="0">
            <a:noFill/>
          </a:ln>
        </p:spPr>
        <p:txBody>
          <a:bodyPr/>
          <a:lstStyle/>
          <a:p>
            <a:endParaRPr lang="en-US"/>
          </a:p>
        </p:txBody>
      </p:sp>
      <p:sp>
        <p:nvSpPr>
          <p:cNvPr id="22" name="Rectangle 21">
            <a:extLst>
              <a:ext uri="{FF2B5EF4-FFF2-40B4-BE49-F238E27FC236}">
                <a16:creationId xmlns:a16="http://schemas.microsoft.com/office/drawing/2014/main" id="{2E4184B6-E671-4C81-BBE8-CACA44C7E9DB}"/>
              </a:ext>
            </a:extLst>
          </p:cNvPr>
          <p:cNvSpPr>
            <a:spLocks noGrp="1"/>
          </p:cNvSpPr>
          <p:nvPr/>
        </p:nvSpPr>
        <p:spPr>
          <a:xfrm>
            <a:off x="6286500" y="3705225"/>
            <a:ext cx="857250" cy="742950"/>
          </a:xfrm>
          <a:prstGeom prst="rect">
            <a:avLst/>
          </a:prstGeom>
          <a:noFill/>
          <a:ln w="0">
            <a:noFill/>
          </a:ln>
        </p:spPr>
        <p:txBody>
          <a:bodyPr anchor="ctr"/>
          <a:lstStyle/>
          <a:p>
            <a:pPr>
              <a:defRPr sz="4350" b="1">
                <a:solidFill>
                  <a:srgbClr val="FFFFFF"/>
                </a:solidFill>
                <a:latin typeface="Aptos"/>
                <a:ea typeface="Aptos"/>
                <a:cs typeface="Aptos"/>
              </a:defRPr>
            </a:pPr>
            <a:r>
              <a:rPr sz="4350" b="1">
                <a:solidFill>
                  <a:srgbClr val="FFFFFF"/>
                </a:solidFill>
                <a:latin typeface="Aptos"/>
                <a:ea typeface="Aptos"/>
                <a:cs typeface="Aptos"/>
              </a:rPr>
              <a:t>C</a:t>
            </a:r>
          </a:p>
        </p:txBody>
      </p:sp>
      <p:sp>
        <p:nvSpPr>
          <p:cNvPr id="23" name="Rectangle 22">
            <a:extLst>
              <a:ext uri="{FF2B5EF4-FFF2-40B4-BE49-F238E27FC236}">
                <a16:creationId xmlns:a16="http://schemas.microsoft.com/office/drawing/2014/main" id="{E20A99A4-3615-49FA-AF51-7586066F60AE}"/>
              </a:ext>
            </a:extLst>
          </p:cNvPr>
          <p:cNvSpPr>
            <a:spLocks noGrp="1"/>
          </p:cNvSpPr>
          <p:nvPr/>
        </p:nvSpPr>
        <p:spPr>
          <a:xfrm>
            <a:off x="6810375" y="4205996"/>
            <a:ext cx="4695824" cy="490538"/>
          </a:xfrm>
          <a:prstGeom prst="rect">
            <a:avLst/>
          </a:prstGeom>
          <a:noFill/>
          <a:ln w="0">
            <a:noFill/>
          </a:ln>
        </p:spPr>
        <p:txBody>
          <a:bodyPr anchor="ctr"/>
          <a:lstStyle/>
          <a:p>
            <a:pPr>
              <a:defRPr sz="1500" b="1">
                <a:solidFill>
                  <a:srgbClr val="FFFFFF"/>
                </a:solidFill>
                <a:latin typeface="Aptos"/>
                <a:ea typeface="Aptos"/>
                <a:cs typeface="Aptos"/>
              </a:defRPr>
            </a:pPr>
            <a:r>
              <a:rPr sz="3200" b="1" dirty="0">
                <a:solidFill>
                  <a:srgbClr val="FFFFFF"/>
                </a:solidFill>
                <a:latin typeface="Aptos"/>
                <a:ea typeface="Aptos"/>
                <a:cs typeface="Aptos"/>
              </a:rPr>
              <a:t>CONSCIENTIOUSNESS</a:t>
            </a:r>
          </a:p>
        </p:txBody>
      </p:sp>
      <p:sp>
        <p:nvSpPr>
          <p:cNvPr id="24" name="Rectangle 23">
            <a:extLst>
              <a:ext uri="{FF2B5EF4-FFF2-40B4-BE49-F238E27FC236}">
                <a16:creationId xmlns:a16="http://schemas.microsoft.com/office/drawing/2014/main" id="{7C9A92B9-D7AA-4021-BC9A-FE66899CC7C4}"/>
              </a:ext>
            </a:extLst>
          </p:cNvPr>
          <p:cNvSpPr>
            <a:spLocks noGrp="1"/>
          </p:cNvSpPr>
          <p:nvPr/>
        </p:nvSpPr>
        <p:spPr>
          <a:xfrm>
            <a:off x="6919608" y="4786312"/>
            <a:ext cx="3857625" cy="457200"/>
          </a:xfrm>
          <a:prstGeom prst="rect">
            <a:avLst/>
          </a:prstGeom>
          <a:noFill/>
          <a:ln w="0">
            <a:noFill/>
          </a:ln>
        </p:spPr>
        <p:txBody>
          <a:bodyPr anchor="ctr"/>
          <a:lstStyle/>
          <a:p>
            <a:pPr>
              <a:defRPr sz="1275" b="0">
                <a:solidFill>
                  <a:srgbClr val="FFFFFF"/>
                </a:solidFill>
                <a:latin typeface="Aptos"/>
                <a:ea typeface="Aptos"/>
                <a:cs typeface="Aptos"/>
              </a:defRPr>
            </a:pPr>
            <a:r>
              <a:rPr sz="2400" b="0" dirty="0">
                <a:solidFill>
                  <a:srgbClr val="FFFFFF"/>
                </a:solidFill>
                <a:latin typeface="Aptos"/>
                <a:ea typeface="Aptos"/>
                <a:cs typeface="Aptos"/>
              </a:rPr>
              <a:t>Accuracy and evidence</a:t>
            </a:r>
          </a:p>
        </p:txBody>
      </p:sp>
    </p:spTree>
    <p:extLst>
      <p:ext uri="{BB962C8B-B14F-4D97-AF65-F5344CB8AC3E}">
        <p14:creationId xmlns:p14="http://schemas.microsoft.com/office/powerpoint/2010/main" val="1298543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468A075-9FC5-49AA-A25F-E137A5A85A8E}"/>
              </a:ext>
            </a:extLst>
          </p:cNvPr>
          <p:cNvSpPr>
            <a:spLocks noGrp="1"/>
          </p:cNvSpPr>
          <p:nvPr/>
        </p:nvSpPr>
        <p:spPr>
          <a:xfrm>
            <a:off x="0" y="0"/>
            <a:ext cx="171450" cy="6858000"/>
          </a:xfrm>
          <a:prstGeom prst="rect">
            <a:avLst/>
          </a:prstGeom>
          <a:solidFill>
            <a:srgbClr val="F04452"/>
          </a:solidFill>
          <a:ln w="0">
            <a:noFill/>
          </a:ln>
        </p:spPr>
        <p:txBody>
          <a:bodyPr/>
          <a:lstStyle/>
          <a:p>
            <a:endParaRPr lang="en-US"/>
          </a:p>
        </p:txBody>
      </p:sp>
      <p:sp>
        <p:nvSpPr>
          <p:cNvPr id="2" name="Rectangle 1">
            <a:extLst>
              <a:ext uri="{FF2B5EF4-FFF2-40B4-BE49-F238E27FC236}">
                <a16:creationId xmlns:a16="http://schemas.microsoft.com/office/drawing/2014/main" id="{DDF7F8A1-C433-42A2-8865-4461C2D1AC55}"/>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Use DISC for adaptation, not labeling</a:t>
            </a:r>
          </a:p>
        </p:txBody>
      </p:sp>
      <p:sp>
        <p:nvSpPr>
          <p:cNvPr id="3" name="Rectangle 2">
            <a:extLst>
              <a:ext uri="{FF2B5EF4-FFF2-40B4-BE49-F238E27FC236}">
                <a16:creationId xmlns:a16="http://schemas.microsoft.com/office/drawing/2014/main" id="{60869659-E503-4089-9B50-B8AAEB3449E2}"/>
              </a:ext>
            </a:extLst>
          </p:cNvPr>
          <p:cNvSpPr>
            <a:spLocks noGrp="1"/>
          </p:cNvSpPr>
          <p:nvPr/>
        </p:nvSpPr>
        <p:spPr>
          <a:xfrm>
            <a:off x="666750" y="1164786"/>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Curiosity keeps the framework useful</a:t>
            </a:r>
          </a:p>
        </p:txBody>
      </p:sp>
      <p:sp>
        <p:nvSpPr>
          <p:cNvPr id="4" name="Rectangle 3">
            <a:extLst>
              <a:ext uri="{FF2B5EF4-FFF2-40B4-BE49-F238E27FC236}">
                <a16:creationId xmlns:a16="http://schemas.microsoft.com/office/drawing/2014/main" id="{0FCC2936-3AA1-4548-86E3-6F87F662FE70}"/>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F3DFAA2D-A85C-4D88-A377-33CB57F22B22}"/>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A8350B9D-3835-4494-B316-C27B17512C8E}"/>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5C25020C-762A-45FC-9D0F-29CE1BE70EF2}"/>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FDAEA053-6912-4E42-9DD7-D81C354FAF17}"/>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16</a:t>
            </a:r>
          </a:p>
        </p:txBody>
      </p:sp>
      <p:sp>
        <p:nvSpPr>
          <p:cNvPr id="9" name="Rectangle 8">
            <a:extLst>
              <a:ext uri="{FF2B5EF4-FFF2-40B4-BE49-F238E27FC236}">
                <a16:creationId xmlns:a16="http://schemas.microsoft.com/office/drawing/2014/main" id="{766273EC-A22A-442E-A381-175977BB2AD0}"/>
              </a:ext>
            </a:extLst>
          </p:cNvPr>
          <p:cNvSpPr>
            <a:spLocks noGrp="1"/>
          </p:cNvSpPr>
          <p:nvPr/>
        </p:nvSpPr>
        <p:spPr>
          <a:xfrm>
            <a:off x="1238250" y="1714500"/>
            <a:ext cx="4000500" cy="523875"/>
          </a:xfrm>
          <a:prstGeom prst="rect">
            <a:avLst/>
          </a:prstGeom>
          <a:noFill/>
          <a:ln w="0">
            <a:noFill/>
          </a:ln>
        </p:spPr>
        <p:txBody>
          <a:bodyPr anchor="ctr"/>
          <a:lstStyle/>
          <a:p>
            <a:pPr>
              <a:defRPr sz="2250" b="1">
                <a:solidFill>
                  <a:srgbClr val="42C77A"/>
                </a:solidFill>
                <a:latin typeface="Aptos"/>
                <a:ea typeface="Aptos"/>
                <a:cs typeface="Aptos"/>
              </a:defRPr>
            </a:pPr>
            <a:r>
              <a:rPr sz="2800" b="1" dirty="0">
                <a:solidFill>
                  <a:srgbClr val="42C77A"/>
                </a:solidFill>
                <a:latin typeface="Aptos"/>
                <a:ea typeface="Aptos"/>
                <a:cs typeface="Aptos"/>
              </a:rPr>
              <a:t>Helpful</a:t>
            </a:r>
          </a:p>
        </p:txBody>
      </p:sp>
      <p:sp>
        <p:nvSpPr>
          <p:cNvPr id="10" name="Rectangle 9">
            <a:extLst>
              <a:ext uri="{FF2B5EF4-FFF2-40B4-BE49-F238E27FC236}">
                <a16:creationId xmlns:a16="http://schemas.microsoft.com/office/drawing/2014/main" id="{EF5145D5-CC6B-4857-AECA-2D628ED7B231}"/>
              </a:ext>
            </a:extLst>
          </p:cNvPr>
          <p:cNvSpPr>
            <a:spLocks noGrp="1"/>
          </p:cNvSpPr>
          <p:nvPr/>
        </p:nvSpPr>
        <p:spPr>
          <a:xfrm>
            <a:off x="6953250" y="1714500"/>
            <a:ext cx="4000500" cy="523875"/>
          </a:xfrm>
          <a:prstGeom prst="rect">
            <a:avLst/>
          </a:prstGeom>
          <a:noFill/>
          <a:ln w="0">
            <a:noFill/>
          </a:ln>
        </p:spPr>
        <p:txBody>
          <a:bodyPr anchor="ctr"/>
          <a:lstStyle/>
          <a:p>
            <a:pPr>
              <a:defRPr sz="2250" b="1">
                <a:solidFill>
                  <a:srgbClr val="F04452"/>
                </a:solidFill>
                <a:latin typeface="Aptos"/>
                <a:ea typeface="Aptos"/>
                <a:cs typeface="Aptos"/>
              </a:defRPr>
            </a:pPr>
            <a:r>
              <a:rPr sz="2800" b="1" dirty="0">
                <a:solidFill>
                  <a:srgbClr val="F04452"/>
                </a:solidFill>
                <a:latin typeface="Aptos"/>
                <a:ea typeface="Aptos"/>
                <a:cs typeface="Aptos"/>
              </a:rPr>
              <a:t>Harmful</a:t>
            </a:r>
          </a:p>
        </p:txBody>
      </p:sp>
      <p:sp>
        <p:nvSpPr>
          <p:cNvPr id="11" name="Oval 10">
            <a:extLst>
              <a:ext uri="{FF2B5EF4-FFF2-40B4-BE49-F238E27FC236}">
                <a16:creationId xmlns:a16="http://schemas.microsoft.com/office/drawing/2014/main" id="{09AFE862-12F9-404C-91F6-3377FB1CC6C9}"/>
              </a:ext>
            </a:extLst>
          </p:cNvPr>
          <p:cNvSpPr>
            <a:spLocks noGrp="1"/>
          </p:cNvSpPr>
          <p:nvPr/>
        </p:nvSpPr>
        <p:spPr>
          <a:xfrm>
            <a:off x="1378003" y="2783731"/>
            <a:ext cx="114300" cy="114300"/>
          </a:xfrm>
          <a:prstGeom prst="ellipse">
            <a:avLst/>
          </a:prstGeom>
          <a:solidFill>
            <a:srgbClr val="F04452"/>
          </a:solidFill>
          <a:ln w="0">
            <a:noFill/>
          </a:ln>
        </p:spPr>
        <p:txBody>
          <a:bodyPr/>
          <a:lstStyle/>
          <a:p>
            <a:endParaRPr lang="en-US"/>
          </a:p>
        </p:txBody>
      </p:sp>
      <p:sp>
        <p:nvSpPr>
          <p:cNvPr id="12" name="Rectangle 11">
            <a:extLst>
              <a:ext uri="{FF2B5EF4-FFF2-40B4-BE49-F238E27FC236}">
                <a16:creationId xmlns:a16="http://schemas.microsoft.com/office/drawing/2014/main" id="{081181A8-5D25-4721-9E01-9F910CEF4F4D}"/>
              </a:ext>
            </a:extLst>
          </p:cNvPr>
          <p:cNvSpPr>
            <a:spLocks noGrp="1"/>
          </p:cNvSpPr>
          <p:nvPr/>
        </p:nvSpPr>
        <p:spPr>
          <a:xfrm>
            <a:off x="1685925" y="2508925"/>
            <a:ext cx="4256864" cy="711200"/>
          </a:xfrm>
          <a:prstGeom prst="rect">
            <a:avLst/>
          </a:prstGeom>
          <a:noFill/>
          <a:ln w="0">
            <a:noFill/>
          </a:ln>
        </p:spPr>
        <p:txBody>
          <a:bodyPr anchor="ctr"/>
          <a:lstStyle/>
          <a:p>
            <a:pPr>
              <a:defRPr sz="1725" b="0">
                <a:solidFill>
                  <a:srgbClr val="17324D"/>
                </a:solidFill>
                <a:latin typeface="Aptos"/>
                <a:ea typeface="Aptos"/>
                <a:cs typeface="Aptos"/>
              </a:defRPr>
            </a:pPr>
            <a:r>
              <a:rPr sz="2400" b="0" dirty="0">
                <a:solidFill>
                  <a:srgbClr val="17324D"/>
                </a:solidFill>
                <a:latin typeface="Aptos"/>
                <a:ea typeface="Aptos"/>
                <a:cs typeface="Aptos"/>
              </a:rPr>
              <a:t>What information would help?</a:t>
            </a:r>
          </a:p>
        </p:txBody>
      </p:sp>
      <p:sp>
        <p:nvSpPr>
          <p:cNvPr id="13" name="Oval 12">
            <a:extLst>
              <a:ext uri="{FF2B5EF4-FFF2-40B4-BE49-F238E27FC236}">
                <a16:creationId xmlns:a16="http://schemas.microsoft.com/office/drawing/2014/main" id="{CE482E4C-DC9B-452C-A16B-3E5F3779C300}"/>
              </a:ext>
            </a:extLst>
          </p:cNvPr>
          <p:cNvSpPr>
            <a:spLocks noGrp="1"/>
          </p:cNvSpPr>
          <p:nvPr/>
        </p:nvSpPr>
        <p:spPr>
          <a:xfrm flipV="1">
            <a:off x="1376990" y="3674420"/>
            <a:ext cx="114300" cy="114301"/>
          </a:xfrm>
          <a:prstGeom prst="ellipse">
            <a:avLst/>
          </a:prstGeom>
          <a:solidFill>
            <a:srgbClr val="FFD33D"/>
          </a:solidFill>
          <a:ln w="0">
            <a:noFill/>
          </a:ln>
        </p:spPr>
        <p:txBody>
          <a:bodyPr/>
          <a:lstStyle/>
          <a:p>
            <a:endParaRPr lang="en-US"/>
          </a:p>
        </p:txBody>
      </p:sp>
      <p:sp>
        <p:nvSpPr>
          <p:cNvPr id="14" name="Rectangle 13">
            <a:extLst>
              <a:ext uri="{FF2B5EF4-FFF2-40B4-BE49-F238E27FC236}">
                <a16:creationId xmlns:a16="http://schemas.microsoft.com/office/drawing/2014/main" id="{1DB21542-2ECB-4ED1-89BC-01D432CA6759}"/>
              </a:ext>
            </a:extLst>
          </p:cNvPr>
          <p:cNvSpPr>
            <a:spLocks noGrp="1"/>
          </p:cNvSpPr>
          <p:nvPr/>
        </p:nvSpPr>
        <p:spPr>
          <a:xfrm>
            <a:off x="1685925" y="3354117"/>
            <a:ext cx="4124325" cy="711200"/>
          </a:xfrm>
          <a:prstGeom prst="rect">
            <a:avLst/>
          </a:prstGeom>
          <a:noFill/>
          <a:ln w="0">
            <a:noFill/>
          </a:ln>
        </p:spPr>
        <p:txBody>
          <a:bodyPr anchor="ctr"/>
          <a:lstStyle/>
          <a:p>
            <a:pPr>
              <a:defRPr sz="1725" b="0">
                <a:solidFill>
                  <a:srgbClr val="17324D"/>
                </a:solidFill>
                <a:latin typeface="Aptos"/>
                <a:ea typeface="Aptos"/>
                <a:cs typeface="Aptos"/>
              </a:defRPr>
            </a:pPr>
            <a:r>
              <a:rPr sz="2400" b="0" dirty="0">
                <a:solidFill>
                  <a:srgbClr val="17324D"/>
                </a:solidFill>
                <a:latin typeface="Aptos"/>
                <a:ea typeface="Aptos"/>
                <a:cs typeface="Aptos"/>
              </a:rPr>
              <a:t>How can I make this clearer?</a:t>
            </a:r>
          </a:p>
        </p:txBody>
      </p:sp>
      <p:sp>
        <p:nvSpPr>
          <p:cNvPr id="15" name="Oval 14">
            <a:extLst>
              <a:ext uri="{FF2B5EF4-FFF2-40B4-BE49-F238E27FC236}">
                <a16:creationId xmlns:a16="http://schemas.microsoft.com/office/drawing/2014/main" id="{1ED7C7C1-EE21-4C73-B575-5259DD5F2B78}"/>
              </a:ext>
            </a:extLst>
          </p:cNvPr>
          <p:cNvSpPr>
            <a:spLocks noGrp="1"/>
          </p:cNvSpPr>
          <p:nvPr/>
        </p:nvSpPr>
        <p:spPr>
          <a:xfrm flipV="1">
            <a:off x="1381125" y="4391463"/>
            <a:ext cx="114300" cy="114300"/>
          </a:xfrm>
          <a:prstGeom prst="ellipse">
            <a:avLst/>
          </a:prstGeom>
          <a:solidFill>
            <a:srgbClr val="42C77A"/>
          </a:solidFill>
          <a:ln w="0">
            <a:noFill/>
          </a:ln>
        </p:spPr>
        <p:txBody>
          <a:bodyPr/>
          <a:lstStyle/>
          <a:p>
            <a:endParaRPr lang="en-US"/>
          </a:p>
        </p:txBody>
      </p:sp>
      <p:sp>
        <p:nvSpPr>
          <p:cNvPr id="16" name="Rectangle 15">
            <a:extLst>
              <a:ext uri="{FF2B5EF4-FFF2-40B4-BE49-F238E27FC236}">
                <a16:creationId xmlns:a16="http://schemas.microsoft.com/office/drawing/2014/main" id="{7A67C325-809B-4D54-8626-83C3DBFF031F}"/>
              </a:ext>
            </a:extLst>
          </p:cNvPr>
          <p:cNvSpPr>
            <a:spLocks noGrp="1"/>
          </p:cNvSpPr>
          <p:nvPr/>
        </p:nvSpPr>
        <p:spPr>
          <a:xfrm>
            <a:off x="1593106" y="4084857"/>
            <a:ext cx="4179043" cy="711200"/>
          </a:xfrm>
          <a:prstGeom prst="rect">
            <a:avLst/>
          </a:prstGeom>
          <a:noFill/>
          <a:ln w="0">
            <a:noFill/>
          </a:ln>
        </p:spPr>
        <p:txBody>
          <a:bodyPr anchor="ctr"/>
          <a:lstStyle/>
          <a:p>
            <a:pPr>
              <a:defRPr sz="1725" b="0">
                <a:solidFill>
                  <a:srgbClr val="17324D"/>
                </a:solidFill>
                <a:latin typeface="Aptos"/>
                <a:ea typeface="Aptos"/>
                <a:cs typeface="Aptos"/>
              </a:defRPr>
            </a:pPr>
            <a:r>
              <a:rPr sz="2400" b="0" dirty="0">
                <a:solidFill>
                  <a:srgbClr val="17324D"/>
                </a:solidFill>
                <a:latin typeface="Aptos"/>
                <a:ea typeface="Aptos"/>
                <a:cs typeface="Aptos"/>
              </a:rPr>
              <a:t>What strength is showing up?</a:t>
            </a:r>
          </a:p>
        </p:txBody>
      </p:sp>
      <p:sp>
        <p:nvSpPr>
          <p:cNvPr id="17" name="Oval 16">
            <a:extLst>
              <a:ext uri="{FF2B5EF4-FFF2-40B4-BE49-F238E27FC236}">
                <a16:creationId xmlns:a16="http://schemas.microsoft.com/office/drawing/2014/main" id="{1C9BD1B4-568B-451E-83FE-6BCC5F27F115}"/>
              </a:ext>
            </a:extLst>
          </p:cNvPr>
          <p:cNvSpPr>
            <a:spLocks noGrp="1"/>
          </p:cNvSpPr>
          <p:nvPr/>
        </p:nvSpPr>
        <p:spPr>
          <a:xfrm>
            <a:off x="7096125" y="2764108"/>
            <a:ext cx="114300" cy="114300"/>
          </a:xfrm>
          <a:prstGeom prst="ellipse">
            <a:avLst/>
          </a:prstGeom>
          <a:solidFill>
            <a:srgbClr val="F04452"/>
          </a:solidFill>
          <a:ln w="0">
            <a:noFill/>
          </a:ln>
        </p:spPr>
        <p:txBody>
          <a:bodyPr/>
          <a:lstStyle/>
          <a:p>
            <a:endParaRPr lang="en-US"/>
          </a:p>
        </p:txBody>
      </p:sp>
      <p:sp>
        <p:nvSpPr>
          <p:cNvPr id="18" name="Rectangle 17">
            <a:extLst>
              <a:ext uri="{FF2B5EF4-FFF2-40B4-BE49-F238E27FC236}">
                <a16:creationId xmlns:a16="http://schemas.microsoft.com/office/drawing/2014/main" id="{AF15AFED-4BDC-4870-86E8-2B4A51E11F52}"/>
              </a:ext>
            </a:extLst>
          </p:cNvPr>
          <p:cNvSpPr>
            <a:spLocks noGrp="1"/>
          </p:cNvSpPr>
          <p:nvPr/>
        </p:nvSpPr>
        <p:spPr>
          <a:xfrm>
            <a:off x="7362825" y="2476500"/>
            <a:ext cx="3829050" cy="711200"/>
          </a:xfrm>
          <a:prstGeom prst="rect">
            <a:avLst/>
          </a:prstGeom>
          <a:noFill/>
          <a:ln w="0">
            <a:noFill/>
          </a:ln>
        </p:spPr>
        <p:txBody>
          <a:bodyPr anchor="ctr"/>
          <a:lstStyle/>
          <a:p>
            <a:pPr>
              <a:defRPr sz="1725" b="0">
                <a:solidFill>
                  <a:srgbClr val="17324D"/>
                </a:solidFill>
                <a:latin typeface="Aptos"/>
                <a:ea typeface="Aptos"/>
                <a:cs typeface="Aptos"/>
              </a:defRPr>
            </a:pPr>
            <a:r>
              <a:rPr sz="2400" b="0" dirty="0">
                <a:solidFill>
                  <a:srgbClr val="17324D"/>
                </a:solidFill>
                <a:latin typeface="Aptos"/>
                <a:ea typeface="Aptos"/>
                <a:cs typeface="Aptos"/>
              </a:rPr>
              <a:t>That is just how Ds are</a:t>
            </a:r>
          </a:p>
        </p:txBody>
      </p:sp>
      <p:sp>
        <p:nvSpPr>
          <p:cNvPr id="19" name="Oval 18">
            <a:extLst>
              <a:ext uri="{FF2B5EF4-FFF2-40B4-BE49-F238E27FC236}">
                <a16:creationId xmlns:a16="http://schemas.microsoft.com/office/drawing/2014/main" id="{9C2394CD-0FF2-4BF7-B961-D2F35B8D3C2C}"/>
              </a:ext>
            </a:extLst>
          </p:cNvPr>
          <p:cNvSpPr>
            <a:spLocks noGrp="1"/>
          </p:cNvSpPr>
          <p:nvPr/>
        </p:nvSpPr>
        <p:spPr>
          <a:xfrm>
            <a:off x="7096125" y="3630883"/>
            <a:ext cx="114300" cy="114300"/>
          </a:xfrm>
          <a:prstGeom prst="ellipse">
            <a:avLst/>
          </a:prstGeom>
          <a:solidFill>
            <a:srgbClr val="FFD33D"/>
          </a:solidFill>
          <a:ln w="0">
            <a:noFill/>
          </a:ln>
        </p:spPr>
        <p:txBody>
          <a:bodyPr/>
          <a:lstStyle/>
          <a:p>
            <a:endParaRPr lang="en-US"/>
          </a:p>
        </p:txBody>
      </p:sp>
      <p:sp>
        <p:nvSpPr>
          <p:cNvPr id="20" name="Rectangle 19">
            <a:extLst>
              <a:ext uri="{FF2B5EF4-FFF2-40B4-BE49-F238E27FC236}">
                <a16:creationId xmlns:a16="http://schemas.microsoft.com/office/drawing/2014/main" id="{73F82841-3CE3-406F-BC64-B0CC8FE350E3}"/>
              </a:ext>
            </a:extLst>
          </p:cNvPr>
          <p:cNvSpPr>
            <a:spLocks noGrp="1"/>
          </p:cNvSpPr>
          <p:nvPr/>
        </p:nvSpPr>
        <p:spPr>
          <a:xfrm>
            <a:off x="7362825" y="3323060"/>
            <a:ext cx="3829050" cy="711200"/>
          </a:xfrm>
          <a:prstGeom prst="rect">
            <a:avLst/>
          </a:prstGeom>
          <a:noFill/>
          <a:ln w="0">
            <a:noFill/>
          </a:ln>
        </p:spPr>
        <p:txBody>
          <a:bodyPr anchor="ctr"/>
          <a:lstStyle/>
          <a:p>
            <a:pPr>
              <a:defRPr sz="1725" b="0">
                <a:solidFill>
                  <a:srgbClr val="17324D"/>
                </a:solidFill>
                <a:latin typeface="Aptos"/>
                <a:ea typeface="Aptos"/>
                <a:cs typeface="Aptos"/>
              </a:defRPr>
            </a:pPr>
            <a:r>
              <a:rPr sz="2400" b="0" dirty="0">
                <a:solidFill>
                  <a:srgbClr val="17324D"/>
                </a:solidFill>
                <a:latin typeface="Aptos"/>
                <a:ea typeface="Aptos"/>
                <a:cs typeface="Aptos"/>
              </a:rPr>
              <a:t>Cs always slow us down</a:t>
            </a:r>
          </a:p>
        </p:txBody>
      </p:sp>
      <p:sp>
        <p:nvSpPr>
          <p:cNvPr id="21" name="Oval 20">
            <a:extLst>
              <a:ext uri="{FF2B5EF4-FFF2-40B4-BE49-F238E27FC236}">
                <a16:creationId xmlns:a16="http://schemas.microsoft.com/office/drawing/2014/main" id="{8CA16F30-908A-4B90-8ECC-A85935375B0D}"/>
              </a:ext>
            </a:extLst>
          </p:cNvPr>
          <p:cNvSpPr>
            <a:spLocks noGrp="1"/>
          </p:cNvSpPr>
          <p:nvPr/>
        </p:nvSpPr>
        <p:spPr>
          <a:xfrm>
            <a:off x="7096125" y="4474014"/>
            <a:ext cx="114300" cy="114300"/>
          </a:xfrm>
          <a:prstGeom prst="ellipse">
            <a:avLst/>
          </a:prstGeom>
          <a:solidFill>
            <a:srgbClr val="42C77A"/>
          </a:solidFill>
          <a:ln w="0">
            <a:noFill/>
          </a:ln>
        </p:spPr>
        <p:txBody>
          <a:bodyPr/>
          <a:lstStyle/>
          <a:p>
            <a:endParaRPr lang="en-US"/>
          </a:p>
        </p:txBody>
      </p:sp>
      <p:sp>
        <p:nvSpPr>
          <p:cNvPr id="22" name="Rectangle 21">
            <a:extLst>
              <a:ext uri="{FF2B5EF4-FFF2-40B4-BE49-F238E27FC236}">
                <a16:creationId xmlns:a16="http://schemas.microsoft.com/office/drawing/2014/main" id="{37EBCB61-BEE9-44C1-A593-155B209E83B4}"/>
              </a:ext>
            </a:extLst>
          </p:cNvPr>
          <p:cNvSpPr>
            <a:spLocks noGrp="1"/>
          </p:cNvSpPr>
          <p:nvPr/>
        </p:nvSpPr>
        <p:spPr>
          <a:xfrm>
            <a:off x="7362825" y="4175564"/>
            <a:ext cx="4179042" cy="711200"/>
          </a:xfrm>
          <a:prstGeom prst="rect">
            <a:avLst/>
          </a:prstGeom>
          <a:noFill/>
          <a:ln w="0">
            <a:noFill/>
          </a:ln>
        </p:spPr>
        <p:txBody>
          <a:bodyPr anchor="ctr"/>
          <a:lstStyle/>
          <a:p>
            <a:pPr>
              <a:defRPr sz="1725" b="0">
                <a:solidFill>
                  <a:srgbClr val="17324D"/>
                </a:solidFill>
                <a:latin typeface="Aptos"/>
                <a:ea typeface="Aptos"/>
                <a:cs typeface="Aptos"/>
              </a:defRPr>
            </a:pPr>
            <a:r>
              <a:rPr sz="2400" b="0" dirty="0">
                <a:solidFill>
                  <a:srgbClr val="17324D"/>
                </a:solidFill>
                <a:latin typeface="Aptos"/>
                <a:ea typeface="Aptos"/>
                <a:cs typeface="Aptos"/>
              </a:rPr>
              <a:t>She cannot change her style</a:t>
            </a:r>
          </a:p>
        </p:txBody>
      </p:sp>
      <p:sp>
        <p:nvSpPr>
          <p:cNvPr id="23" name="Rectangle 22">
            <a:extLst>
              <a:ext uri="{FF2B5EF4-FFF2-40B4-BE49-F238E27FC236}">
                <a16:creationId xmlns:a16="http://schemas.microsoft.com/office/drawing/2014/main" id="{E942EDB9-F844-44D7-AB29-A8D889D868E5}"/>
              </a:ext>
            </a:extLst>
          </p:cNvPr>
          <p:cNvSpPr>
            <a:spLocks noGrp="1"/>
          </p:cNvSpPr>
          <p:nvPr/>
        </p:nvSpPr>
        <p:spPr>
          <a:xfrm>
            <a:off x="666749" y="5455089"/>
            <a:ext cx="11356637" cy="476250"/>
          </a:xfrm>
          <a:prstGeom prst="rect">
            <a:avLst/>
          </a:prstGeom>
          <a:noFill/>
          <a:ln w="0">
            <a:noFill/>
          </a:ln>
        </p:spPr>
        <p:txBody>
          <a:bodyPr anchor="ctr"/>
          <a:lstStyle/>
          <a:p>
            <a:pPr>
              <a:defRPr sz="1800" b="1">
                <a:solidFill>
                  <a:srgbClr val="17324D"/>
                </a:solidFill>
                <a:latin typeface="Aptos"/>
                <a:ea typeface="Aptos"/>
                <a:cs typeface="Aptos"/>
              </a:defRPr>
            </a:pPr>
            <a:r>
              <a:rPr sz="2800" b="1" dirty="0">
                <a:solidFill>
                  <a:srgbClr val="17324D"/>
                </a:solidFill>
                <a:latin typeface="Aptos"/>
                <a:ea typeface="Aptos"/>
                <a:cs typeface="Aptos"/>
              </a:rPr>
              <a:t>A style explains a preference. It does not excuse disrespect or poor governance.</a:t>
            </a:r>
          </a:p>
        </p:txBody>
      </p:sp>
    </p:spTree>
    <p:extLst>
      <p:ext uri="{BB962C8B-B14F-4D97-AF65-F5344CB8AC3E}">
        <p14:creationId xmlns:p14="http://schemas.microsoft.com/office/powerpoint/2010/main" val="1602450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94F60AE-8F9A-4311-88A6-D7408067F212}"/>
              </a:ext>
            </a:extLst>
          </p:cNvPr>
          <p:cNvSpPr>
            <a:spLocks noGrp="1"/>
          </p:cNvSpPr>
          <p:nvPr/>
        </p:nvSpPr>
        <p:spPr>
          <a:xfrm>
            <a:off x="0" y="0"/>
            <a:ext cx="171450" cy="6858000"/>
          </a:xfrm>
          <a:prstGeom prst="rect">
            <a:avLst/>
          </a:prstGeom>
          <a:solidFill>
            <a:srgbClr val="FFD33D"/>
          </a:solidFill>
          <a:ln w="0">
            <a:noFill/>
          </a:ln>
        </p:spPr>
        <p:txBody>
          <a:bodyPr/>
          <a:lstStyle/>
          <a:p>
            <a:endParaRPr lang="en-US"/>
          </a:p>
        </p:txBody>
      </p:sp>
      <p:sp>
        <p:nvSpPr>
          <p:cNvPr id="2" name="Rectangle 1">
            <a:extLst>
              <a:ext uri="{FF2B5EF4-FFF2-40B4-BE49-F238E27FC236}">
                <a16:creationId xmlns:a16="http://schemas.microsoft.com/office/drawing/2014/main" id="{C249F715-6A8C-487D-8E7B-37171607D18C}"/>
              </a:ext>
            </a:extLst>
          </p:cNvPr>
          <p:cNvSpPr>
            <a:spLocks noGrp="1"/>
          </p:cNvSpPr>
          <p:nvPr/>
        </p:nvSpPr>
        <p:spPr>
          <a:xfrm>
            <a:off x="685800" y="333375"/>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The same recommendation, delivered four ways</a:t>
            </a:r>
          </a:p>
        </p:txBody>
      </p:sp>
      <p:sp>
        <p:nvSpPr>
          <p:cNvPr id="3" name="Rectangle 2">
            <a:extLst>
              <a:ext uri="{FF2B5EF4-FFF2-40B4-BE49-F238E27FC236}">
                <a16:creationId xmlns:a16="http://schemas.microsoft.com/office/drawing/2014/main" id="{6CAAB5FC-B235-4A9C-9D9E-4E2C9DC6095D}"/>
              </a:ext>
            </a:extLst>
          </p:cNvPr>
          <p:cNvSpPr>
            <a:spLocks noGrp="1"/>
          </p:cNvSpPr>
          <p:nvPr/>
        </p:nvSpPr>
        <p:spPr>
          <a:xfrm>
            <a:off x="685800" y="1000125"/>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The facts remain consistent. The emphasis changes.</a:t>
            </a:r>
          </a:p>
        </p:txBody>
      </p:sp>
      <p:sp>
        <p:nvSpPr>
          <p:cNvPr id="4" name="Rectangle 3">
            <a:extLst>
              <a:ext uri="{FF2B5EF4-FFF2-40B4-BE49-F238E27FC236}">
                <a16:creationId xmlns:a16="http://schemas.microsoft.com/office/drawing/2014/main" id="{2F0F953D-CBB1-49CC-87A7-585EA27F27B9}"/>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8278F7B0-6336-427B-B049-95ABA1AFFCA5}"/>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9FF40C9F-8408-4593-8348-689ED1788889}"/>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669FE9BD-068B-4AEE-8BC3-D37C4FB536EF}"/>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9F99F667-5321-4D19-9E8F-7E424383C96B}"/>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17</a:t>
            </a:r>
          </a:p>
        </p:txBody>
      </p:sp>
      <p:sp>
        <p:nvSpPr>
          <p:cNvPr id="9" name="Rectangle 8">
            <a:extLst>
              <a:ext uri="{FF2B5EF4-FFF2-40B4-BE49-F238E27FC236}">
                <a16:creationId xmlns:a16="http://schemas.microsoft.com/office/drawing/2014/main" id="{103C2415-EB8B-44A5-8C7E-8D038C6070CC}"/>
              </a:ext>
            </a:extLst>
          </p:cNvPr>
          <p:cNvSpPr>
            <a:spLocks noGrp="1"/>
          </p:cNvSpPr>
          <p:nvPr/>
        </p:nvSpPr>
        <p:spPr>
          <a:xfrm>
            <a:off x="857250" y="1476375"/>
            <a:ext cx="952500" cy="742950"/>
          </a:xfrm>
          <a:prstGeom prst="rect">
            <a:avLst/>
          </a:prstGeom>
          <a:solidFill>
            <a:srgbClr val="F04452"/>
          </a:solidFill>
          <a:ln w="0">
            <a:noFill/>
          </a:ln>
        </p:spPr>
        <p:txBody>
          <a:bodyPr/>
          <a:lstStyle/>
          <a:p>
            <a:endParaRPr lang="en-US"/>
          </a:p>
        </p:txBody>
      </p:sp>
      <p:sp>
        <p:nvSpPr>
          <p:cNvPr id="10" name="Rectangle 9">
            <a:extLst>
              <a:ext uri="{FF2B5EF4-FFF2-40B4-BE49-F238E27FC236}">
                <a16:creationId xmlns:a16="http://schemas.microsoft.com/office/drawing/2014/main" id="{F056A813-433E-4814-8DA9-9771284B6F88}"/>
              </a:ext>
            </a:extLst>
          </p:cNvPr>
          <p:cNvSpPr>
            <a:spLocks noGrp="1"/>
          </p:cNvSpPr>
          <p:nvPr/>
        </p:nvSpPr>
        <p:spPr>
          <a:xfrm>
            <a:off x="857250" y="1476375"/>
            <a:ext cx="952500" cy="742950"/>
          </a:xfrm>
          <a:prstGeom prst="rect">
            <a:avLst/>
          </a:prstGeom>
          <a:noFill/>
          <a:ln w="0">
            <a:noFill/>
          </a:ln>
        </p:spPr>
        <p:txBody>
          <a:bodyPr anchor="ctr"/>
          <a:lstStyle/>
          <a:p>
            <a:pPr>
              <a:defRPr sz="2850" b="1">
                <a:solidFill>
                  <a:srgbClr val="FFFFFF"/>
                </a:solidFill>
                <a:latin typeface="Aptos"/>
                <a:ea typeface="Aptos"/>
                <a:cs typeface="Aptos"/>
              </a:defRPr>
            </a:pPr>
            <a:r>
              <a:rPr sz="2850" b="1">
                <a:solidFill>
                  <a:srgbClr val="FFFFFF"/>
                </a:solidFill>
                <a:latin typeface="Aptos"/>
                <a:ea typeface="Aptos"/>
                <a:cs typeface="Aptos"/>
              </a:rPr>
              <a:t>D</a:t>
            </a:r>
          </a:p>
        </p:txBody>
      </p:sp>
      <p:sp>
        <p:nvSpPr>
          <p:cNvPr id="11" name="Rectangle 10">
            <a:extLst>
              <a:ext uri="{FF2B5EF4-FFF2-40B4-BE49-F238E27FC236}">
                <a16:creationId xmlns:a16="http://schemas.microsoft.com/office/drawing/2014/main" id="{24B3B6CB-7A7F-41A0-9C96-4BA372BC85BF}"/>
              </a:ext>
            </a:extLst>
          </p:cNvPr>
          <p:cNvSpPr>
            <a:spLocks noGrp="1"/>
          </p:cNvSpPr>
          <p:nvPr/>
        </p:nvSpPr>
        <p:spPr>
          <a:xfrm>
            <a:off x="2143125" y="1476375"/>
            <a:ext cx="8858250" cy="742950"/>
          </a:xfrm>
          <a:prstGeom prst="rect">
            <a:avLst/>
          </a:prstGeom>
          <a:noFill/>
          <a:ln w="0">
            <a:noFill/>
          </a:ln>
        </p:spPr>
        <p:txBody>
          <a:bodyPr anchor="ctr"/>
          <a:lstStyle/>
          <a:p>
            <a:pPr>
              <a:defRPr sz="1875" b="1">
                <a:solidFill>
                  <a:srgbClr val="17324D"/>
                </a:solidFill>
                <a:latin typeface="Aptos"/>
                <a:ea typeface="Aptos"/>
                <a:cs typeface="Aptos"/>
              </a:defRPr>
            </a:pPr>
            <a:r>
              <a:rPr sz="2400" b="1" dirty="0">
                <a:solidFill>
                  <a:srgbClr val="17324D"/>
                </a:solidFill>
                <a:latin typeface="Aptos"/>
                <a:ea typeface="Aptos"/>
                <a:cs typeface="Aptos"/>
              </a:rPr>
              <a:t>Recommendation, cost, risk, decision tonight</a:t>
            </a:r>
          </a:p>
        </p:txBody>
      </p:sp>
      <p:sp>
        <p:nvSpPr>
          <p:cNvPr id="12" name="Rectangle 11">
            <a:extLst>
              <a:ext uri="{FF2B5EF4-FFF2-40B4-BE49-F238E27FC236}">
                <a16:creationId xmlns:a16="http://schemas.microsoft.com/office/drawing/2014/main" id="{1EFF9F00-BC90-4972-8551-4B8BF2AD1D60}"/>
              </a:ext>
            </a:extLst>
          </p:cNvPr>
          <p:cNvSpPr>
            <a:spLocks noGrp="1"/>
          </p:cNvSpPr>
          <p:nvPr/>
        </p:nvSpPr>
        <p:spPr>
          <a:xfrm>
            <a:off x="857250" y="2524125"/>
            <a:ext cx="952500" cy="742950"/>
          </a:xfrm>
          <a:prstGeom prst="rect">
            <a:avLst/>
          </a:prstGeom>
          <a:solidFill>
            <a:srgbClr val="FFD33D"/>
          </a:solidFill>
          <a:ln w="0">
            <a:noFill/>
          </a:ln>
        </p:spPr>
        <p:txBody>
          <a:bodyPr/>
          <a:lstStyle/>
          <a:p>
            <a:endParaRPr lang="en-US"/>
          </a:p>
        </p:txBody>
      </p:sp>
      <p:sp>
        <p:nvSpPr>
          <p:cNvPr id="13" name="Rectangle 12">
            <a:extLst>
              <a:ext uri="{FF2B5EF4-FFF2-40B4-BE49-F238E27FC236}">
                <a16:creationId xmlns:a16="http://schemas.microsoft.com/office/drawing/2014/main" id="{A719CB69-E913-4117-9AED-D9814D4FB39B}"/>
              </a:ext>
            </a:extLst>
          </p:cNvPr>
          <p:cNvSpPr>
            <a:spLocks noGrp="1"/>
          </p:cNvSpPr>
          <p:nvPr/>
        </p:nvSpPr>
        <p:spPr>
          <a:xfrm>
            <a:off x="857250" y="2524125"/>
            <a:ext cx="952500" cy="742950"/>
          </a:xfrm>
          <a:prstGeom prst="rect">
            <a:avLst/>
          </a:prstGeom>
          <a:noFill/>
          <a:ln w="0">
            <a:noFill/>
          </a:ln>
        </p:spPr>
        <p:txBody>
          <a:bodyPr anchor="ctr"/>
          <a:lstStyle/>
          <a:p>
            <a:pPr>
              <a:defRPr sz="2850" b="1">
                <a:solidFill>
                  <a:srgbClr val="17324D"/>
                </a:solidFill>
                <a:latin typeface="Aptos"/>
                <a:ea typeface="Aptos"/>
                <a:cs typeface="Aptos"/>
              </a:defRPr>
            </a:pPr>
            <a:r>
              <a:rPr sz="2850" b="1">
                <a:solidFill>
                  <a:srgbClr val="17324D"/>
                </a:solidFill>
                <a:latin typeface="Aptos"/>
                <a:ea typeface="Aptos"/>
                <a:cs typeface="Aptos"/>
              </a:rPr>
              <a:t>I</a:t>
            </a:r>
          </a:p>
        </p:txBody>
      </p:sp>
      <p:sp>
        <p:nvSpPr>
          <p:cNvPr id="14" name="Rectangle 13">
            <a:extLst>
              <a:ext uri="{FF2B5EF4-FFF2-40B4-BE49-F238E27FC236}">
                <a16:creationId xmlns:a16="http://schemas.microsoft.com/office/drawing/2014/main" id="{D720F7F2-B0BB-4599-912A-30F89912821B}"/>
              </a:ext>
            </a:extLst>
          </p:cNvPr>
          <p:cNvSpPr>
            <a:spLocks noGrp="1"/>
          </p:cNvSpPr>
          <p:nvPr/>
        </p:nvSpPr>
        <p:spPr>
          <a:xfrm>
            <a:off x="2143125" y="2524125"/>
            <a:ext cx="8858250" cy="742950"/>
          </a:xfrm>
          <a:prstGeom prst="rect">
            <a:avLst/>
          </a:prstGeom>
          <a:noFill/>
          <a:ln w="0">
            <a:noFill/>
          </a:ln>
        </p:spPr>
        <p:txBody>
          <a:bodyPr anchor="ctr"/>
          <a:lstStyle/>
          <a:p>
            <a:pPr>
              <a:defRPr sz="1875" b="1">
                <a:solidFill>
                  <a:srgbClr val="17324D"/>
                </a:solidFill>
                <a:latin typeface="Aptos"/>
                <a:ea typeface="Aptos"/>
                <a:cs typeface="Aptos"/>
              </a:defRPr>
            </a:pPr>
            <a:r>
              <a:rPr sz="2400" b="1" dirty="0">
                <a:solidFill>
                  <a:srgbClr val="17324D"/>
                </a:solidFill>
                <a:latin typeface="Aptos"/>
                <a:ea typeface="Aptos"/>
                <a:cs typeface="Aptos"/>
              </a:rPr>
              <a:t>Resident impact and community partnerships</a:t>
            </a:r>
          </a:p>
        </p:txBody>
      </p:sp>
      <p:sp>
        <p:nvSpPr>
          <p:cNvPr id="15" name="Rectangle 14">
            <a:extLst>
              <a:ext uri="{FF2B5EF4-FFF2-40B4-BE49-F238E27FC236}">
                <a16:creationId xmlns:a16="http://schemas.microsoft.com/office/drawing/2014/main" id="{A1710E72-99A0-4548-BFBC-888FCC0914D5}"/>
              </a:ext>
            </a:extLst>
          </p:cNvPr>
          <p:cNvSpPr>
            <a:spLocks noGrp="1"/>
          </p:cNvSpPr>
          <p:nvPr/>
        </p:nvSpPr>
        <p:spPr>
          <a:xfrm>
            <a:off x="857250" y="3571875"/>
            <a:ext cx="952500" cy="742950"/>
          </a:xfrm>
          <a:prstGeom prst="rect">
            <a:avLst/>
          </a:prstGeom>
          <a:solidFill>
            <a:srgbClr val="42C77A"/>
          </a:solidFill>
          <a:ln w="0">
            <a:noFill/>
          </a:ln>
        </p:spPr>
        <p:txBody>
          <a:bodyPr/>
          <a:lstStyle/>
          <a:p>
            <a:endParaRPr lang="en-US"/>
          </a:p>
        </p:txBody>
      </p:sp>
      <p:sp>
        <p:nvSpPr>
          <p:cNvPr id="16" name="Rectangle 15">
            <a:extLst>
              <a:ext uri="{FF2B5EF4-FFF2-40B4-BE49-F238E27FC236}">
                <a16:creationId xmlns:a16="http://schemas.microsoft.com/office/drawing/2014/main" id="{7B72BAEC-6642-4321-8459-7721A0A82BBA}"/>
              </a:ext>
            </a:extLst>
          </p:cNvPr>
          <p:cNvSpPr>
            <a:spLocks noGrp="1"/>
          </p:cNvSpPr>
          <p:nvPr/>
        </p:nvSpPr>
        <p:spPr>
          <a:xfrm>
            <a:off x="857250" y="3571875"/>
            <a:ext cx="952500" cy="742950"/>
          </a:xfrm>
          <a:prstGeom prst="rect">
            <a:avLst/>
          </a:prstGeom>
          <a:noFill/>
          <a:ln w="0">
            <a:noFill/>
          </a:ln>
        </p:spPr>
        <p:txBody>
          <a:bodyPr anchor="ctr"/>
          <a:lstStyle/>
          <a:p>
            <a:pPr>
              <a:defRPr sz="2850" b="1">
                <a:solidFill>
                  <a:srgbClr val="FFFFFF"/>
                </a:solidFill>
                <a:latin typeface="Aptos"/>
                <a:ea typeface="Aptos"/>
                <a:cs typeface="Aptos"/>
              </a:defRPr>
            </a:pPr>
            <a:r>
              <a:rPr sz="2850" b="1">
                <a:solidFill>
                  <a:srgbClr val="FFFFFF"/>
                </a:solidFill>
                <a:latin typeface="Aptos"/>
                <a:ea typeface="Aptos"/>
                <a:cs typeface="Aptos"/>
              </a:rPr>
              <a:t>S</a:t>
            </a:r>
          </a:p>
        </p:txBody>
      </p:sp>
      <p:sp>
        <p:nvSpPr>
          <p:cNvPr id="17" name="Rectangle 16">
            <a:extLst>
              <a:ext uri="{FF2B5EF4-FFF2-40B4-BE49-F238E27FC236}">
                <a16:creationId xmlns:a16="http://schemas.microsoft.com/office/drawing/2014/main" id="{693485B9-7C6A-4E18-9C83-6D0A0392CF1B}"/>
              </a:ext>
            </a:extLst>
          </p:cNvPr>
          <p:cNvSpPr>
            <a:spLocks noGrp="1"/>
          </p:cNvSpPr>
          <p:nvPr/>
        </p:nvSpPr>
        <p:spPr>
          <a:xfrm>
            <a:off x="2143125" y="3571875"/>
            <a:ext cx="8858250" cy="742950"/>
          </a:xfrm>
          <a:prstGeom prst="rect">
            <a:avLst/>
          </a:prstGeom>
          <a:noFill/>
          <a:ln w="0">
            <a:noFill/>
          </a:ln>
        </p:spPr>
        <p:txBody>
          <a:bodyPr anchor="ctr"/>
          <a:lstStyle/>
          <a:p>
            <a:pPr>
              <a:defRPr sz="1875" b="1">
                <a:solidFill>
                  <a:srgbClr val="17324D"/>
                </a:solidFill>
                <a:latin typeface="Aptos"/>
                <a:ea typeface="Aptos"/>
                <a:cs typeface="Aptos"/>
              </a:defRPr>
            </a:pPr>
            <a:r>
              <a:rPr sz="2400" b="1" dirty="0">
                <a:solidFill>
                  <a:srgbClr val="17324D"/>
                </a:solidFill>
                <a:latin typeface="Aptos"/>
                <a:ea typeface="Aptos"/>
                <a:cs typeface="Aptos"/>
              </a:rPr>
              <a:t>Implementation plan and support through change</a:t>
            </a:r>
          </a:p>
        </p:txBody>
      </p:sp>
      <p:sp>
        <p:nvSpPr>
          <p:cNvPr id="18" name="Rectangle 17">
            <a:extLst>
              <a:ext uri="{FF2B5EF4-FFF2-40B4-BE49-F238E27FC236}">
                <a16:creationId xmlns:a16="http://schemas.microsoft.com/office/drawing/2014/main" id="{004CEB46-DFB9-4923-A091-84CBA0544220}"/>
              </a:ext>
            </a:extLst>
          </p:cNvPr>
          <p:cNvSpPr>
            <a:spLocks noGrp="1"/>
          </p:cNvSpPr>
          <p:nvPr/>
        </p:nvSpPr>
        <p:spPr>
          <a:xfrm>
            <a:off x="857250" y="4619625"/>
            <a:ext cx="952500" cy="742950"/>
          </a:xfrm>
          <a:prstGeom prst="rect">
            <a:avLst/>
          </a:prstGeom>
          <a:solidFill>
            <a:srgbClr val="2E86DE"/>
          </a:solidFill>
          <a:ln w="0">
            <a:noFill/>
          </a:ln>
        </p:spPr>
        <p:txBody>
          <a:bodyPr/>
          <a:lstStyle/>
          <a:p>
            <a:endParaRPr lang="en-US"/>
          </a:p>
        </p:txBody>
      </p:sp>
      <p:sp>
        <p:nvSpPr>
          <p:cNvPr id="19" name="Rectangle 18">
            <a:extLst>
              <a:ext uri="{FF2B5EF4-FFF2-40B4-BE49-F238E27FC236}">
                <a16:creationId xmlns:a16="http://schemas.microsoft.com/office/drawing/2014/main" id="{CA5C5102-FFAB-48AC-B370-DDCFF585CA61}"/>
              </a:ext>
            </a:extLst>
          </p:cNvPr>
          <p:cNvSpPr>
            <a:spLocks noGrp="1"/>
          </p:cNvSpPr>
          <p:nvPr/>
        </p:nvSpPr>
        <p:spPr>
          <a:xfrm>
            <a:off x="857250" y="4619625"/>
            <a:ext cx="952500" cy="742950"/>
          </a:xfrm>
          <a:prstGeom prst="rect">
            <a:avLst/>
          </a:prstGeom>
          <a:noFill/>
          <a:ln w="0">
            <a:noFill/>
          </a:ln>
        </p:spPr>
        <p:txBody>
          <a:bodyPr anchor="ctr"/>
          <a:lstStyle/>
          <a:p>
            <a:pPr>
              <a:defRPr sz="2850" b="1">
                <a:solidFill>
                  <a:srgbClr val="FFFFFF"/>
                </a:solidFill>
                <a:latin typeface="Aptos"/>
                <a:ea typeface="Aptos"/>
                <a:cs typeface="Aptos"/>
              </a:defRPr>
            </a:pPr>
            <a:r>
              <a:rPr sz="2850" b="1">
                <a:solidFill>
                  <a:srgbClr val="FFFFFF"/>
                </a:solidFill>
                <a:latin typeface="Aptos"/>
                <a:ea typeface="Aptos"/>
                <a:cs typeface="Aptos"/>
              </a:rPr>
              <a:t>C</a:t>
            </a:r>
          </a:p>
        </p:txBody>
      </p:sp>
      <p:sp>
        <p:nvSpPr>
          <p:cNvPr id="20" name="Rectangle 19">
            <a:extLst>
              <a:ext uri="{FF2B5EF4-FFF2-40B4-BE49-F238E27FC236}">
                <a16:creationId xmlns:a16="http://schemas.microsoft.com/office/drawing/2014/main" id="{5A859640-CA95-4C88-B650-749CCE44BE77}"/>
              </a:ext>
            </a:extLst>
          </p:cNvPr>
          <p:cNvSpPr>
            <a:spLocks noGrp="1"/>
          </p:cNvSpPr>
          <p:nvPr/>
        </p:nvSpPr>
        <p:spPr>
          <a:xfrm>
            <a:off x="2143125" y="4619625"/>
            <a:ext cx="8858250" cy="742950"/>
          </a:xfrm>
          <a:prstGeom prst="rect">
            <a:avLst/>
          </a:prstGeom>
          <a:noFill/>
          <a:ln w="0">
            <a:noFill/>
          </a:ln>
        </p:spPr>
        <p:txBody>
          <a:bodyPr anchor="ctr"/>
          <a:lstStyle/>
          <a:p>
            <a:pPr>
              <a:defRPr sz="1875" b="1">
                <a:solidFill>
                  <a:srgbClr val="17324D"/>
                </a:solidFill>
                <a:latin typeface="Aptos"/>
                <a:ea typeface="Aptos"/>
                <a:cs typeface="Aptos"/>
              </a:defRPr>
            </a:pPr>
            <a:r>
              <a:rPr sz="2400" b="1" dirty="0">
                <a:solidFill>
                  <a:srgbClr val="17324D"/>
                </a:solidFill>
                <a:latin typeface="Aptos"/>
                <a:ea typeface="Aptos"/>
                <a:cs typeface="Aptos"/>
              </a:rPr>
              <a:t>Projections, assumptions, requirements, documents</a:t>
            </a:r>
          </a:p>
        </p:txBody>
      </p:sp>
    </p:spTree>
    <p:extLst>
      <p:ext uri="{BB962C8B-B14F-4D97-AF65-F5344CB8AC3E}">
        <p14:creationId xmlns:p14="http://schemas.microsoft.com/office/powerpoint/2010/main" val="1861880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5672DD8-9B78-44BD-B515-D2409FEE7098}"/>
              </a:ext>
            </a:extLst>
          </p:cNvPr>
          <p:cNvSpPr>
            <a:spLocks noGrp="1"/>
          </p:cNvSpPr>
          <p:nvPr/>
        </p:nvSpPr>
        <p:spPr>
          <a:xfrm>
            <a:off x="0" y="0"/>
            <a:ext cx="171450" cy="6858000"/>
          </a:xfrm>
          <a:prstGeom prst="rect">
            <a:avLst/>
          </a:prstGeom>
          <a:solidFill>
            <a:srgbClr val="42C77A"/>
          </a:solidFill>
          <a:ln w="0">
            <a:noFill/>
          </a:ln>
        </p:spPr>
        <p:txBody>
          <a:bodyPr/>
          <a:lstStyle/>
          <a:p>
            <a:endParaRPr lang="en-US"/>
          </a:p>
        </p:txBody>
      </p:sp>
      <p:sp>
        <p:nvSpPr>
          <p:cNvPr id="2" name="Rectangle 1">
            <a:extLst>
              <a:ext uri="{FF2B5EF4-FFF2-40B4-BE49-F238E27FC236}">
                <a16:creationId xmlns:a16="http://schemas.microsoft.com/office/drawing/2014/main" id="{923F3CAE-A077-474F-A8E9-EF46F9A1625F}"/>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Clear communication follows clear authority</a:t>
            </a:r>
          </a:p>
        </p:txBody>
      </p:sp>
      <p:sp>
        <p:nvSpPr>
          <p:cNvPr id="3" name="Rectangle 2">
            <a:extLst>
              <a:ext uri="{FF2B5EF4-FFF2-40B4-BE49-F238E27FC236}">
                <a16:creationId xmlns:a16="http://schemas.microsoft.com/office/drawing/2014/main" id="{25601D8E-2611-4BA4-AF32-058B28476391}"/>
              </a:ext>
            </a:extLst>
          </p:cNvPr>
          <p:cNvSpPr>
            <a:spLocks noGrp="1"/>
          </p:cNvSpPr>
          <p:nvPr/>
        </p:nvSpPr>
        <p:spPr>
          <a:xfrm>
            <a:off x="666750" y="1190625"/>
            <a:ext cx="10961856"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The board governs collectively through the Executive Director</a:t>
            </a:r>
          </a:p>
        </p:txBody>
      </p:sp>
      <p:sp>
        <p:nvSpPr>
          <p:cNvPr id="4" name="Rectangle 3">
            <a:extLst>
              <a:ext uri="{FF2B5EF4-FFF2-40B4-BE49-F238E27FC236}">
                <a16:creationId xmlns:a16="http://schemas.microsoft.com/office/drawing/2014/main" id="{4712A55A-793F-41D3-8F21-26ABEE281D66}"/>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B3C567FC-8ADB-4DA9-8F38-84CA97ECA566}"/>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E29081FE-9B6B-4916-9D34-B28347DEC697}"/>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6EAE95F3-276F-4115-BABD-7BC6C23183B4}"/>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06BD12C1-298D-42B7-B680-E50362D56703}"/>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18</a:t>
            </a:r>
          </a:p>
        </p:txBody>
      </p:sp>
      <p:sp>
        <p:nvSpPr>
          <p:cNvPr id="9" name="Oval 8">
            <a:extLst>
              <a:ext uri="{FF2B5EF4-FFF2-40B4-BE49-F238E27FC236}">
                <a16:creationId xmlns:a16="http://schemas.microsoft.com/office/drawing/2014/main" id="{7F174677-AF5E-4C7D-A69C-71938C83B425}"/>
              </a:ext>
            </a:extLst>
          </p:cNvPr>
          <p:cNvSpPr>
            <a:spLocks noGrp="1"/>
          </p:cNvSpPr>
          <p:nvPr/>
        </p:nvSpPr>
        <p:spPr>
          <a:xfrm>
            <a:off x="1000125" y="2238375"/>
            <a:ext cx="2381250" cy="1428750"/>
          </a:xfrm>
          <a:prstGeom prst="ellipse">
            <a:avLst/>
          </a:prstGeom>
          <a:solidFill>
            <a:srgbClr val="F04452"/>
          </a:solidFill>
          <a:ln w="0">
            <a:noFill/>
          </a:ln>
        </p:spPr>
        <p:txBody>
          <a:bodyPr/>
          <a:lstStyle/>
          <a:p>
            <a:endParaRPr lang="en-US"/>
          </a:p>
        </p:txBody>
      </p:sp>
      <p:sp>
        <p:nvSpPr>
          <p:cNvPr id="10" name="Rectangle 9">
            <a:extLst>
              <a:ext uri="{FF2B5EF4-FFF2-40B4-BE49-F238E27FC236}">
                <a16:creationId xmlns:a16="http://schemas.microsoft.com/office/drawing/2014/main" id="{1F06A0E9-844D-4EE4-A7AA-8E574CB1E8E0}"/>
              </a:ext>
            </a:extLst>
          </p:cNvPr>
          <p:cNvSpPr>
            <a:spLocks noGrp="1"/>
          </p:cNvSpPr>
          <p:nvPr/>
        </p:nvSpPr>
        <p:spPr>
          <a:xfrm>
            <a:off x="1143000" y="2524125"/>
            <a:ext cx="2095500" cy="809625"/>
          </a:xfrm>
          <a:prstGeom prst="rect">
            <a:avLst/>
          </a:prstGeom>
          <a:noFill/>
          <a:ln w="0">
            <a:noFill/>
          </a:ln>
        </p:spPr>
        <p:txBody>
          <a:bodyPr anchor="ctr"/>
          <a:lstStyle/>
          <a:p>
            <a:pPr>
              <a:defRPr sz="1875" b="1">
                <a:solidFill>
                  <a:srgbClr val="FFFFFF"/>
                </a:solidFill>
                <a:latin typeface="Aptos"/>
                <a:ea typeface="Aptos"/>
                <a:cs typeface="Aptos"/>
              </a:defRPr>
            </a:pPr>
            <a:r>
              <a:rPr sz="2400" b="1" dirty="0">
                <a:solidFill>
                  <a:srgbClr val="FFFFFF"/>
                </a:solidFill>
                <a:latin typeface="Aptos"/>
                <a:ea typeface="Aptos"/>
                <a:cs typeface="Aptos"/>
              </a:rPr>
              <a:t>BOARD</a:t>
            </a:r>
          </a:p>
        </p:txBody>
      </p:sp>
      <p:sp>
        <p:nvSpPr>
          <p:cNvPr id="11" name="Rectangle 10">
            <a:extLst>
              <a:ext uri="{FF2B5EF4-FFF2-40B4-BE49-F238E27FC236}">
                <a16:creationId xmlns:a16="http://schemas.microsoft.com/office/drawing/2014/main" id="{F940285F-8916-4430-817B-4A4AC5C315D3}"/>
              </a:ext>
            </a:extLst>
          </p:cNvPr>
          <p:cNvSpPr>
            <a:spLocks noGrp="1"/>
          </p:cNvSpPr>
          <p:nvPr/>
        </p:nvSpPr>
        <p:spPr>
          <a:xfrm>
            <a:off x="3667125" y="2571750"/>
            <a:ext cx="666750" cy="666750"/>
          </a:xfrm>
          <a:prstGeom prst="rect">
            <a:avLst/>
          </a:prstGeom>
          <a:noFill/>
          <a:ln w="0">
            <a:noFill/>
          </a:ln>
        </p:spPr>
        <p:txBody>
          <a:bodyPr anchor="ctr"/>
          <a:lstStyle/>
          <a:p>
            <a:pPr>
              <a:defRPr sz="4125" b="1">
                <a:solidFill>
                  <a:srgbClr val="5B6B7A"/>
                </a:solidFill>
                <a:latin typeface="Aptos"/>
                <a:ea typeface="Aptos"/>
                <a:cs typeface="Aptos"/>
              </a:defRPr>
            </a:pPr>
            <a:r>
              <a:rPr sz="4125" b="1">
                <a:solidFill>
                  <a:srgbClr val="5B6B7A"/>
                </a:solidFill>
                <a:latin typeface="Aptos"/>
                <a:ea typeface="Aptos"/>
                <a:cs typeface="Aptos"/>
              </a:rPr>
              <a:t>›</a:t>
            </a:r>
          </a:p>
        </p:txBody>
      </p:sp>
      <p:sp>
        <p:nvSpPr>
          <p:cNvPr id="12" name="Oval 11">
            <a:extLst>
              <a:ext uri="{FF2B5EF4-FFF2-40B4-BE49-F238E27FC236}">
                <a16:creationId xmlns:a16="http://schemas.microsoft.com/office/drawing/2014/main" id="{B3BD50AA-05F2-4E9B-97D4-17AC31A25D43}"/>
              </a:ext>
            </a:extLst>
          </p:cNvPr>
          <p:cNvSpPr>
            <a:spLocks noGrp="1"/>
          </p:cNvSpPr>
          <p:nvPr/>
        </p:nvSpPr>
        <p:spPr>
          <a:xfrm>
            <a:off x="4619625" y="2238375"/>
            <a:ext cx="2381250" cy="1428750"/>
          </a:xfrm>
          <a:prstGeom prst="ellipse">
            <a:avLst/>
          </a:prstGeom>
          <a:solidFill>
            <a:srgbClr val="2E86DE"/>
          </a:solidFill>
          <a:ln w="0">
            <a:noFill/>
          </a:ln>
        </p:spPr>
        <p:txBody>
          <a:bodyPr/>
          <a:lstStyle/>
          <a:p>
            <a:endParaRPr lang="en-US"/>
          </a:p>
        </p:txBody>
      </p:sp>
      <p:sp>
        <p:nvSpPr>
          <p:cNvPr id="13" name="Rectangle 12">
            <a:extLst>
              <a:ext uri="{FF2B5EF4-FFF2-40B4-BE49-F238E27FC236}">
                <a16:creationId xmlns:a16="http://schemas.microsoft.com/office/drawing/2014/main" id="{5855C3D2-E3B8-4FE0-8152-AB2499B92CBF}"/>
              </a:ext>
            </a:extLst>
          </p:cNvPr>
          <p:cNvSpPr>
            <a:spLocks noGrp="1"/>
          </p:cNvSpPr>
          <p:nvPr/>
        </p:nvSpPr>
        <p:spPr>
          <a:xfrm>
            <a:off x="4762500" y="2524125"/>
            <a:ext cx="2095500" cy="809625"/>
          </a:xfrm>
          <a:prstGeom prst="rect">
            <a:avLst/>
          </a:prstGeom>
          <a:noFill/>
          <a:ln w="0">
            <a:noFill/>
          </a:ln>
        </p:spPr>
        <p:txBody>
          <a:bodyPr anchor="ctr"/>
          <a:lstStyle/>
          <a:p>
            <a:pPr>
              <a:defRPr sz="1875" b="1">
                <a:solidFill>
                  <a:srgbClr val="FFFFFF"/>
                </a:solidFill>
                <a:latin typeface="Aptos"/>
                <a:ea typeface="Aptos"/>
                <a:cs typeface="Aptos"/>
              </a:defRPr>
            </a:pPr>
            <a:r>
              <a:rPr sz="2400" b="1" dirty="0">
                <a:solidFill>
                  <a:srgbClr val="FFFFFF"/>
                </a:solidFill>
                <a:latin typeface="Aptos"/>
                <a:ea typeface="Aptos"/>
                <a:cs typeface="Aptos"/>
              </a:rPr>
              <a:t>EXECUTIVE DIRECTOR</a:t>
            </a:r>
          </a:p>
        </p:txBody>
      </p:sp>
      <p:sp>
        <p:nvSpPr>
          <p:cNvPr id="14" name="Rectangle 13">
            <a:extLst>
              <a:ext uri="{FF2B5EF4-FFF2-40B4-BE49-F238E27FC236}">
                <a16:creationId xmlns:a16="http://schemas.microsoft.com/office/drawing/2014/main" id="{6FB5DB3C-E892-4A2F-8AAC-632FA3220AB7}"/>
              </a:ext>
            </a:extLst>
          </p:cNvPr>
          <p:cNvSpPr>
            <a:spLocks noGrp="1"/>
          </p:cNvSpPr>
          <p:nvPr/>
        </p:nvSpPr>
        <p:spPr>
          <a:xfrm>
            <a:off x="7286625" y="2571750"/>
            <a:ext cx="666750" cy="666750"/>
          </a:xfrm>
          <a:prstGeom prst="rect">
            <a:avLst/>
          </a:prstGeom>
          <a:noFill/>
          <a:ln w="0">
            <a:noFill/>
          </a:ln>
        </p:spPr>
        <p:txBody>
          <a:bodyPr anchor="ctr"/>
          <a:lstStyle/>
          <a:p>
            <a:pPr>
              <a:defRPr sz="4125" b="1">
                <a:solidFill>
                  <a:srgbClr val="5B6B7A"/>
                </a:solidFill>
                <a:latin typeface="Aptos"/>
                <a:ea typeface="Aptos"/>
                <a:cs typeface="Aptos"/>
              </a:defRPr>
            </a:pPr>
            <a:r>
              <a:rPr sz="4125" b="1">
                <a:solidFill>
                  <a:srgbClr val="5B6B7A"/>
                </a:solidFill>
                <a:latin typeface="Aptos"/>
                <a:ea typeface="Aptos"/>
                <a:cs typeface="Aptos"/>
              </a:rPr>
              <a:t>›</a:t>
            </a:r>
          </a:p>
        </p:txBody>
      </p:sp>
      <p:sp>
        <p:nvSpPr>
          <p:cNvPr id="15" name="Oval 14">
            <a:extLst>
              <a:ext uri="{FF2B5EF4-FFF2-40B4-BE49-F238E27FC236}">
                <a16:creationId xmlns:a16="http://schemas.microsoft.com/office/drawing/2014/main" id="{7ACBA0A1-1F16-4452-A0FD-BFE52E4599A9}"/>
              </a:ext>
            </a:extLst>
          </p:cNvPr>
          <p:cNvSpPr>
            <a:spLocks noGrp="1"/>
          </p:cNvSpPr>
          <p:nvPr/>
        </p:nvSpPr>
        <p:spPr>
          <a:xfrm>
            <a:off x="8239125" y="2238375"/>
            <a:ext cx="2381250" cy="1428750"/>
          </a:xfrm>
          <a:prstGeom prst="ellipse">
            <a:avLst/>
          </a:prstGeom>
          <a:solidFill>
            <a:srgbClr val="42C77A"/>
          </a:solidFill>
          <a:ln w="0">
            <a:noFill/>
          </a:ln>
        </p:spPr>
        <p:txBody>
          <a:bodyPr/>
          <a:lstStyle/>
          <a:p>
            <a:endParaRPr lang="en-US"/>
          </a:p>
        </p:txBody>
      </p:sp>
      <p:sp>
        <p:nvSpPr>
          <p:cNvPr id="16" name="Rectangle 15">
            <a:extLst>
              <a:ext uri="{FF2B5EF4-FFF2-40B4-BE49-F238E27FC236}">
                <a16:creationId xmlns:a16="http://schemas.microsoft.com/office/drawing/2014/main" id="{0306904E-6E8F-442B-973E-CA69D0686084}"/>
              </a:ext>
            </a:extLst>
          </p:cNvPr>
          <p:cNvSpPr>
            <a:spLocks noGrp="1"/>
          </p:cNvSpPr>
          <p:nvPr/>
        </p:nvSpPr>
        <p:spPr>
          <a:xfrm>
            <a:off x="8382000" y="2524125"/>
            <a:ext cx="2095500" cy="809625"/>
          </a:xfrm>
          <a:prstGeom prst="rect">
            <a:avLst/>
          </a:prstGeom>
          <a:noFill/>
          <a:ln w="0">
            <a:noFill/>
          </a:ln>
        </p:spPr>
        <p:txBody>
          <a:bodyPr anchor="ctr"/>
          <a:lstStyle/>
          <a:p>
            <a:pPr>
              <a:defRPr sz="1875" b="1">
                <a:solidFill>
                  <a:srgbClr val="17324D"/>
                </a:solidFill>
                <a:latin typeface="Aptos"/>
                <a:ea typeface="Aptos"/>
                <a:cs typeface="Aptos"/>
              </a:defRPr>
            </a:pPr>
            <a:r>
              <a:rPr sz="2400" b="1" dirty="0">
                <a:solidFill>
                  <a:srgbClr val="17324D"/>
                </a:solidFill>
                <a:latin typeface="Aptos"/>
                <a:ea typeface="Aptos"/>
                <a:cs typeface="Aptos"/>
              </a:rPr>
              <a:t>STAFF</a:t>
            </a:r>
          </a:p>
        </p:txBody>
      </p:sp>
      <p:sp>
        <p:nvSpPr>
          <p:cNvPr id="17" name="Rectangle 16">
            <a:extLst>
              <a:ext uri="{FF2B5EF4-FFF2-40B4-BE49-F238E27FC236}">
                <a16:creationId xmlns:a16="http://schemas.microsoft.com/office/drawing/2014/main" id="{1425EC11-005C-452F-B1DA-953A731E28A3}"/>
              </a:ext>
            </a:extLst>
          </p:cNvPr>
          <p:cNvSpPr>
            <a:spLocks noGrp="1"/>
          </p:cNvSpPr>
          <p:nvPr/>
        </p:nvSpPr>
        <p:spPr>
          <a:xfrm>
            <a:off x="666750" y="4705350"/>
            <a:ext cx="10477499" cy="666750"/>
          </a:xfrm>
          <a:prstGeom prst="rect">
            <a:avLst/>
          </a:prstGeom>
          <a:noFill/>
          <a:ln w="0">
            <a:noFill/>
          </a:ln>
        </p:spPr>
        <p:txBody>
          <a:bodyPr anchor="ctr"/>
          <a:lstStyle/>
          <a:p>
            <a:pPr>
              <a:defRPr sz="1950" b="1">
                <a:solidFill>
                  <a:srgbClr val="17324D"/>
                </a:solidFill>
                <a:latin typeface="Aptos"/>
                <a:ea typeface="Aptos"/>
                <a:cs typeface="Aptos"/>
              </a:defRPr>
            </a:pPr>
            <a:r>
              <a:rPr sz="2800" b="1" dirty="0">
                <a:solidFill>
                  <a:srgbClr val="17324D"/>
                </a:solidFill>
                <a:latin typeface="Aptos"/>
                <a:ea typeface="Aptos"/>
                <a:cs typeface="Aptos"/>
              </a:rPr>
              <a:t>Individual commissioners ask for information through agreed channels. They do not direct staff.</a:t>
            </a:r>
          </a:p>
        </p:txBody>
      </p:sp>
    </p:spTree>
    <p:extLst>
      <p:ext uri="{BB962C8B-B14F-4D97-AF65-F5344CB8AC3E}">
        <p14:creationId xmlns:p14="http://schemas.microsoft.com/office/powerpoint/2010/main" val="731048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DB5A725-5167-4B3B-8B93-DC26CABAF5FC}"/>
              </a:ext>
            </a:extLst>
          </p:cNvPr>
          <p:cNvSpPr>
            <a:spLocks noGrp="1"/>
          </p:cNvSpPr>
          <p:nvPr/>
        </p:nvSpPr>
        <p:spPr>
          <a:xfrm>
            <a:off x="0" y="0"/>
            <a:ext cx="171450" cy="6858000"/>
          </a:xfrm>
          <a:prstGeom prst="rect">
            <a:avLst/>
          </a:prstGeom>
          <a:solidFill>
            <a:srgbClr val="2E86DE"/>
          </a:solidFill>
          <a:ln w="0">
            <a:noFill/>
          </a:ln>
        </p:spPr>
        <p:txBody>
          <a:bodyPr/>
          <a:lstStyle/>
          <a:p>
            <a:endParaRPr lang="en-US"/>
          </a:p>
        </p:txBody>
      </p:sp>
      <p:sp>
        <p:nvSpPr>
          <p:cNvPr id="2" name="Rectangle 1">
            <a:extLst>
              <a:ext uri="{FF2B5EF4-FFF2-40B4-BE49-F238E27FC236}">
                <a16:creationId xmlns:a16="http://schemas.microsoft.com/office/drawing/2014/main" id="{DEB343BF-8831-42E0-B25A-83B50928FBBE}"/>
              </a:ext>
            </a:extLst>
          </p:cNvPr>
          <p:cNvSpPr>
            <a:spLocks noGrp="1"/>
          </p:cNvSpPr>
          <p:nvPr/>
        </p:nvSpPr>
        <p:spPr>
          <a:xfrm>
            <a:off x="666750" y="400050"/>
            <a:ext cx="10938348"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The Board Chair and Executive Director set the tone</a:t>
            </a:r>
          </a:p>
        </p:txBody>
      </p:sp>
      <p:sp>
        <p:nvSpPr>
          <p:cNvPr id="3" name="Rectangle 2">
            <a:extLst>
              <a:ext uri="{FF2B5EF4-FFF2-40B4-BE49-F238E27FC236}">
                <a16:creationId xmlns:a16="http://schemas.microsoft.com/office/drawing/2014/main" id="{D3511091-8C9F-440A-86D3-5546D95DC9E5}"/>
              </a:ext>
            </a:extLst>
          </p:cNvPr>
          <p:cNvSpPr>
            <a:spLocks noGrp="1"/>
          </p:cNvSpPr>
          <p:nvPr/>
        </p:nvSpPr>
        <p:spPr>
          <a:xfrm>
            <a:off x="773349" y="1027510"/>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Regular communication prevents surprises</a:t>
            </a:r>
          </a:p>
        </p:txBody>
      </p:sp>
      <p:sp>
        <p:nvSpPr>
          <p:cNvPr id="4" name="Rectangle 3">
            <a:extLst>
              <a:ext uri="{FF2B5EF4-FFF2-40B4-BE49-F238E27FC236}">
                <a16:creationId xmlns:a16="http://schemas.microsoft.com/office/drawing/2014/main" id="{F4D0939C-EB4B-487F-A27A-3A28CC9AE05E}"/>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9FE88FFA-9363-411B-8D70-6CF79CBC0DCB}"/>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01C3285F-336E-442C-B1CC-90F039CA37C8}"/>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7400C628-1DB6-4C02-8D52-3041F35990C9}"/>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248BC5A8-8F6B-49D3-AE59-24EEACA441D4}"/>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20</a:t>
            </a:r>
          </a:p>
        </p:txBody>
      </p:sp>
      <p:sp>
        <p:nvSpPr>
          <p:cNvPr id="9" name="Oval 8">
            <a:extLst>
              <a:ext uri="{FF2B5EF4-FFF2-40B4-BE49-F238E27FC236}">
                <a16:creationId xmlns:a16="http://schemas.microsoft.com/office/drawing/2014/main" id="{222FBD84-6EBC-4B62-956B-295E1B2BA46A}"/>
              </a:ext>
            </a:extLst>
          </p:cNvPr>
          <p:cNvSpPr>
            <a:spLocks noGrp="1"/>
          </p:cNvSpPr>
          <p:nvPr/>
        </p:nvSpPr>
        <p:spPr>
          <a:xfrm>
            <a:off x="1466850" y="2094310"/>
            <a:ext cx="114300" cy="114300"/>
          </a:xfrm>
          <a:prstGeom prst="ellipse">
            <a:avLst/>
          </a:prstGeom>
          <a:solidFill>
            <a:srgbClr val="F04452"/>
          </a:solidFill>
          <a:ln w="0">
            <a:noFill/>
          </a:ln>
        </p:spPr>
        <p:txBody>
          <a:bodyPr/>
          <a:lstStyle/>
          <a:p>
            <a:endParaRPr lang="en-US"/>
          </a:p>
        </p:txBody>
      </p:sp>
      <p:sp>
        <p:nvSpPr>
          <p:cNvPr id="10" name="Rectangle 9">
            <a:extLst>
              <a:ext uri="{FF2B5EF4-FFF2-40B4-BE49-F238E27FC236}">
                <a16:creationId xmlns:a16="http://schemas.microsoft.com/office/drawing/2014/main" id="{4EFE1513-1E80-43E0-8677-E2E511A44C13}"/>
              </a:ext>
            </a:extLst>
          </p:cNvPr>
          <p:cNvSpPr>
            <a:spLocks noGrp="1"/>
          </p:cNvSpPr>
          <p:nvPr/>
        </p:nvSpPr>
        <p:spPr>
          <a:xfrm>
            <a:off x="1743075" y="1762125"/>
            <a:ext cx="8972550" cy="731044"/>
          </a:xfrm>
          <a:prstGeom prst="rect">
            <a:avLst/>
          </a:prstGeom>
          <a:noFill/>
          <a:ln w="0">
            <a:noFill/>
          </a:ln>
        </p:spPr>
        <p:txBody>
          <a:bodyPr anchor="ctr"/>
          <a:lstStyle/>
          <a:p>
            <a:pPr>
              <a:defRPr sz="2025" b="0">
                <a:solidFill>
                  <a:srgbClr val="17324D"/>
                </a:solidFill>
                <a:latin typeface="Aptos"/>
                <a:ea typeface="Aptos"/>
                <a:cs typeface="Aptos"/>
              </a:defRPr>
            </a:pPr>
            <a:r>
              <a:rPr sz="2800" b="0">
                <a:solidFill>
                  <a:srgbClr val="17324D"/>
                </a:solidFill>
                <a:latin typeface="Aptos"/>
                <a:ea typeface="Aptos"/>
                <a:cs typeface="Aptos"/>
              </a:rPr>
              <a:t>Clarify the meeting purpose</a:t>
            </a:r>
          </a:p>
        </p:txBody>
      </p:sp>
      <p:sp>
        <p:nvSpPr>
          <p:cNvPr id="11" name="Oval 10">
            <a:extLst>
              <a:ext uri="{FF2B5EF4-FFF2-40B4-BE49-F238E27FC236}">
                <a16:creationId xmlns:a16="http://schemas.microsoft.com/office/drawing/2014/main" id="{37F53DC9-9848-4C5D-ADAE-0F06213352CA}"/>
              </a:ext>
            </a:extLst>
          </p:cNvPr>
          <p:cNvSpPr>
            <a:spLocks noGrp="1"/>
          </p:cNvSpPr>
          <p:nvPr/>
        </p:nvSpPr>
        <p:spPr>
          <a:xfrm>
            <a:off x="1466850" y="2820591"/>
            <a:ext cx="114300" cy="114300"/>
          </a:xfrm>
          <a:prstGeom prst="ellipse">
            <a:avLst/>
          </a:prstGeom>
          <a:solidFill>
            <a:srgbClr val="FFD33D"/>
          </a:solidFill>
          <a:ln w="0">
            <a:noFill/>
          </a:ln>
        </p:spPr>
        <p:txBody>
          <a:bodyPr/>
          <a:lstStyle/>
          <a:p>
            <a:endParaRPr lang="en-US"/>
          </a:p>
        </p:txBody>
      </p:sp>
      <p:sp>
        <p:nvSpPr>
          <p:cNvPr id="12" name="Rectangle 11">
            <a:extLst>
              <a:ext uri="{FF2B5EF4-FFF2-40B4-BE49-F238E27FC236}">
                <a16:creationId xmlns:a16="http://schemas.microsoft.com/office/drawing/2014/main" id="{5457C041-C436-468E-877F-85A80BBF23C0}"/>
              </a:ext>
            </a:extLst>
          </p:cNvPr>
          <p:cNvSpPr>
            <a:spLocks noGrp="1"/>
          </p:cNvSpPr>
          <p:nvPr/>
        </p:nvSpPr>
        <p:spPr>
          <a:xfrm>
            <a:off x="1743075" y="2512219"/>
            <a:ext cx="8972550" cy="731044"/>
          </a:xfrm>
          <a:prstGeom prst="rect">
            <a:avLst/>
          </a:prstGeom>
          <a:noFill/>
          <a:ln w="0">
            <a:noFill/>
          </a:ln>
        </p:spPr>
        <p:txBody>
          <a:bodyPr anchor="ctr"/>
          <a:lstStyle/>
          <a:p>
            <a:pPr>
              <a:defRPr sz="2025" b="0">
                <a:solidFill>
                  <a:srgbClr val="17324D"/>
                </a:solidFill>
                <a:latin typeface="Aptos"/>
                <a:ea typeface="Aptos"/>
                <a:cs typeface="Aptos"/>
              </a:defRPr>
            </a:pPr>
            <a:r>
              <a:rPr sz="2800" b="0" dirty="0">
                <a:solidFill>
                  <a:srgbClr val="17324D"/>
                </a:solidFill>
                <a:latin typeface="Aptos"/>
                <a:ea typeface="Aptos"/>
                <a:cs typeface="Aptos"/>
              </a:rPr>
              <a:t>Agree on decisions needed</a:t>
            </a:r>
          </a:p>
        </p:txBody>
      </p:sp>
      <p:sp>
        <p:nvSpPr>
          <p:cNvPr id="13" name="Oval 12">
            <a:extLst>
              <a:ext uri="{FF2B5EF4-FFF2-40B4-BE49-F238E27FC236}">
                <a16:creationId xmlns:a16="http://schemas.microsoft.com/office/drawing/2014/main" id="{E3044463-6E04-40F3-8ACD-BB6935EF91E8}"/>
              </a:ext>
            </a:extLst>
          </p:cNvPr>
          <p:cNvSpPr>
            <a:spLocks noGrp="1"/>
          </p:cNvSpPr>
          <p:nvPr/>
        </p:nvSpPr>
        <p:spPr>
          <a:xfrm>
            <a:off x="1466850" y="3590925"/>
            <a:ext cx="114300" cy="114300"/>
          </a:xfrm>
          <a:prstGeom prst="ellipse">
            <a:avLst/>
          </a:prstGeom>
          <a:solidFill>
            <a:srgbClr val="42C77A"/>
          </a:solidFill>
          <a:ln w="0">
            <a:noFill/>
          </a:ln>
        </p:spPr>
        <p:txBody>
          <a:bodyPr/>
          <a:lstStyle/>
          <a:p>
            <a:endParaRPr lang="en-US"/>
          </a:p>
        </p:txBody>
      </p:sp>
      <p:sp>
        <p:nvSpPr>
          <p:cNvPr id="14" name="Rectangle 13">
            <a:extLst>
              <a:ext uri="{FF2B5EF4-FFF2-40B4-BE49-F238E27FC236}">
                <a16:creationId xmlns:a16="http://schemas.microsoft.com/office/drawing/2014/main" id="{A4F08C43-6E38-40A8-AAEA-914E361E2786}"/>
              </a:ext>
            </a:extLst>
          </p:cNvPr>
          <p:cNvSpPr>
            <a:spLocks noGrp="1"/>
          </p:cNvSpPr>
          <p:nvPr/>
        </p:nvSpPr>
        <p:spPr>
          <a:xfrm>
            <a:off x="1743075" y="3262313"/>
            <a:ext cx="8972550" cy="731044"/>
          </a:xfrm>
          <a:prstGeom prst="rect">
            <a:avLst/>
          </a:prstGeom>
          <a:noFill/>
          <a:ln w="0">
            <a:noFill/>
          </a:ln>
        </p:spPr>
        <p:txBody>
          <a:bodyPr anchor="ctr"/>
          <a:lstStyle/>
          <a:p>
            <a:pPr>
              <a:defRPr sz="2025" b="0">
                <a:solidFill>
                  <a:srgbClr val="17324D"/>
                </a:solidFill>
                <a:latin typeface="Aptos"/>
                <a:ea typeface="Aptos"/>
                <a:cs typeface="Aptos"/>
              </a:defRPr>
            </a:pPr>
            <a:r>
              <a:rPr sz="2800" b="0" dirty="0">
                <a:solidFill>
                  <a:srgbClr val="17324D"/>
                </a:solidFill>
                <a:latin typeface="Aptos"/>
                <a:ea typeface="Aptos"/>
                <a:cs typeface="Aptos"/>
              </a:rPr>
              <a:t>Surface sensitive issues early</a:t>
            </a:r>
          </a:p>
        </p:txBody>
      </p:sp>
      <p:sp>
        <p:nvSpPr>
          <p:cNvPr id="15" name="Oval 14">
            <a:extLst>
              <a:ext uri="{FF2B5EF4-FFF2-40B4-BE49-F238E27FC236}">
                <a16:creationId xmlns:a16="http://schemas.microsoft.com/office/drawing/2014/main" id="{6072AF5E-C74A-4D77-895E-C96593B00396}"/>
              </a:ext>
            </a:extLst>
          </p:cNvPr>
          <p:cNvSpPr>
            <a:spLocks noGrp="1"/>
          </p:cNvSpPr>
          <p:nvPr/>
        </p:nvSpPr>
        <p:spPr>
          <a:xfrm>
            <a:off x="1495425" y="4333875"/>
            <a:ext cx="114300" cy="114300"/>
          </a:xfrm>
          <a:prstGeom prst="ellipse">
            <a:avLst/>
          </a:prstGeom>
          <a:solidFill>
            <a:srgbClr val="2E86DE"/>
          </a:solidFill>
          <a:ln w="0">
            <a:noFill/>
          </a:ln>
        </p:spPr>
        <p:txBody>
          <a:bodyPr/>
          <a:lstStyle/>
          <a:p>
            <a:endParaRPr lang="en-US"/>
          </a:p>
        </p:txBody>
      </p:sp>
      <p:sp>
        <p:nvSpPr>
          <p:cNvPr id="16" name="Rectangle 15">
            <a:extLst>
              <a:ext uri="{FF2B5EF4-FFF2-40B4-BE49-F238E27FC236}">
                <a16:creationId xmlns:a16="http://schemas.microsoft.com/office/drawing/2014/main" id="{21CED5D2-8E70-4DDF-93A8-F5D1015B9CBC}"/>
              </a:ext>
            </a:extLst>
          </p:cNvPr>
          <p:cNvSpPr>
            <a:spLocks noGrp="1"/>
          </p:cNvSpPr>
          <p:nvPr/>
        </p:nvSpPr>
        <p:spPr>
          <a:xfrm>
            <a:off x="1743075" y="4012406"/>
            <a:ext cx="8972550" cy="731044"/>
          </a:xfrm>
          <a:prstGeom prst="rect">
            <a:avLst/>
          </a:prstGeom>
          <a:noFill/>
          <a:ln w="0">
            <a:noFill/>
          </a:ln>
        </p:spPr>
        <p:txBody>
          <a:bodyPr anchor="ctr"/>
          <a:lstStyle/>
          <a:p>
            <a:pPr>
              <a:defRPr sz="2025" b="0">
                <a:solidFill>
                  <a:srgbClr val="17324D"/>
                </a:solidFill>
                <a:latin typeface="Aptos"/>
                <a:ea typeface="Aptos"/>
                <a:cs typeface="Aptos"/>
              </a:defRPr>
            </a:pPr>
            <a:r>
              <a:rPr sz="2800" b="0" dirty="0">
                <a:solidFill>
                  <a:srgbClr val="17324D"/>
                </a:solidFill>
                <a:latin typeface="Aptos"/>
                <a:ea typeface="Aptos"/>
                <a:cs typeface="Aptos"/>
              </a:rPr>
              <a:t>Confirm who communicates next steps</a:t>
            </a:r>
          </a:p>
        </p:txBody>
      </p:sp>
      <p:sp>
        <p:nvSpPr>
          <p:cNvPr id="17" name="Rectangle 16">
            <a:extLst>
              <a:ext uri="{FF2B5EF4-FFF2-40B4-BE49-F238E27FC236}">
                <a16:creationId xmlns:a16="http://schemas.microsoft.com/office/drawing/2014/main" id="{446E9E1E-357C-4EC6-BC8C-56E813A615AA}"/>
              </a:ext>
            </a:extLst>
          </p:cNvPr>
          <p:cNvSpPr>
            <a:spLocks noGrp="1"/>
          </p:cNvSpPr>
          <p:nvPr/>
        </p:nvSpPr>
        <p:spPr>
          <a:xfrm>
            <a:off x="1476375" y="5191125"/>
            <a:ext cx="9239250" cy="47625"/>
          </a:xfrm>
          <a:prstGeom prst="rect">
            <a:avLst/>
          </a:prstGeom>
          <a:solidFill>
            <a:srgbClr val="FFD33D"/>
          </a:solidFill>
          <a:ln w="0">
            <a:noFill/>
          </a:ln>
        </p:spPr>
        <p:txBody>
          <a:bodyPr/>
          <a:lstStyle/>
          <a:p>
            <a:endParaRPr lang="en-US"/>
          </a:p>
        </p:txBody>
      </p:sp>
      <p:sp>
        <p:nvSpPr>
          <p:cNvPr id="18" name="Rectangle 17">
            <a:extLst>
              <a:ext uri="{FF2B5EF4-FFF2-40B4-BE49-F238E27FC236}">
                <a16:creationId xmlns:a16="http://schemas.microsoft.com/office/drawing/2014/main" id="{8FC809C8-0EEB-4230-BD5D-453692849410}"/>
              </a:ext>
            </a:extLst>
          </p:cNvPr>
          <p:cNvSpPr>
            <a:spLocks noGrp="1"/>
          </p:cNvSpPr>
          <p:nvPr/>
        </p:nvSpPr>
        <p:spPr>
          <a:xfrm>
            <a:off x="1476375" y="5476875"/>
            <a:ext cx="9239250" cy="428625"/>
          </a:xfrm>
          <a:prstGeom prst="rect">
            <a:avLst/>
          </a:prstGeom>
          <a:noFill/>
          <a:ln w="0">
            <a:noFill/>
          </a:ln>
        </p:spPr>
        <p:txBody>
          <a:bodyPr anchor="ctr"/>
          <a:lstStyle/>
          <a:p>
            <a:pPr>
              <a:defRPr sz="2025" b="1">
                <a:solidFill>
                  <a:srgbClr val="17324D"/>
                </a:solidFill>
                <a:latin typeface="Aptos"/>
                <a:ea typeface="Aptos"/>
                <a:cs typeface="Aptos"/>
              </a:defRPr>
            </a:pPr>
            <a:r>
              <a:rPr sz="2800" b="1" dirty="0">
                <a:solidFill>
                  <a:srgbClr val="17324D"/>
                </a:solidFill>
                <a:latin typeface="Aptos"/>
                <a:ea typeface="Aptos"/>
                <a:cs typeface="Aptos"/>
              </a:rPr>
              <a:t>Consistency builds confidence across every DISC style.</a:t>
            </a:r>
          </a:p>
        </p:txBody>
      </p:sp>
    </p:spTree>
    <p:extLst>
      <p:ext uri="{BB962C8B-B14F-4D97-AF65-F5344CB8AC3E}">
        <p14:creationId xmlns:p14="http://schemas.microsoft.com/office/powerpoint/2010/main" val="774979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AB6E992-E2A9-4B66-A7DB-EE1FCC8099F6}"/>
              </a:ext>
            </a:extLst>
          </p:cNvPr>
          <p:cNvSpPr>
            <a:spLocks noGrp="1"/>
          </p:cNvSpPr>
          <p:nvPr/>
        </p:nvSpPr>
        <p:spPr>
          <a:xfrm>
            <a:off x="0" y="0"/>
            <a:ext cx="171450" cy="6858000"/>
          </a:xfrm>
          <a:prstGeom prst="rect">
            <a:avLst/>
          </a:prstGeom>
          <a:solidFill>
            <a:srgbClr val="F04452"/>
          </a:solidFill>
          <a:ln w="0">
            <a:noFill/>
          </a:ln>
        </p:spPr>
        <p:txBody>
          <a:bodyPr/>
          <a:lstStyle/>
          <a:p>
            <a:endParaRPr lang="en-US"/>
          </a:p>
        </p:txBody>
      </p:sp>
      <p:sp>
        <p:nvSpPr>
          <p:cNvPr id="2" name="Rectangle 1">
            <a:extLst>
              <a:ext uri="{FF2B5EF4-FFF2-40B4-BE49-F238E27FC236}">
                <a16:creationId xmlns:a16="http://schemas.microsoft.com/office/drawing/2014/main" id="{7F7AC519-7729-44C8-AB4A-93F7B4A91894}"/>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Conflict scenario: questions become personal</a:t>
            </a:r>
          </a:p>
        </p:txBody>
      </p:sp>
      <p:sp>
        <p:nvSpPr>
          <p:cNvPr id="3" name="Rectangle 2">
            <a:extLst>
              <a:ext uri="{FF2B5EF4-FFF2-40B4-BE49-F238E27FC236}">
                <a16:creationId xmlns:a16="http://schemas.microsoft.com/office/drawing/2014/main" id="{26A99F3B-C948-4013-B4B3-EB46BD359978}"/>
              </a:ext>
            </a:extLst>
          </p:cNvPr>
          <p:cNvSpPr>
            <a:spLocks noGrp="1"/>
          </p:cNvSpPr>
          <p:nvPr/>
        </p:nvSpPr>
        <p:spPr>
          <a:xfrm>
            <a:off x="714375" y="1236831"/>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A repeated pattern changes the whole room</a:t>
            </a:r>
          </a:p>
        </p:txBody>
      </p:sp>
      <p:sp>
        <p:nvSpPr>
          <p:cNvPr id="4" name="Rectangle 3">
            <a:extLst>
              <a:ext uri="{FF2B5EF4-FFF2-40B4-BE49-F238E27FC236}">
                <a16:creationId xmlns:a16="http://schemas.microsoft.com/office/drawing/2014/main" id="{F76DF047-71F0-4426-A37B-0E2DD2746E5C}"/>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075D9D94-09F1-47F3-83AA-37B0A08A4455}"/>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09CB64E1-748B-4A2B-8D87-7C64CAB96106}"/>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7DE3B7BC-EA3F-4BCF-8336-1B63486DB4C6}"/>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898E3697-C64F-4F40-99E4-AAF88DD6B77A}"/>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21</a:t>
            </a:r>
          </a:p>
        </p:txBody>
      </p:sp>
      <p:sp>
        <p:nvSpPr>
          <p:cNvPr id="9" name="Rectangle 8">
            <a:extLst>
              <a:ext uri="{FF2B5EF4-FFF2-40B4-BE49-F238E27FC236}">
                <a16:creationId xmlns:a16="http://schemas.microsoft.com/office/drawing/2014/main" id="{7EA6BB4F-F166-4324-96FF-57273F5D967A}"/>
              </a:ext>
            </a:extLst>
          </p:cNvPr>
          <p:cNvSpPr>
            <a:spLocks noGrp="1"/>
          </p:cNvSpPr>
          <p:nvPr/>
        </p:nvSpPr>
        <p:spPr>
          <a:xfrm>
            <a:off x="1190625" y="1899528"/>
            <a:ext cx="9810750" cy="1381125"/>
          </a:xfrm>
          <a:prstGeom prst="rect">
            <a:avLst/>
          </a:prstGeom>
          <a:noFill/>
          <a:ln w="0">
            <a:noFill/>
          </a:ln>
        </p:spPr>
        <p:txBody>
          <a:bodyPr anchor="ctr"/>
          <a:lstStyle/>
          <a:p>
            <a:pPr>
              <a:defRPr sz="2550" b="1">
                <a:solidFill>
                  <a:srgbClr val="17324D"/>
                </a:solidFill>
                <a:latin typeface="Aptos"/>
                <a:ea typeface="Aptos"/>
                <a:cs typeface="Aptos"/>
              </a:defRPr>
            </a:pPr>
            <a:r>
              <a:rPr sz="2800" b="1" dirty="0">
                <a:solidFill>
                  <a:srgbClr val="17324D"/>
                </a:solidFill>
                <a:latin typeface="Aptos"/>
                <a:ea typeface="Aptos"/>
                <a:cs typeface="Aptos"/>
              </a:rPr>
              <a:t>One commissioner repeatedly questions operational decisions. The Executive Director becomes defensive. Other commissioners stop participating.</a:t>
            </a:r>
          </a:p>
        </p:txBody>
      </p:sp>
      <p:sp>
        <p:nvSpPr>
          <p:cNvPr id="10" name="Rectangle 9">
            <a:extLst>
              <a:ext uri="{FF2B5EF4-FFF2-40B4-BE49-F238E27FC236}">
                <a16:creationId xmlns:a16="http://schemas.microsoft.com/office/drawing/2014/main" id="{8D20AEA6-9E59-4C49-AEA4-F485200EC352}"/>
              </a:ext>
            </a:extLst>
          </p:cNvPr>
          <p:cNvSpPr>
            <a:spLocks noGrp="1"/>
          </p:cNvSpPr>
          <p:nvPr/>
        </p:nvSpPr>
        <p:spPr>
          <a:xfrm>
            <a:off x="1714500" y="3619500"/>
            <a:ext cx="8763000" cy="47625"/>
          </a:xfrm>
          <a:prstGeom prst="rect">
            <a:avLst/>
          </a:prstGeom>
          <a:solidFill>
            <a:srgbClr val="DCE5EC"/>
          </a:solidFill>
          <a:ln w="0">
            <a:noFill/>
          </a:ln>
        </p:spPr>
        <p:txBody>
          <a:bodyPr/>
          <a:lstStyle/>
          <a:p>
            <a:endParaRPr lang="en-US"/>
          </a:p>
        </p:txBody>
      </p:sp>
      <p:sp>
        <p:nvSpPr>
          <p:cNvPr id="11" name="Rectangle 10">
            <a:extLst>
              <a:ext uri="{FF2B5EF4-FFF2-40B4-BE49-F238E27FC236}">
                <a16:creationId xmlns:a16="http://schemas.microsoft.com/office/drawing/2014/main" id="{420F8E66-DAAD-4853-A841-A2822E6F3099}"/>
              </a:ext>
            </a:extLst>
          </p:cNvPr>
          <p:cNvSpPr>
            <a:spLocks noGrp="1"/>
          </p:cNvSpPr>
          <p:nvPr/>
        </p:nvSpPr>
        <p:spPr>
          <a:xfrm>
            <a:off x="1714500" y="4402678"/>
            <a:ext cx="4286250" cy="428625"/>
          </a:xfrm>
          <a:prstGeom prst="rect">
            <a:avLst/>
          </a:prstGeom>
          <a:noFill/>
          <a:ln w="0">
            <a:noFill/>
          </a:ln>
        </p:spPr>
        <p:txBody>
          <a:bodyPr anchor="ctr"/>
          <a:lstStyle/>
          <a:p>
            <a:pPr>
              <a:defRPr sz="1725" b="1">
                <a:solidFill>
                  <a:srgbClr val="F04452"/>
                </a:solidFill>
                <a:latin typeface="Aptos"/>
                <a:ea typeface="Aptos"/>
                <a:cs typeface="Aptos"/>
              </a:defRPr>
            </a:pPr>
            <a:r>
              <a:rPr sz="2400" b="1" dirty="0">
                <a:solidFill>
                  <a:srgbClr val="F04452"/>
                </a:solidFill>
                <a:latin typeface="Aptos"/>
                <a:ea typeface="Aptos"/>
                <a:cs typeface="Aptos"/>
              </a:rPr>
              <a:t>What is the communication problem?</a:t>
            </a:r>
          </a:p>
        </p:txBody>
      </p:sp>
      <p:sp>
        <p:nvSpPr>
          <p:cNvPr id="12" name="Rectangle 11">
            <a:extLst>
              <a:ext uri="{FF2B5EF4-FFF2-40B4-BE49-F238E27FC236}">
                <a16:creationId xmlns:a16="http://schemas.microsoft.com/office/drawing/2014/main" id="{8F65FBD5-5E9F-432C-8476-660FA381D6FC}"/>
              </a:ext>
            </a:extLst>
          </p:cNvPr>
          <p:cNvSpPr>
            <a:spLocks noGrp="1"/>
          </p:cNvSpPr>
          <p:nvPr/>
        </p:nvSpPr>
        <p:spPr>
          <a:xfrm>
            <a:off x="6191250" y="4258384"/>
            <a:ext cx="4286250" cy="428625"/>
          </a:xfrm>
          <a:prstGeom prst="rect">
            <a:avLst/>
          </a:prstGeom>
          <a:noFill/>
          <a:ln w="0">
            <a:noFill/>
          </a:ln>
        </p:spPr>
        <p:txBody>
          <a:bodyPr anchor="ctr"/>
          <a:lstStyle/>
          <a:p>
            <a:pPr>
              <a:defRPr sz="1725" b="1">
                <a:solidFill>
                  <a:srgbClr val="2E86DE"/>
                </a:solidFill>
                <a:latin typeface="Aptos"/>
                <a:ea typeface="Aptos"/>
                <a:cs typeface="Aptos"/>
              </a:defRPr>
            </a:pPr>
            <a:r>
              <a:rPr sz="2400" b="1" dirty="0">
                <a:solidFill>
                  <a:srgbClr val="2E86DE"/>
                </a:solidFill>
                <a:latin typeface="Aptos"/>
                <a:ea typeface="Aptos"/>
                <a:cs typeface="Aptos"/>
              </a:rPr>
              <a:t>What should the Chair do?</a:t>
            </a:r>
          </a:p>
        </p:txBody>
      </p:sp>
      <p:sp>
        <p:nvSpPr>
          <p:cNvPr id="13" name="Rectangle 12">
            <a:extLst>
              <a:ext uri="{FF2B5EF4-FFF2-40B4-BE49-F238E27FC236}">
                <a16:creationId xmlns:a16="http://schemas.microsoft.com/office/drawing/2014/main" id="{0D0456EC-6693-4C9A-953E-E384EEFF5A68}"/>
              </a:ext>
            </a:extLst>
          </p:cNvPr>
          <p:cNvSpPr>
            <a:spLocks noGrp="1"/>
          </p:cNvSpPr>
          <p:nvPr/>
        </p:nvSpPr>
        <p:spPr>
          <a:xfrm>
            <a:off x="1714500" y="5495215"/>
            <a:ext cx="4286250" cy="428625"/>
          </a:xfrm>
          <a:prstGeom prst="rect">
            <a:avLst/>
          </a:prstGeom>
          <a:noFill/>
          <a:ln w="0">
            <a:noFill/>
          </a:ln>
        </p:spPr>
        <p:txBody>
          <a:bodyPr anchor="ctr"/>
          <a:lstStyle/>
          <a:p>
            <a:pPr>
              <a:defRPr sz="1725" b="1">
                <a:solidFill>
                  <a:srgbClr val="42C77A"/>
                </a:solidFill>
                <a:latin typeface="Aptos"/>
                <a:ea typeface="Aptos"/>
                <a:cs typeface="Aptos"/>
              </a:defRPr>
            </a:pPr>
            <a:r>
              <a:rPr sz="2400" b="1" dirty="0">
                <a:solidFill>
                  <a:srgbClr val="42C77A"/>
                </a:solidFill>
                <a:latin typeface="Aptos"/>
                <a:ea typeface="Aptos"/>
                <a:cs typeface="Aptos"/>
              </a:rPr>
              <a:t>What should the Executive Director do?</a:t>
            </a:r>
          </a:p>
        </p:txBody>
      </p:sp>
      <p:sp>
        <p:nvSpPr>
          <p:cNvPr id="14" name="Rectangle 13">
            <a:extLst>
              <a:ext uri="{FF2B5EF4-FFF2-40B4-BE49-F238E27FC236}">
                <a16:creationId xmlns:a16="http://schemas.microsoft.com/office/drawing/2014/main" id="{E72DC8B6-C70F-4967-888C-07862F78D427}"/>
              </a:ext>
            </a:extLst>
          </p:cNvPr>
          <p:cNvSpPr>
            <a:spLocks noGrp="1"/>
          </p:cNvSpPr>
          <p:nvPr/>
        </p:nvSpPr>
        <p:spPr>
          <a:xfrm>
            <a:off x="6191250" y="5495215"/>
            <a:ext cx="4286250" cy="428625"/>
          </a:xfrm>
          <a:prstGeom prst="rect">
            <a:avLst/>
          </a:prstGeom>
          <a:noFill/>
          <a:ln w="0">
            <a:noFill/>
          </a:ln>
        </p:spPr>
        <p:txBody>
          <a:bodyPr anchor="ctr"/>
          <a:lstStyle/>
          <a:p>
            <a:pPr>
              <a:defRPr sz="1725" b="1">
                <a:solidFill>
                  <a:srgbClr val="FFD33D"/>
                </a:solidFill>
                <a:latin typeface="Aptos"/>
                <a:ea typeface="Aptos"/>
                <a:cs typeface="Aptos"/>
              </a:defRPr>
            </a:pPr>
            <a:r>
              <a:rPr sz="2400" b="1" dirty="0">
                <a:solidFill>
                  <a:srgbClr val="FFD33D"/>
                </a:solidFill>
                <a:latin typeface="Aptos"/>
                <a:ea typeface="Aptos"/>
                <a:cs typeface="Aptos"/>
              </a:rPr>
              <a:t>What should the board do together?</a:t>
            </a:r>
          </a:p>
        </p:txBody>
      </p:sp>
    </p:spTree>
    <p:extLst>
      <p:ext uri="{BB962C8B-B14F-4D97-AF65-F5344CB8AC3E}">
        <p14:creationId xmlns:p14="http://schemas.microsoft.com/office/powerpoint/2010/main" val="260228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50716AE-82EB-4D98-8A23-805EBEE8EC8B}"/>
              </a:ext>
            </a:extLst>
          </p:cNvPr>
          <p:cNvSpPr>
            <a:spLocks noGrp="1"/>
          </p:cNvSpPr>
          <p:nvPr/>
        </p:nvSpPr>
        <p:spPr>
          <a:xfrm>
            <a:off x="0" y="0"/>
            <a:ext cx="171450" cy="6858000"/>
          </a:xfrm>
          <a:prstGeom prst="rect">
            <a:avLst/>
          </a:prstGeom>
          <a:solidFill>
            <a:srgbClr val="42C77A"/>
          </a:solidFill>
          <a:ln w="0">
            <a:noFill/>
          </a:ln>
        </p:spPr>
        <p:txBody>
          <a:bodyPr/>
          <a:lstStyle/>
          <a:p>
            <a:endParaRPr lang="en-US"/>
          </a:p>
        </p:txBody>
      </p:sp>
      <p:sp>
        <p:nvSpPr>
          <p:cNvPr id="2" name="Rectangle 1">
            <a:extLst>
              <a:ext uri="{FF2B5EF4-FFF2-40B4-BE49-F238E27FC236}">
                <a16:creationId xmlns:a16="http://schemas.microsoft.com/office/drawing/2014/main" id="{7BBCFB59-534B-4629-9566-A0160B75962D}"/>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Language can lower the temperature</a:t>
            </a:r>
          </a:p>
        </p:txBody>
      </p:sp>
      <p:sp>
        <p:nvSpPr>
          <p:cNvPr id="3" name="Rectangle 2">
            <a:extLst>
              <a:ext uri="{FF2B5EF4-FFF2-40B4-BE49-F238E27FC236}">
                <a16:creationId xmlns:a16="http://schemas.microsoft.com/office/drawing/2014/main" id="{FD64D14E-16F2-47DF-9732-D3E2D227A638}"/>
              </a:ext>
            </a:extLst>
          </p:cNvPr>
          <p:cNvSpPr>
            <a:spLocks noGrp="1"/>
          </p:cNvSpPr>
          <p:nvPr/>
        </p:nvSpPr>
        <p:spPr>
          <a:xfrm>
            <a:off x="666750" y="1095375"/>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a:solidFill>
                  <a:srgbClr val="5B6B7A"/>
                </a:solidFill>
                <a:latin typeface="Aptos"/>
                <a:ea typeface="Aptos"/>
                <a:cs typeface="Aptos"/>
              </a:rPr>
              <a:t>Challenge the issue without attacking the person</a:t>
            </a:r>
          </a:p>
        </p:txBody>
      </p:sp>
      <p:sp>
        <p:nvSpPr>
          <p:cNvPr id="4" name="Rectangle 3">
            <a:extLst>
              <a:ext uri="{FF2B5EF4-FFF2-40B4-BE49-F238E27FC236}">
                <a16:creationId xmlns:a16="http://schemas.microsoft.com/office/drawing/2014/main" id="{6398A484-A09E-4500-B54B-7CE1AC4BA35F}"/>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E2D9C3D0-AAC6-4B3D-B469-F794CF61EC5A}"/>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7370EF06-8D6D-4587-BFD2-CEBFFF0D5E5D}"/>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5635978A-289D-4866-8452-B71FF75E3942}"/>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66279AC8-B721-486A-9634-DC7896B9C8AC}"/>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22</a:t>
            </a:r>
          </a:p>
        </p:txBody>
      </p:sp>
      <p:sp>
        <p:nvSpPr>
          <p:cNvPr id="9" name="Rectangle 8">
            <a:extLst>
              <a:ext uri="{FF2B5EF4-FFF2-40B4-BE49-F238E27FC236}">
                <a16:creationId xmlns:a16="http://schemas.microsoft.com/office/drawing/2014/main" id="{0C3425C8-4543-4599-9BCC-1FE07035EBAC}"/>
              </a:ext>
            </a:extLst>
          </p:cNvPr>
          <p:cNvSpPr>
            <a:spLocks noGrp="1"/>
          </p:cNvSpPr>
          <p:nvPr/>
        </p:nvSpPr>
        <p:spPr>
          <a:xfrm>
            <a:off x="1047750" y="1657350"/>
            <a:ext cx="4095750" cy="476250"/>
          </a:xfrm>
          <a:prstGeom prst="rect">
            <a:avLst/>
          </a:prstGeom>
          <a:noFill/>
          <a:ln w="0">
            <a:noFill/>
          </a:ln>
        </p:spPr>
        <p:txBody>
          <a:bodyPr anchor="ctr"/>
          <a:lstStyle/>
          <a:p>
            <a:pPr>
              <a:defRPr sz="1800" b="1">
                <a:solidFill>
                  <a:srgbClr val="F04452"/>
                </a:solidFill>
                <a:latin typeface="Aptos"/>
                <a:ea typeface="Aptos"/>
                <a:cs typeface="Aptos"/>
              </a:defRPr>
            </a:pPr>
            <a:r>
              <a:rPr sz="2400" b="1" dirty="0">
                <a:solidFill>
                  <a:srgbClr val="F04452"/>
                </a:solidFill>
                <a:latin typeface="Aptos"/>
                <a:ea typeface="Aptos"/>
                <a:cs typeface="Aptos"/>
              </a:rPr>
              <a:t>Instead of</a:t>
            </a:r>
          </a:p>
        </p:txBody>
      </p:sp>
      <p:sp>
        <p:nvSpPr>
          <p:cNvPr id="10" name="Rectangle 9">
            <a:extLst>
              <a:ext uri="{FF2B5EF4-FFF2-40B4-BE49-F238E27FC236}">
                <a16:creationId xmlns:a16="http://schemas.microsoft.com/office/drawing/2014/main" id="{3E2AE2E5-6853-41FF-9D91-8B64D1B5694D}"/>
              </a:ext>
            </a:extLst>
          </p:cNvPr>
          <p:cNvSpPr>
            <a:spLocks noGrp="1"/>
          </p:cNvSpPr>
          <p:nvPr/>
        </p:nvSpPr>
        <p:spPr>
          <a:xfrm>
            <a:off x="7080926" y="1657350"/>
            <a:ext cx="4095750" cy="476250"/>
          </a:xfrm>
          <a:prstGeom prst="rect">
            <a:avLst/>
          </a:prstGeom>
          <a:noFill/>
          <a:ln w="0">
            <a:noFill/>
          </a:ln>
        </p:spPr>
        <p:txBody>
          <a:bodyPr anchor="ctr"/>
          <a:lstStyle/>
          <a:p>
            <a:pPr>
              <a:defRPr sz="1800" b="1">
                <a:solidFill>
                  <a:srgbClr val="42C77A"/>
                </a:solidFill>
                <a:latin typeface="Aptos"/>
                <a:ea typeface="Aptos"/>
                <a:cs typeface="Aptos"/>
              </a:defRPr>
            </a:pPr>
            <a:r>
              <a:rPr sz="2400" b="1" dirty="0">
                <a:solidFill>
                  <a:srgbClr val="42C77A"/>
                </a:solidFill>
                <a:latin typeface="Aptos"/>
                <a:ea typeface="Aptos"/>
                <a:cs typeface="Aptos"/>
              </a:rPr>
              <a:t>Try</a:t>
            </a:r>
          </a:p>
        </p:txBody>
      </p:sp>
      <p:sp>
        <p:nvSpPr>
          <p:cNvPr id="11" name="Rectangle 10">
            <a:extLst>
              <a:ext uri="{FF2B5EF4-FFF2-40B4-BE49-F238E27FC236}">
                <a16:creationId xmlns:a16="http://schemas.microsoft.com/office/drawing/2014/main" id="{513C44A1-9DB2-4254-8149-DCA016630E5A}"/>
              </a:ext>
            </a:extLst>
          </p:cNvPr>
          <p:cNvSpPr>
            <a:spLocks noGrp="1"/>
          </p:cNvSpPr>
          <p:nvPr/>
        </p:nvSpPr>
        <p:spPr>
          <a:xfrm>
            <a:off x="857250" y="2333625"/>
            <a:ext cx="4762500" cy="1047750"/>
          </a:xfrm>
          <a:prstGeom prst="rect">
            <a:avLst/>
          </a:prstGeom>
          <a:solidFill>
            <a:srgbClr val="FFE8EB"/>
          </a:solidFill>
          <a:ln w="0">
            <a:noFill/>
          </a:ln>
        </p:spPr>
        <p:txBody>
          <a:bodyPr/>
          <a:lstStyle/>
          <a:p>
            <a:endParaRPr lang="en-US"/>
          </a:p>
        </p:txBody>
      </p:sp>
      <p:sp>
        <p:nvSpPr>
          <p:cNvPr id="12" name="Rectangle 11">
            <a:extLst>
              <a:ext uri="{FF2B5EF4-FFF2-40B4-BE49-F238E27FC236}">
                <a16:creationId xmlns:a16="http://schemas.microsoft.com/office/drawing/2014/main" id="{1D4F906B-9BA6-4769-8CFB-157734723BF6}"/>
              </a:ext>
            </a:extLst>
          </p:cNvPr>
          <p:cNvSpPr>
            <a:spLocks noGrp="1"/>
          </p:cNvSpPr>
          <p:nvPr/>
        </p:nvSpPr>
        <p:spPr>
          <a:xfrm>
            <a:off x="1143000" y="2428875"/>
            <a:ext cx="4191000" cy="857250"/>
          </a:xfrm>
          <a:prstGeom prst="rect">
            <a:avLst/>
          </a:prstGeom>
          <a:noFill/>
          <a:ln w="0">
            <a:noFill/>
          </a:ln>
        </p:spPr>
        <p:txBody>
          <a:bodyPr anchor="ctr"/>
          <a:lstStyle/>
          <a:p>
            <a:pPr>
              <a:defRPr sz="1875" b="1">
                <a:solidFill>
                  <a:srgbClr val="17324D"/>
                </a:solidFill>
                <a:latin typeface="Aptos"/>
                <a:ea typeface="Aptos"/>
                <a:cs typeface="Aptos"/>
              </a:defRPr>
            </a:pPr>
            <a:r>
              <a:rPr sz="2400" b="1" dirty="0">
                <a:solidFill>
                  <a:srgbClr val="17324D"/>
                </a:solidFill>
                <a:latin typeface="Aptos"/>
                <a:ea typeface="Aptos"/>
                <a:cs typeface="Aptos"/>
              </a:rPr>
              <a:t>You clearly didn’t think this through.</a:t>
            </a:r>
          </a:p>
        </p:txBody>
      </p:sp>
      <p:sp>
        <p:nvSpPr>
          <p:cNvPr id="13" name="Rectangle 12">
            <a:extLst>
              <a:ext uri="{FF2B5EF4-FFF2-40B4-BE49-F238E27FC236}">
                <a16:creationId xmlns:a16="http://schemas.microsoft.com/office/drawing/2014/main" id="{2960A919-4E87-42AA-A327-6647A21A845D}"/>
              </a:ext>
            </a:extLst>
          </p:cNvPr>
          <p:cNvSpPr>
            <a:spLocks noGrp="1"/>
          </p:cNvSpPr>
          <p:nvPr/>
        </p:nvSpPr>
        <p:spPr>
          <a:xfrm>
            <a:off x="5810250" y="2524125"/>
            <a:ext cx="571500" cy="666750"/>
          </a:xfrm>
          <a:prstGeom prst="rect">
            <a:avLst/>
          </a:prstGeom>
          <a:noFill/>
          <a:ln w="0">
            <a:noFill/>
          </a:ln>
        </p:spPr>
        <p:txBody>
          <a:bodyPr anchor="ctr"/>
          <a:lstStyle/>
          <a:p>
            <a:pPr>
              <a:defRPr sz="3750" b="1">
                <a:solidFill>
                  <a:srgbClr val="5B6B7A"/>
                </a:solidFill>
                <a:latin typeface="Aptos"/>
                <a:ea typeface="Aptos"/>
                <a:cs typeface="Aptos"/>
              </a:defRPr>
            </a:pPr>
            <a:r>
              <a:rPr sz="3750" b="1">
                <a:solidFill>
                  <a:srgbClr val="5B6B7A"/>
                </a:solidFill>
                <a:latin typeface="Aptos"/>
                <a:ea typeface="Aptos"/>
                <a:cs typeface="Aptos"/>
              </a:rPr>
              <a:t>›</a:t>
            </a:r>
          </a:p>
        </p:txBody>
      </p:sp>
      <p:sp>
        <p:nvSpPr>
          <p:cNvPr id="14" name="Rectangle 13">
            <a:extLst>
              <a:ext uri="{FF2B5EF4-FFF2-40B4-BE49-F238E27FC236}">
                <a16:creationId xmlns:a16="http://schemas.microsoft.com/office/drawing/2014/main" id="{6614E2C1-D4CA-441F-AB17-B34E55D1DD98}"/>
              </a:ext>
            </a:extLst>
          </p:cNvPr>
          <p:cNvSpPr>
            <a:spLocks noGrp="1"/>
          </p:cNvSpPr>
          <p:nvPr/>
        </p:nvSpPr>
        <p:spPr>
          <a:xfrm>
            <a:off x="6572250" y="2333625"/>
            <a:ext cx="4762500" cy="1047750"/>
          </a:xfrm>
          <a:prstGeom prst="rect">
            <a:avLst/>
          </a:prstGeom>
          <a:solidFill>
            <a:srgbClr val="DFF8E9"/>
          </a:solidFill>
          <a:ln w="0">
            <a:noFill/>
          </a:ln>
        </p:spPr>
        <p:txBody>
          <a:bodyPr/>
          <a:lstStyle/>
          <a:p>
            <a:endParaRPr lang="en-US"/>
          </a:p>
        </p:txBody>
      </p:sp>
      <p:sp>
        <p:nvSpPr>
          <p:cNvPr id="15" name="Rectangle 14">
            <a:extLst>
              <a:ext uri="{FF2B5EF4-FFF2-40B4-BE49-F238E27FC236}">
                <a16:creationId xmlns:a16="http://schemas.microsoft.com/office/drawing/2014/main" id="{23B2A559-7BA9-4CE3-A29B-C232A41A6586}"/>
              </a:ext>
            </a:extLst>
          </p:cNvPr>
          <p:cNvSpPr>
            <a:spLocks noGrp="1"/>
          </p:cNvSpPr>
          <p:nvPr/>
        </p:nvSpPr>
        <p:spPr>
          <a:xfrm>
            <a:off x="6858000" y="2428875"/>
            <a:ext cx="4191000" cy="857250"/>
          </a:xfrm>
          <a:prstGeom prst="rect">
            <a:avLst/>
          </a:prstGeom>
          <a:noFill/>
          <a:ln w="0">
            <a:noFill/>
          </a:ln>
        </p:spPr>
        <p:txBody>
          <a:bodyPr anchor="ctr"/>
          <a:lstStyle/>
          <a:p>
            <a:pPr>
              <a:defRPr sz="1800" b="1">
                <a:solidFill>
                  <a:srgbClr val="17324D"/>
                </a:solidFill>
                <a:latin typeface="Aptos"/>
                <a:ea typeface="Aptos"/>
                <a:cs typeface="Aptos"/>
              </a:defRPr>
            </a:pPr>
            <a:r>
              <a:rPr sz="2400" b="1" dirty="0">
                <a:solidFill>
                  <a:srgbClr val="17324D"/>
                </a:solidFill>
                <a:latin typeface="Aptos"/>
                <a:ea typeface="Aptos"/>
                <a:cs typeface="Aptos"/>
              </a:rPr>
              <a:t>Help me understand the factors behind this recommendation.</a:t>
            </a:r>
          </a:p>
        </p:txBody>
      </p:sp>
      <p:sp>
        <p:nvSpPr>
          <p:cNvPr id="16" name="Rectangle 15">
            <a:extLst>
              <a:ext uri="{FF2B5EF4-FFF2-40B4-BE49-F238E27FC236}">
                <a16:creationId xmlns:a16="http://schemas.microsoft.com/office/drawing/2014/main" id="{476194CC-8818-45C0-9C82-F227471F9B8D}"/>
              </a:ext>
            </a:extLst>
          </p:cNvPr>
          <p:cNvSpPr>
            <a:spLocks noGrp="1"/>
          </p:cNvSpPr>
          <p:nvPr/>
        </p:nvSpPr>
        <p:spPr>
          <a:xfrm>
            <a:off x="857250" y="3905250"/>
            <a:ext cx="4762500" cy="1047750"/>
          </a:xfrm>
          <a:prstGeom prst="rect">
            <a:avLst/>
          </a:prstGeom>
          <a:solidFill>
            <a:srgbClr val="FFE8EB"/>
          </a:solidFill>
          <a:ln w="0">
            <a:noFill/>
          </a:ln>
        </p:spPr>
        <p:txBody>
          <a:bodyPr/>
          <a:lstStyle/>
          <a:p>
            <a:endParaRPr lang="en-US"/>
          </a:p>
        </p:txBody>
      </p:sp>
      <p:sp>
        <p:nvSpPr>
          <p:cNvPr id="17" name="Rectangle 16">
            <a:extLst>
              <a:ext uri="{FF2B5EF4-FFF2-40B4-BE49-F238E27FC236}">
                <a16:creationId xmlns:a16="http://schemas.microsoft.com/office/drawing/2014/main" id="{3C20D459-3FAD-4586-B213-25E790019946}"/>
              </a:ext>
            </a:extLst>
          </p:cNvPr>
          <p:cNvSpPr>
            <a:spLocks noGrp="1"/>
          </p:cNvSpPr>
          <p:nvPr/>
        </p:nvSpPr>
        <p:spPr>
          <a:xfrm>
            <a:off x="1143000" y="4000500"/>
            <a:ext cx="4191000" cy="857250"/>
          </a:xfrm>
          <a:prstGeom prst="rect">
            <a:avLst/>
          </a:prstGeom>
          <a:noFill/>
          <a:ln w="0">
            <a:noFill/>
          </a:ln>
        </p:spPr>
        <p:txBody>
          <a:bodyPr anchor="ctr"/>
          <a:lstStyle/>
          <a:p>
            <a:pPr>
              <a:defRPr sz="1875" b="1">
                <a:solidFill>
                  <a:srgbClr val="17324D"/>
                </a:solidFill>
                <a:latin typeface="Aptos"/>
                <a:ea typeface="Aptos"/>
                <a:cs typeface="Aptos"/>
              </a:defRPr>
            </a:pPr>
            <a:r>
              <a:rPr sz="2400" b="1" dirty="0">
                <a:solidFill>
                  <a:srgbClr val="17324D"/>
                </a:solidFill>
                <a:latin typeface="Aptos"/>
                <a:ea typeface="Aptos"/>
                <a:cs typeface="Aptos"/>
              </a:rPr>
              <a:t>This makes absolutely no sense.</a:t>
            </a:r>
          </a:p>
        </p:txBody>
      </p:sp>
      <p:sp>
        <p:nvSpPr>
          <p:cNvPr id="18" name="Rectangle 17">
            <a:extLst>
              <a:ext uri="{FF2B5EF4-FFF2-40B4-BE49-F238E27FC236}">
                <a16:creationId xmlns:a16="http://schemas.microsoft.com/office/drawing/2014/main" id="{1E76187F-8CAC-4F6E-B177-8CE8004BC21A}"/>
              </a:ext>
            </a:extLst>
          </p:cNvPr>
          <p:cNvSpPr>
            <a:spLocks noGrp="1"/>
          </p:cNvSpPr>
          <p:nvPr/>
        </p:nvSpPr>
        <p:spPr>
          <a:xfrm>
            <a:off x="5810250" y="4095750"/>
            <a:ext cx="571500" cy="666750"/>
          </a:xfrm>
          <a:prstGeom prst="rect">
            <a:avLst/>
          </a:prstGeom>
          <a:noFill/>
          <a:ln w="0">
            <a:noFill/>
          </a:ln>
        </p:spPr>
        <p:txBody>
          <a:bodyPr anchor="ctr"/>
          <a:lstStyle/>
          <a:p>
            <a:pPr>
              <a:defRPr sz="3750" b="1">
                <a:solidFill>
                  <a:srgbClr val="5B6B7A"/>
                </a:solidFill>
                <a:latin typeface="Aptos"/>
                <a:ea typeface="Aptos"/>
                <a:cs typeface="Aptos"/>
              </a:defRPr>
            </a:pPr>
            <a:r>
              <a:rPr sz="3750" b="1">
                <a:solidFill>
                  <a:srgbClr val="5B6B7A"/>
                </a:solidFill>
                <a:latin typeface="Aptos"/>
                <a:ea typeface="Aptos"/>
                <a:cs typeface="Aptos"/>
              </a:rPr>
              <a:t>›</a:t>
            </a:r>
          </a:p>
        </p:txBody>
      </p:sp>
      <p:sp>
        <p:nvSpPr>
          <p:cNvPr id="19" name="Rectangle 18">
            <a:extLst>
              <a:ext uri="{FF2B5EF4-FFF2-40B4-BE49-F238E27FC236}">
                <a16:creationId xmlns:a16="http://schemas.microsoft.com/office/drawing/2014/main" id="{5BE5A71C-D519-4136-B25E-C64ABD0FBD02}"/>
              </a:ext>
            </a:extLst>
          </p:cNvPr>
          <p:cNvSpPr>
            <a:spLocks noGrp="1"/>
          </p:cNvSpPr>
          <p:nvPr/>
        </p:nvSpPr>
        <p:spPr>
          <a:xfrm>
            <a:off x="6572250" y="3905250"/>
            <a:ext cx="4762500" cy="1047750"/>
          </a:xfrm>
          <a:prstGeom prst="rect">
            <a:avLst/>
          </a:prstGeom>
          <a:solidFill>
            <a:srgbClr val="DFF8E9"/>
          </a:solidFill>
          <a:ln w="0">
            <a:noFill/>
          </a:ln>
        </p:spPr>
        <p:txBody>
          <a:bodyPr/>
          <a:lstStyle/>
          <a:p>
            <a:endParaRPr lang="en-US"/>
          </a:p>
        </p:txBody>
      </p:sp>
      <p:sp>
        <p:nvSpPr>
          <p:cNvPr id="20" name="Rectangle 19">
            <a:extLst>
              <a:ext uri="{FF2B5EF4-FFF2-40B4-BE49-F238E27FC236}">
                <a16:creationId xmlns:a16="http://schemas.microsoft.com/office/drawing/2014/main" id="{49FFE490-FF56-4B75-97D9-A59D48BDF296}"/>
              </a:ext>
            </a:extLst>
          </p:cNvPr>
          <p:cNvSpPr>
            <a:spLocks noGrp="1"/>
          </p:cNvSpPr>
          <p:nvPr/>
        </p:nvSpPr>
        <p:spPr>
          <a:xfrm>
            <a:off x="6858000" y="4000500"/>
            <a:ext cx="4191000" cy="857250"/>
          </a:xfrm>
          <a:prstGeom prst="rect">
            <a:avLst/>
          </a:prstGeom>
          <a:noFill/>
          <a:ln w="0">
            <a:noFill/>
          </a:ln>
        </p:spPr>
        <p:txBody>
          <a:bodyPr anchor="ctr"/>
          <a:lstStyle/>
          <a:p>
            <a:pPr>
              <a:defRPr sz="1800" b="1">
                <a:solidFill>
                  <a:srgbClr val="17324D"/>
                </a:solidFill>
                <a:latin typeface="Aptos"/>
                <a:ea typeface="Aptos"/>
                <a:cs typeface="Aptos"/>
              </a:defRPr>
            </a:pPr>
            <a:r>
              <a:rPr sz="2400" b="1" dirty="0">
                <a:solidFill>
                  <a:srgbClr val="17324D"/>
                </a:solidFill>
                <a:latin typeface="Aptos"/>
                <a:ea typeface="Aptos"/>
                <a:cs typeface="Aptos"/>
              </a:rPr>
              <a:t>I’m not comfortable yet. Could we review the assumptions?</a:t>
            </a:r>
          </a:p>
        </p:txBody>
      </p:sp>
    </p:spTree>
    <p:extLst>
      <p:ext uri="{BB962C8B-B14F-4D97-AF65-F5344CB8AC3E}">
        <p14:creationId xmlns:p14="http://schemas.microsoft.com/office/powerpoint/2010/main" val="424499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9CC3072-01A3-4B6B-B13E-F487C43200FE}"/>
              </a:ext>
            </a:extLst>
          </p:cNvPr>
          <p:cNvSpPr>
            <a:spLocks noGrp="1"/>
          </p:cNvSpPr>
          <p:nvPr/>
        </p:nvSpPr>
        <p:spPr>
          <a:xfrm>
            <a:off x="0" y="0"/>
            <a:ext cx="171450" cy="6858000"/>
          </a:xfrm>
          <a:prstGeom prst="rect">
            <a:avLst/>
          </a:prstGeom>
          <a:solidFill>
            <a:srgbClr val="2E86DE"/>
          </a:solidFill>
          <a:ln w="0">
            <a:noFill/>
          </a:ln>
        </p:spPr>
        <p:txBody>
          <a:bodyPr/>
          <a:lstStyle/>
          <a:p>
            <a:endParaRPr lang="en-US"/>
          </a:p>
        </p:txBody>
      </p:sp>
      <p:sp>
        <p:nvSpPr>
          <p:cNvPr id="2" name="Rectangle 1">
            <a:extLst>
              <a:ext uri="{FF2B5EF4-FFF2-40B4-BE49-F238E27FC236}">
                <a16:creationId xmlns:a16="http://schemas.microsoft.com/office/drawing/2014/main" id="{CEE020A0-2D58-4B74-9ACE-C15A2B15E01C}"/>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A four-step difficult conversation</a:t>
            </a:r>
          </a:p>
        </p:txBody>
      </p:sp>
      <p:sp>
        <p:nvSpPr>
          <p:cNvPr id="3" name="Rectangle 2">
            <a:extLst>
              <a:ext uri="{FF2B5EF4-FFF2-40B4-BE49-F238E27FC236}">
                <a16:creationId xmlns:a16="http://schemas.microsoft.com/office/drawing/2014/main" id="{FBDFC38F-46FA-4D96-96AD-428FB012B6D1}"/>
              </a:ext>
            </a:extLst>
          </p:cNvPr>
          <p:cNvSpPr>
            <a:spLocks noGrp="1"/>
          </p:cNvSpPr>
          <p:nvPr/>
        </p:nvSpPr>
        <p:spPr>
          <a:xfrm>
            <a:off x="666750" y="1104900"/>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Structure keeps the discussion on the issue</a:t>
            </a:r>
          </a:p>
        </p:txBody>
      </p:sp>
      <p:sp>
        <p:nvSpPr>
          <p:cNvPr id="4" name="Rectangle 3">
            <a:extLst>
              <a:ext uri="{FF2B5EF4-FFF2-40B4-BE49-F238E27FC236}">
                <a16:creationId xmlns:a16="http://schemas.microsoft.com/office/drawing/2014/main" id="{85679389-34CF-47B9-AF04-DFB5539E7106}"/>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11C7356A-29AB-44BB-9795-A0BA73F1724E}"/>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6156C177-C797-41E0-B68D-F0E4B8311C14}"/>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5A2B30B9-7836-4E73-94EA-E5B900C036C4}"/>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AE42D7F7-4644-43BC-8CF9-E987642A1F55}"/>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23</a:t>
            </a:r>
          </a:p>
        </p:txBody>
      </p:sp>
      <p:sp>
        <p:nvSpPr>
          <p:cNvPr id="9" name="Oval 8">
            <a:extLst>
              <a:ext uri="{FF2B5EF4-FFF2-40B4-BE49-F238E27FC236}">
                <a16:creationId xmlns:a16="http://schemas.microsoft.com/office/drawing/2014/main" id="{AAC896AD-ADA4-48ED-8C02-D4E2FA48BCCC}"/>
              </a:ext>
            </a:extLst>
          </p:cNvPr>
          <p:cNvSpPr>
            <a:spLocks noGrp="1"/>
          </p:cNvSpPr>
          <p:nvPr/>
        </p:nvSpPr>
        <p:spPr>
          <a:xfrm>
            <a:off x="666750" y="1905000"/>
            <a:ext cx="1809750" cy="1809750"/>
          </a:xfrm>
          <a:prstGeom prst="ellipse">
            <a:avLst/>
          </a:prstGeom>
          <a:solidFill>
            <a:srgbClr val="F04452"/>
          </a:solidFill>
          <a:ln w="0">
            <a:noFill/>
          </a:ln>
        </p:spPr>
        <p:txBody>
          <a:bodyPr/>
          <a:lstStyle/>
          <a:p>
            <a:endParaRPr lang="en-US" dirty="0"/>
          </a:p>
        </p:txBody>
      </p:sp>
      <p:sp>
        <p:nvSpPr>
          <p:cNvPr id="10" name="Rectangle 9">
            <a:extLst>
              <a:ext uri="{FF2B5EF4-FFF2-40B4-BE49-F238E27FC236}">
                <a16:creationId xmlns:a16="http://schemas.microsoft.com/office/drawing/2014/main" id="{D555911F-65C6-4B62-AFCA-0EFEB76E6B9E}"/>
              </a:ext>
            </a:extLst>
          </p:cNvPr>
          <p:cNvSpPr>
            <a:spLocks noGrp="1"/>
          </p:cNvSpPr>
          <p:nvPr/>
        </p:nvSpPr>
        <p:spPr>
          <a:xfrm>
            <a:off x="1190625" y="2038350"/>
            <a:ext cx="762000" cy="619125"/>
          </a:xfrm>
          <a:prstGeom prst="rect">
            <a:avLst/>
          </a:prstGeom>
          <a:noFill/>
          <a:ln w="0">
            <a:noFill/>
          </a:ln>
        </p:spPr>
        <p:txBody>
          <a:bodyPr anchor="ctr"/>
          <a:lstStyle/>
          <a:p>
            <a:pPr>
              <a:defRPr sz="3300" b="1">
                <a:solidFill>
                  <a:srgbClr val="FFFFFF"/>
                </a:solidFill>
                <a:latin typeface="Aptos"/>
                <a:ea typeface="Aptos"/>
                <a:cs typeface="Aptos"/>
              </a:defRPr>
            </a:pPr>
            <a:r>
              <a:rPr sz="3300" b="1" dirty="0">
                <a:solidFill>
                  <a:schemeClr val="tx2"/>
                </a:solidFill>
                <a:latin typeface="Aptos"/>
                <a:ea typeface="Aptos"/>
                <a:cs typeface="Aptos"/>
              </a:rPr>
              <a:t>1</a:t>
            </a:r>
          </a:p>
        </p:txBody>
      </p:sp>
      <p:sp>
        <p:nvSpPr>
          <p:cNvPr id="11" name="Rectangle 10">
            <a:extLst>
              <a:ext uri="{FF2B5EF4-FFF2-40B4-BE49-F238E27FC236}">
                <a16:creationId xmlns:a16="http://schemas.microsoft.com/office/drawing/2014/main" id="{119D59D0-20AB-4C29-A5C8-F21A34BF586C}"/>
              </a:ext>
            </a:extLst>
          </p:cNvPr>
          <p:cNvSpPr>
            <a:spLocks noGrp="1"/>
          </p:cNvSpPr>
          <p:nvPr/>
        </p:nvSpPr>
        <p:spPr>
          <a:xfrm>
            <a:off x="714375" y="2551079"/>
            <a:ext cx="1619250" cy="285750"/>
          </a:xfrm>
          <a:prstGeom prst="rect">
            <a:avLst/>
          </a:prstGeom>
          <a:noFill/>
          <a:ln w="0">
            <a:noFill/>
          </a:ln>
        </p:spPr>
        <p:txBody>
          <a:bodyPr anchor="ctr"/>
          <a:lstStyle/>
          <a:p>
            <a:pPr>
              <a:defRPr sz="1500" b="1">
                <a:solidFill>
                  <a:srgbClr val="FFFFFF"/>
                </a:solidFill>
                <a:latin typeface="Aptos"/>
                <a:ea typeface="Aptos"/>
                <a:cs typeface="Aptos"/>
              </a:defRPr>
            </a:pPr>
            <a:r>
              <a:rPr sz="2400" b="1" dirty="0">
                <a:solidFill>
                  <a:schemeClr val="tx2"/>
                </a:solidFill>
                <a:latin typeface="Aptos"/>
                <a:ea typeface="Aptos"/>
                <a:cs typeface="Aptos"/>
              </a:rPr>
              <a:t>DESCRIBE</a:t>
            </a:r>
          </a:p>
        </p:txBody>
      </p:sp>
      <p:sp>
        <p:nvSpPr>
          <p:cNvPr id="12" name="Rectangle 11">
            <a:extLst>
              <a:ext uri="{FF2B5EF4-FFF2-40B4-BE49-F238E27FC236}">
                <a16:creationId xmlns:a16="http://schemas.microsoft.com/office/drawing/2014/main" id="{A73BD659-D826-45CD-901C-C9E926F9EAAB}"/>
              </a:ext>
            </a:extLst>
          </p:cNvPr>
          <p:cNvSpPr>
            <a:spLocks noGrp="1"/>
          </p:cNvSpPr>
          <p:nvPr/>
        </p:nvSpPr>
        <p:spPr>
          <a:xfrm>
            <a:off x="749436" y="2930052"/>
            <a:ext cx="1666875" cy="523875"/>
          </a:xfrm>
          <a:prstGeom prst="rect">
            <a:avLst/>
          </a:prstGeom>
          <a:noFill/>
          <a:ln w="0">
            <a:noFill/>
          </a:ln>
        </p:spPr>
        <p:txBody>
          <a:bodyPr anchor="ctr"/>
          <a:lstStyle/>
          <a:p>
            <a:pPr>
              <a:defRPr sz="1275" b="0">
                <a:solidFill>
                  <a:srgbClr val="FFFFFF"/>
                </a:solidFill>
                <a:latin typeface="Aptos"/>
                <a:ea typeface="Aptos"/>
                <a:cs typeface="Aptos"/>
              </a:defRPr>
            </a:pPr>
            <a:r>
              <a:rPr sz="2000" b="0" dirty="0">
                <a:solidFill>
                  <a:schemeClr val="tx2"/>
                </a:solidFill>
                <a:latin typeface="Aptos"/>
                <a:ea typeface="Aptos"/>
                <a:cs typeface="Aptos"/>
              </a:rPr>
              <a:t>What happened?</a:t>
            </a:r>
          </a:p>
        </p:txBody>
      </p:sp>
      <p:sp>
        <p:nvSpPr>
          <p:cNvPr id="13" name="Oval 12">
            <a:extLst>
              <a:ext uri="{FF2B5EF4-FFF2-40B4-BE49-F238E27FC236}">
                <a16:creationId xmlns:a16="http://schemas.microsoft.com/office/drawing/2014/main" id="{339422F9-D464-4282-9DED-A292C347323D}"/>
              </a:ext>
            </a:extLst>
          </p:cNvPr>
          <p:cNvSpPr>
            <a:spLocks noGrp="1"/>
          </p:cNvSpPr>
          <p:nvPr/>
        </p:nvSpPr>
        <p:spPr>
          <a:xfrm>
            <a:off x="3524250" y="1905000"/>
            <a:ext cx="1809750" cy="1809750"/>
          </a:xfrm>
          <a:prstGeom prst="ellipse">
            <a:avLst/>
          </a:prstGeom>
          <a:solidFill>
            <a:srgbClr val="FFD33D"/>
          </a:solidFill>
          <a:ln w="0">
            <a:noFill/>
          </a:ln>
        </p:spPr>
        <p:txBody>
          <a:bodyPr/>
          <a:lstStyle/>
          <a:p>
            <a:endParaRPr lang="en-US"/>
          </a:p>
        </p:txBody>
      </p:sp>
      <p:sp>
        <p:nvSpPr>
          <p:cNvPr id="14" name="Rectangle 13">
            <a:extLst>
              <a:ext uri="{FF2B5EF4-FFF2-40B4-BE49-F238E27FC236}">
                <a16:creationId xmlns:a16="http://schemas.microsoft.com/office/drawing/2014/main" id="{6F05CDC3-A9C8-4C5C-9728-28F17C9B7FF5}"/>
              </a:ext>
            </a:extLst>
          </p:cNvPr>
          <p:cNvSpPr>
            <a:spLocks noGrp="1"/>
          </p:cNvSpPr>
          <p:nvPr/>
        </p:nvSpPr>
        <p:spPr>
          <a:xfrm>
            <a:off x="4048125" y="2038350"/>
            <a:ext cx="762000" cy="619125"/>
          </a:xfrm>
          <a:prstGeom prst="rect">
            <a:avLst/>
          </a:prstGeom>
          <a:noFill/>
          <a:ln w="0">
            <a:noFill/>
          </a:ln>
        </p:spPr>
        <p:txBody>
          <a:bodyPr anchor="ctr"/>
          <a:lstStyle/>
          <a:p>
            <a:pPr>
              <a:defRPr sz="3300" b="1">
                <a:solidFill>
                  <a:srgbClr val="17324D"/>
                </a:solidFill>
                <a:latin typeface="Aptos"/>
                <a:ea typeface="Aptos"/>
                <a:cs typeface="Aptos"/>
              </a:defRPr>
            </a:pPr>
            <a:r>
              <a:rPr sz="3300" b="1">
                <a:solidFill>
                  <a:srgbClr val="17324D"/>
                </a:solidFill>
                <a:latin typeface="Aptos"/>
                <a:ea typeface="Aptos"/>
                <a:cs typeface="Aptos"/>
              </a:rPr>
              <a:t>2</a:t>
            </a:r>
          </a:p>
        </p:txBody>
      </p:sp>
      <p:sp>
        <p:nvSpPr>
          <p:cNvPr id="15" name="Rectangle 14">
            <a:extLst>
              <a:ext uri="{FF2B5EF4-FFF2-40B4-BE49-F238E27FC236}">
                <a16:creationId xmlns:a16="http://schemas.microsoft.com/office/drawing/2014/main" id="{85F3F2B6-A3A8-4E3A-8F9F-9DDD158DB8E2}"/>
              </a:ext>
            </a:extLst>
          </p:cNvPr>
          <p:cNvSpPr>
            <a:spLocks noGrp="1"/>
          </p:cNvSpPr>
          <p:nvPr/>
        </p:nvSpPr>
        <p:spPr>
          <a:xfrm>
            <a:off x="3609975" y="2619375"/>
            <a:ext cx="1428750" cy="304800"/>
          </a:xfrm>
          <a:prstGeom prst="rect">
            <a:avLst/>
          </a:prstGeom>
          <a:noFill/>
          <a:ln w="0">
            <a:noFill/>
          </a:ln>
        </p:spPr>
        <p:txBody>
          <a:bodyPr anchor="ctr"/>
          <a:lstStyle/>
          <a:p>
            <a:pPr>
              <a:defRPr sz="1500" b="1">
                <a:solidFill>
                  <a:srgbClr val="17324D"/>
                </a:solidFill>
                <a:latin typeface="Aptos"/>
                <a:ea typeface="Aptos"/>
                <a:cs typeface="Aptos"/>
              </a:defRPr>
            </a:pPr>
            <a:r>
              <a:rPr sz="2400" b="1" dirty="0">
                <a:solidFill>
                  <a:srgbClr val="17324D"/>
                </a:solidFill>
                <a:latin typeface="Aptos"/>
                <a:ea typeface="Aptos"/>
                <a:cs typeface="Aptos"/>
              </a:rPr>
              <a:t>CLARIFY</a:t>
            </a:r>
          </a:p>
        </p:txBody>
      </p:sp>
      <p:sp>
        <p:nvSpPr>
          <p:cNvPr id="16" name="Rectangle 15">
            <a:extLst>
              <a:ext uri="{FF2B5EF4-FFF2-40B4-BE49-F238E27FC236}">
                <a16:creationId xmlns:a16="http://schemas.microsoft.com/office/drawing/2014/main" id="{1C94A240-F50C-45E8-9B73-A3B1EED474F6}"/>
              </a:ext>
            </a:extLst>
          </p:cNvPr>
          <p:cNvSpPr>
            <a:spLocks noGrp="1"/>
          </p:cNvSpPr>
          <p:nvPr/>
        </p:nvSpPr>
        <p:spPr>
          <a:xfrm>
            <a:off x="3543503" y="2981325"/>
            <a:ext cx="2070168" cy="523875"/>
          </a:xfrm>
          <a:prstGeom prst="rect">
            <a:avLst/>
          </a:prstGeom>
          <a:noFill/>
          <a:ln w="0">
            <a:noFill/>
          </a:ln>
        </p:spPr>
        <p:txBody>
          <a:bodyPr anchor="ctr"/>
          <a:lstStyle/>
          <a:p>
            <a:pPr>
              <a:defRPr sz="1275" b="0">
                <a:solidFill>
                  <a:srgbClr val="17324D"/>
                </a:solidFill>
                <a:latin typeface="Aptos"/>
                <a:ea typeface="Aptos"/>
                <a:cs typeface="Aptos"/>
              </a:defRPr>
            </a:pPr>
            <a:r>
              <a:rPr sz="2000" b="0" dirty="0">
                <a:solidFill>
                  <a:srgbClr val="17324D"/>
                </a:solidFill>
                <a:latin typeface="Aptos"/>
                <a:ea typeface="Aptos"/>
                <a:cs typeface="Aptos"/>
              </a:rPr>
              <a:t>What do we need to understand?</a:t>
            </a:r>
          </a:p>
        </p:txBody>
      </p:sp>
      <p:sp>
        <p:nvSpPr>
          <p:cNvPr id="17" name="Oval 16">
            <a:extLst>
              <a:ext uri="{FF2B5EF4-FFF2-40B4-BE49-F238E27FC236}">
                <a16:creationId xmlns:a16="http://schemas.microsoft.com/office/drawing/2014/main" id="{1D1CCC53-E6A4-481E-AEF9-4D1A1DCC2878}"/>
              </a:ext>
            </a:extLst>
          </p:cNvPr>
          <p:cNvSpPr>
            <a:spLocks noGrp="1"/>
          </p:cNvSpPr>
          <p:nvPr/>
        </p:nvSpPr>
        <p:spPr>
          <a:xfrm>
            <a:off x="6381750" y="1905000"/>
            <a:ext cx="1809750" cy="1809750"/>
          </a:xfrm>
          <a:prstGeom prst="ellipse">
            <a:avLst/>
          </a:prstGeom>
          <a:solidFill>
            <a:srgbClr val="42C77A"/>
          </a:solidFill>
          <a:ln w="0">
            <a:noFill/>
          </a:ln>
        </p:spPr>
        <p:txBody>
          <a:bodyPr/>
          <a:lstStyle/>
          <a:p>
            <a:endParaRPr lang="en-US"/>
          </a:p>
        </p:txBody>
      </p:sp>
      <p:sp>
        <p:nvSpPr>
          <p:cNvPr id="18" name="Rectangle 17">
            <a:extLst>
              <a:ext uri="{FF2B5EF4-FFF2-40B4-BE49-F238E27FC236}">
                <a16:creationId xmlns:a16="http://schemas.microsoft.com/office/drawing/2014/main" id="{6BF28FDB-2888-4B21-91F3-CF1A054C2895}"/>
              </a:ext>
            </a:extLst>
          </p:cNvPr>
          <p:cNvSpPr>
            <a:spLocks noGrp="1"/>
          </p:cNvSpPr>
          <p:nvPr/>
        </p:nvSpPr>
        <p:spPr>
          <a:xfrm>
            <a:off x="6905625" y="2038350"/>
            <a:ext cx="762000" cy="619125"/>
          </a:xfrm>
          <a:prstGeom prst="rect">
            <a:avLst/>
          </a:prstGeom>
          <a:noFill/>
          <a:ln w="0">
            <a:noFill/>
          </a:ln>
        </p:spPr>
        <p:txBody>
          <a:bodyPr anchor="ctr"/>
          <a:lstStyle/>
          <a:p>
            <a:pPr>
              <a:defRPr sz="3300" b="1">
                <a:solidFill>
                  <a:srgbClr val="FFFFFF"/>
                </a:solidFill>
                <a:latin typeface="Aptos"/>
                <a:ea typeface="Aptos"/>
                <a:cs typeface="Aptos"/>
              </a:defRPr>
            </a:pPr>
            <a:r>
              <a:rPr sz="3300" b="1" dirty="0">
                <a:solidFill>
                  <a:schemeClr val="tx2"/>
                </a:solidFill>
                <a:latin typeface="Aptos"/>
                <a:ea typeface="Aptos"/>
                <a:cs typeface="Aptos"/>
              </a:rPr>
              <a:t>3</a:t>
            </a:r>
          </a:p>
        </p:txBody>
      </p:sp>
      <p:sp>
        <p:nvSpPr>
          <p:cNvPr id="19" name="Rectangle 18">
            <a:extLst>
              <a:ext uri="{FF2B5EF4-FFF2-40B4-BE49-F238E27FC236}">
                <a16:creationId xmlns:a16="http://schemas.microsoft.com/office/drawing/2014/main" id="{67845A22-13FD-4A36-A4AF-5200E69125D6}"/>
              </a:ext>
            </a:extLst>
          </p:cNvPr>
          <p:cNvSpPr>
            <a:spLocks noGrp="1"/>
          </p:cNvSpPr>
          <p:nvPr/>
        </p:nvSpPr>
        <p:spPr>
          <a:xfrm>
            <a:off x="6477000" y="2602554"/>
            <a:ext cx="1619250" cy="304800"/>
          </a:xfrm>
          <a:prstGeom prst="rect">
            <a:avLst/>
          </a:prstGeom>
          <a:noFill/>
          <a:ln w="0">
            <a:noFill/>
          </a:ln>
        </p:spPr>
        <p:txBody>
          <a:bodyPr anchor="ctr"/>
          <a:lstStyle/>
          <a:p>
            <a:pPr>
              <a:defRPr sz="1500" b="1">
                <a:solidFill>
                  <a:srgbClr val="FFFFFF"/>
                </a:solidFill>
                <a:latin typeface="Aptos"/>
                <a:ea typeface="Aptos"/>
                <a:cs typeface="Aptos"/>
              </a:defRPr>
            </a:pPr>
            <a:r>
              <a:rPr sz="2400" b="1" dirty="0">
                <a:solidFill>
                  <a:schemeClr val="tx2"/>
                </a:solidFill>
                <a:latin typeface="Aptos"/>
                <a:ea typeface="Aptos"/>
                <a:cs typeface="Aptos"/>
              </a:rPr>
              <a:t>DISCUSS</a:t>
            </a:r>
          </a:p>
        </p:txBody>
      </p:sp>
      <p:sp>
        <p:nvSpPr>
          <p:cNvPr id="20" name="Rectangle 19">
            <a:extLst>
              <a:ext uri="{FF2B5EF4-FFF2-40B4-BE49-F238E27FC236}">
                <a16:creationId xmlns:a16="http://schemas.microsoft.com/office/drawing/2014/main" id="{E78C20B2-5C87-4947-A462-3F346890A204}"/>
              </a:ext>
            </a:extLst>
          </p:cNvPr>
          <p:cNvSpPr>
            <a:spLocks noGrp="1"/>
          </p:cNvSpPr>
          <p:nvPr/>
        </p:nvSpPr>
        <p:spPr>
          <a:xfrm>
            <a:off x="6334125" y="2959741"/>
            <a:ext cx="2302010" cy="523875"/>
          </a:xfrm>
          <a:prstGeom prst="rect">
            <a:avLst/>
          </a:prstGeom>
          <a:noFill/>
          <a:ln w="0">
            <a:noFill/>
          </a:ln>
        </p:spPr>
        <p:txBody>
          <a:bodyPr anchor="ctr"/>
          <a:lstStyle/>
          <a:p>
            <a:pPr>
              <a:defRPr sz="1275" b="0">
                <a:solidFill>
                  <a:srgbClr val="FFFFFF"/>
                </a:solidFill>
                <a:latin typeface="Aptos"/>
                <a:ea typeface="Aptos"/>
                <a:cs typeface="Aptos"/>
              </a:defRPr>
            </a:pPr>
            <a:r>
              <a:rPr sz="2000" b="0" dirty="0">
                <a:solidFill>
                  <a:schemeClr val="tx2"/>
                </a:solidFill>
                <a:latin typeface="Aptos"/>
                <a:ea typeface="Aptos"/>
                <a:cs typeface="Aptos"/>
              </a:rPr>
              <a:t>What perspectives need to be heard?</a:t>
            </a:r>
          </a:p>
        </p:txBody>
      </p:sp>
      <p:sp>
        <p:nvSpPr>
          <p:cNvPr id="21" name="Oval 20">
            <a:extLst>
              <a:ext uri="{FF2B5EF4-FFF2-40B4-BE49-F238E27FC236}">
                <a16:creationId xmlns:a16="http://schemas.microsoft.com/office/drawing/2014/main" id="{63077862-40CA-467A-AD61-C0825ECF2B92}"/>
              </a:ext>
            </a:extLst>
          </p:cNvPr>
          <p:cNvSpPr>
            <a:spLocks noGrp="1"/>
          </p:cNvSpPr>
          <p:nvPr/>
        </p:nvSpPr>
        <p:spPr>
          <a:xfrm>
            <a:off x="9239250" y="1905000"/>
            <a:ext cx="1809750" cy="1809750"/>
          </a:xfrm>
          <a:prstGeom prst="ellipse">
            <a:avLst/>
          </a:prstGeom>
          <a:solidFill>
            <a:srgbClr val="2E86DE"/>
          </a:solidFill>
          <a:ln w="0">
            <a:noFill/>
          </a:ln>
        </p:spPr>
        <p:txBody>
          <a:bodyPr/>
          <a:lstStyle/>
          <a:p>
            <a:endParaRPr lang="en-US"/>
          </a:p>
        </p:txBody>
      </p:sp>
      <p:sp>
        <p:nvSpPr>
          <p:cNvPr id="22" name="Rectangle 21">
            <a:extLst>
              <a:ext uri="{FF2B5EF4-FFF2-40B4-BE49-F238E27FC236}">
                <a16:creationId xmlns:a16="http://schemas.microsoft.com/office/drawing/2014/main" id="{F249EB51-88D1-45C4-810F-1B3556DC71CA}"/>
              </a:ext>
            </a:extLst>
          </p:cNvPr>
          <p:cNvSpPr>
            <a:spLocks noGrp="1"/>
          </p:cNvSpPr>
          <p:nvPr/>
        </p:nvSpPr>
        <p:spPr>
          <a:xfrm>
            <a:off x="9763125" y="2038350"/>
            <a:ext cx="762000" cy="619125"/>
          </a:xfrm>
          <a:prstGeom prst="rect">
            <a:avLst/>
          </a:prstGeom>
          <a:noFill/>
          <a:ln w="0">
            <a:noFill/>
          </a:ln>
        </p:spPr>
        <p:txBody>
          <a:bodyPr anchor="ctr"/>
          <a:lstStyle/>
          <a:p>
            <a:pPr>
              <a:defRPr sz="3300" b="1">
                <a:solidFill>
                  <a:srgbClr val="FFFFFF"/>
                </a:solidFill>
                <a:latin typeface="Aptos"/>
                <a:ea typeface="Aptos"/>
                <a:cs typeface="Aptos"/>
              </a:defRPr>
            </a:pPr>
            <a:r>
              <a:rPr sz="3300" b="1" dirty="0">
                <a:solidFill>
                  <a:schemeClr val="tx2"/>
                </a:solidFill>
                <a:latin typeface="Aptos"/>
                <a:ea typeface="Aptos"/>
                <a:cs typeface="Aptos"/>
              </a:rPr>
              <a:t>4</a:t>
            </a:r>
          </a:p>
        </p:txBody>
      </p:sp>
      <p:sp>
        <p:nvSpPr>
          <p:cNvPr id="23" name="Rectangle 22">
            <a:extLst>
              <a:ext uri="{FF2B5EF4-FFF2-40B4-BE49-F238E27FC236}">
                <a16:creationId xmlns:a16="http://schemas.microsoft.com/office/drawing/2014/main" id="{819636A8-1135-4886-8B41-712BE149FB33}"/>
              </a:ext>
            </a:extLst>
          </p:cNvPr>
          <p:cNvSpPr>
            <a:spLocks noGrp="1"/>
          </p:cNvSpPr>
          <p:nvPr/>
        </p:nvSpPr>
        <p:spPr>
          <a:xfrm>
            <a:off x="9352739" y="2602554"/>
            <a:ext cx="1428750" cy="304800"/>
          </a:xfrm>
          <a:prstGeom prst="rect">
            <a:avLst/>
          </a:prstGeom>
          <a:noFill/>
          <a:ln w="0">
            <a:noFill/>
          </a:ln>
        </p:spPr>
        <p:txBody>
          <a:bodyPr anchor="ctr"/>
          <a:lstStyle/>
          <a:p>
            <a:pPr>
              <a:defRPr sz="1500" b="1">
                <a:solidFill>
                  <a:srgbClr val="FFFFFF"/>
                </a:solidFill>
                <a:latin typeface="Aptos"/>
                <a:ea typeface="Aptos"/>
                <a:cs typeface="Aptos"/>
              </a:defRPr>
            </a:pPr>
            <a:r>
              <a:rPr sz="2400" b="1" dirty="0">
                <a:solidFill>
                  <a:schemeClr val="tx2"/>
                </a:solidFill>
                <a:latin typeface="Aptos"/>
                <a:ea typeface="Aptos"/>
                <a:cs typeface="Aptos"/>
              </a:rPr>
              <a:t>DECIDE</a:t>
            </a:r>
          </a:p>
        </p:txBody>
      </p:sp>
      <p:sp>
        <p:nvSpPr>
          <p:cNvPr id="24" name="Rectangle 23">
            <a:extLst>
              <a:ext uri="{FF2B5EF4-FFF2-40B4-BE49-F238E27FC236}">
                <a16:creationId xmlns:a16="http://schemas.microsoft.com/office/drawing/2014/main" id="{56D491B9-79E4-4AA4-AB07-29ED8BFD3E3F}"/>
              </a:ext>
            </a:extLst>
          </p:cNvPr>
          <p:cNvSpPr>
            <a:spLocks noGrp="1"/>
          </p:cNvSpPr>
          <p:nvPr/>
        </p:nvSpPr>
        <p:spPr>
          <a:xfrm>
            <a:off x="9352739" y="2953560"/>
            <a:ext cx="1977755" cy="523875"/>
          </a:xfrm>
          <a:prstGeom prst="rect">
            <a:avLst/>
          </a:prstGeom>
          <a:noFill/>
          <a:ln w="0">
            <a:noFill/>
          </a:ln>
        </p:spPr>
        <p:txBody>
          <a:bodyPr anchor="ctr"/>
          <a:lstStyle/>
          <a:p>
            <a:pPr>
              <a:defRPr sz="1275" b="0">
                <a:solidFill>
                  <a:srgbClr val="FFFFFF"/>
                </a:solidFill>
                <a:latin typeface="Aptos"/>
                <a:ea typeface="Aptos"/>
                <a:cs typeface="Aptos"/>
              </a:defRPr>
            </a:pPr>
            <a:r>
              <a:rPr sz="2000" b="0" dirty="0">
                <a:solidFill>
                  <a:schemeClr val="tx2"/>
                </a:solidFill>
                <a:latin typeface="Aptos"/>
                <a:ea typeface="Aptos"/>
                <a:cs typeface="Aptos"/>
              </a:rPr>
              <a:t>What happens next?</a:t>
            </a:r>
          </a:p>
        </p:txBody>
      </p:sp>
      <p:sp>
        <p:nvSpPr>
          <p:cNvPr id="25" name="Rectangle 24">
            <a:extLst>
              <a:ext uri="{FF2B5EF4-FFF2-40B4-BE49-F238E27FC236}">
                <a16:creationId xmlns:a16="http://schemas.microsoft.com/office/drawing/2014/main" id="{5E1C147F-5AA1-4486-A30E-4434F3E80625}"/>
              </a:ext>
            </a:extLst>
          </p:cNvPr>
          <p:cNvSpPr>
            <a:spLocks noGrp="1"/>
          </p:cNvSpPr>
          <p:nvPr/>
        </p:nvSpPr>
        <p:spPr>
          <a:xfrm>
            <a:off x="1381125" y="4810125"/>
            <a:ext cx="9525000" cy="571500"/>
          </a:xfrm>
          <a:prstGeom prst="rect">
            <a:avLst/>
          </a:prstGeom>
          <a:noFill/>
          <a:ln w="0">
            <a:noFill/>
          </a:ln>
        </p:spPr>
        <p:txBody>
          <a:bodyPr anchor="ctr"/>
          <a:lstStyle/>
          <a:p>
            <a:pPr>
              <a:defRPr sz="2250" b="1">
                <a:solidFill>
                  <a:srgbClr val="17324D"/>
                </a:solidFill>
                <a:latin typeface="Aptos"/>
                <a:ea typeface="Aptos"/>
                <a:cs typeface="Aptos"/>
              </a:defRPr>
            </a:pPr>
            <a:r>
              <a:rPr sz="2800" b="1" dirty="0">
                <a:solidFill>
                  <a:srgbClr val="17324D"/>
                </a:solidFill>
                <a:latin typeface="Aptos"/>
                <a:ea typeface="Aptos"/>
                <a:cs typeface="Aptos"/>
              </a:rPr>
              <a:t>Slow the conversation down before deciding who is right.</a:t>
            </a:r>
          </a:p>
        </p:txBody>
      </p:sp>
    </p:spTree>
    <p:extLst>
      <p:ext uri="{BB962C8B-B14F-4D97-AF65-F5344CB8AC3E}">
        <p14:creationId xmlns:p14="http://schemas.microsoft.com/office/powerpoint/2010/main" val="1632835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C26E519B-5A45-4248-B9FE-B6C9D43260BC}"/>
              </a:ext>
            </a:extLst>
          </p:cNvPr>
          <p:cNvSpPr>
            <a:spLocks noGrp="1"/>
          </p:cNvSpPr>
          <p:nvPr/>
        </p:nvSpPr>
        <p:spPr>
          <a:xfrm>
            <a:off x="0" y="0"/>
            <a:ext cx="171450" cy="6858000"/>
          </a:xfrm>
          <a:prstGeom prst="rect">
            <a:avLst/>
          </a:prstGeom>
          <a:solidFill>
            <a:srgbClr val="FFD33D"/>
          </a:solidFill>
          <a:ln w="0">
            <a:noFill/>
          </a:ln>
        </p:spPr>
        <p:txBody>
          <a:bodyPr/>
          <a:lstStyle/>
          <a:p>
            <a:endParaRPr lang="en-US"/>
          </a:p>
        </p:txBody>
      </p:sp>
      <p:sp>
        <p:nvSpPr>
          <p:cNvPr id="2" name="Rectangle 1">
            <a:extLst>
              <a:ext uri="{FF2B5EF4-FFF2-40B4-BE49-F238E27FC236}">
                <a16:creationId xmlns:a16="http://schemas.microsoft.com/office/drawing/2014/main" id="{43358A45-1F47-41C5-9DCC-7BAD711D7013}"/>
              </a:ext>
            </a:extLst>
          </p:cNvPr>
          <p:cNvSpPr>
            <a:spLocks noGrp="1"/>
          </p:cNvSpPr>
          <p:nvPr/>
        </p:nvSpPr>
        <p:spPr>
          <a:xfrm>
            <a:off x="685800" y="157163"/>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Pressure can amplify each style</a:t>
            </a:r>
          </a:p>
        </p:txBody>
      </p:sp>
      <p:sp>
        <p:nvSpPr>
          <p:cNvPr id="3" name="Rectangle 2">
            <a:extLst>
              <a:ext uri="{FF2B5EF4-FFF2-40B4-BE49-F238E27FC236}">
                <a16:creationId xmlns:a16="http://schemas.microsoft.com/office/drawing/2014/main" id="{8D9D1873-49B0-412F-B162-5BFFC8E66B03}"/>
              </a:ext>
            </a:extLst>
          </p:cNvPr>
          <p:cNvSpPr>
            <a:spLocks noGrp="1"/>
          </p:cNvSpPr>
          <p:nvPr/>
        </p:nvSpPr>
        <p:spPr>
          <a:xfrm>
            <a:off x="685800" y="919163"/>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Self-awareness creates a pause before reaction</a:t>
            </a:r>
          </a:p>
        </p:txBody>
      </p:sp>
      <p:sp>
        <p:nvSpPr>
          <p:cNvPr id="4" name="Rectangle 3">
            <a:extLst>
              <a:ext uri="{FF2B5EF4-FFF2-40B4-BE49-F238E27FC236}">
                <a16:creationId xmlns:a16="http://schemas.microsoft.com/office/drawing/2014/main" id="{ECC3DECE-AB4E-44B9-BEA1-EB8639175393}"/>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C9F48EC2-ECD6-4E5B-8F8C-E60885EAC7A5}"/>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388F3CC3-7529-4878-93E5-F17634B3A539}"/>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6F92299B-4F1A-4498-B8B0-4ED7DDCDF4AC}"/>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5DB11511-27BA-40DF-9BF7-DBEBBFB9D86E}"/>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24</a:t>
            </a:r>
          </a:p>
        </p:txBody>
      </p:sp>
      <p:sp>
        <p:nvSpPr>
          <p:cNvPr id="9" name="Oval 8">
            <a:extLst>
              <a:ext uri="{FF2B5EF4-FFF2-40B4-BE49-F238E27FC236}">
                <a16:creationId xmlns:a16="http://schemas.microsoft.com/office/drawing/2014/main" id="{E3B1198D-8FF2-4D75-A9B6-920E65456309}"/>
              </a:ext>
            </a:extLst>
          </p:cNvPr>
          <p:cNvSpPr>
            <a:spLocks noGrp="1"/>
          </p:cNvSpPr>
          <p:nvPr/>
        </p:nvSpPr>
        <p:spPr>
          <a:xfrm>
            <a:off x="952500" y="1524000"/>
            <a:ext cx="628650" cy="628650"/>
          </a:xfrm>
          <a:prstGeom prst="ellipse">
            <a:avLst/>
          </a:prstGeom>
          <a:solidFill>
            <a:srgbClr val="F04452"/>
          </a:solidFill>
          <a:ln w="0">
            <a:noFill/>
          </a:ln>
        </p:spPr>
        <p:txBody>
          <a:bodyPr/>
          <a:lstStyle/>
          <a:p>
            <a:endParaRPr lang="en-US"/>
          </a:p>
        </p:txBody>
      </p:sp>
      <p:sp>
        <p:nvSpPr>
          <p:cNvPr id="10" name="Rectangle 9">
            <a:extLst>
              <a:ext uri="{FF2B5EF4-FFF2-40B4-BE49-F238E27FC236}">
                <a16:creationId xmlns:a16="http://schemas.microsoft.com/office/drawing/2014/main" id="{00F4EEAB-F38B-4A38-903E-DB9CE2F6572F}"/>
              </a:ext>
            </a:extLst>
          </p:cNvPr>
          <p:cNvSpPr>
            <a:spLocks noGrp="1"/>
          </p:cNvSpPr>
          <p:nvPr/>
        </p:nvSpPr>
        <p:spPr>
          <a:xfrm>
            <a:off x="952500" y="1524000"/>
            <a:ext cx="628650" cy="628650"/>
          </a:xfrm>
          <a:prstGeom prst="rect">
            <a:avLst/>
          </a:prstGeom>
          <a:noFill/>
          <a:ln w="0">
            <a:noFill/>
          </a:ln>
        </p:spPr>
        <p:txBody>
          <a:bodyPr anchor="ctr"/>
          <a:lstStyle/>
          <a:p>
            <a:pPr>
              <a:defRPr sz="2250" b="1">
                <a:solidFill>
                  <a:srgbClr val="FFFFFF"/>
                </a:solidFill>
                <a:latin typeface="Aptos"/>
                <a:ea typeface="Aptos"/>
                <a:cs typeface="Aptos"/>
              </a:defRPr>
            </a:pPr>
            <a:r>
              <a:rPr sz="2250" b="1">
                <a:solidFill>
                  <a:srgbClr val="FFFFFF"/>
                </a:solidFill>
                <a:latin typeface="Aptos"/>
                <a:ea typeface="Aptos"/>
                <a:cs typeface="Aptos"/>
              </a:rPr>
              <a:t>D</a:t>
            </a:r>
          </a:p>
        </p:txBody>
      </p:sp>
      <p:sp>
        <p:nvSpPr>
          <p:cNvPr id="11" name="Rectangle 10">
            <a:extLst>
              <a:ext uri="{FF2B5EF4-FFF2-40B4-BE49-F238E27FC236}">
                <a16:creationId xmlns:a16="http://schemas.microsoft.com/office/drawing/2014/main" id="{EA500F64-675B-45CB-939A-928D3789EA63}"/>
              </a:ext>
            </a:extLst>
          </p:cNvPr>
          <p:cNvSpPr>
            <a:spLocks noGrp="1"/>
          </p:cNvSpPr>
          <p:nvPr/>
        </p:nvSpPr>
        <p:spPr>
          <a:xfrm>
            <a:off x="1952625" y="1524000"/>
            <a:ext cx="7239000" cy="628650"/>
          </a:xfrm>
          <a:prstGeom prst="rect">
            <a:avLst/>
          </a:prstGeom>
          <a:noFill/>
          <a:ln w="0">
            <a:noFill/>
          </a:ln>
        </p:spPr>
        <p:txBody>
          <a:bodyPr anchor="ctr"/>
          <a:lstStyle/>
          <a:p>
            <a:pPr>
              <a:defRPr sz="1950" b="1">
                <a:solidFill>
                  <a:srgbClr val="17324D"/>
                </a:solidFill>
                <a:latin typeface="Aptos"/>
                <a:ea typeface="Aptos"/>
                <a:cs typeface="Aptos"/>
              </a:defRPr>
            </a:pPr>
            <a:r>
              <a:rPr sz="2400" b="1" dirty="0">
                <a:solidFill>
                  <a:srgbClr val="17324D"/>
                </a:solidFill>
                <a:latin typeface="Aptos"/>
                <a:ea typeface="Aptos"/>
                <a:cs typeface="Aptos"/>
              </a:rPr>
              <a:t>Pushes harder or interrupts</a:t>
            </a:r>
          </a:p>
        </p:txBody>
      </p:sp>
      <p:sp>
        <p:nvSpPr>
          <p:cNvPr id="12" name="Rectangle 11">
            <a:extLst>
              <a:ext uri="{FF2B5EF4-FFF2-40B4-BE49-F238E27FC236}">
                <a16:creationId xmlns:a16="http://schemas.microsoft.com/office/drawing/2014/main" id="{A52DB6A6-BC01-40B0-BBA0-4185EA214E6A}"/>
              </a:ext>
            </a:extLst>
          </p:cNvPr>
          <p:cNvSpPr>
            <a:spLocks noGrp="1"/>
          </p:cNvSpPr>
          <p:nvPr/>
        </p:nvSpPr>
        <p:spPr>
          <a:xfrm>
            <a:off x="8424153" y="1524000"/>
            <a:ext cx="2815348" cy="628650"/>
          </a:xfrm>
          <a:prstGeom prst="rect">
            <a:avLst/>
          </a:prstGeom>
          <a:noFill/>
          <a:ln w="0">
            <a:noFill/>
          </a:ln>
        </p:spPr>
        <p:txBody>
          <a:bodyPr anchor="ctr"/>
          <a:lstStyle/>
          <a:p>
            <a:pPr>
              <a:defRPr sz="1350" b="1">
                <a:solidFill>
                  <a:srgbClr val="F04452"/>
                </a:solidFill>
                <a:latin typeface="Aptos"/>
                <a:ea typeface="Aptos"/>
                <a:cs typeface="Aptos"/>
              </a:defRPr>
            </a:pPr>
            <a:r>
              <a:rPr sz="2000" b="1" dirty="0">
                <a:solidFill>
                  <a:srgbClr val="F04452"/>
                </a:solidFill>
                <a:latin typeface="Aptos"/>
                <a:ea typeface="Aptos"/>
                <a:cs typeface="Aptos"/>
              </a:rPr>
              <a:t>Pause • Notice • Adapt</a:t>
            </a:r>
          </a:p>
        </p:txBody>
      </p:sp>
      <p:sp>
        <p:nvSpPr>
          <p:cNvPr id="13" name="Oval 12">
            <a:extLst>
              <a:ext uri="{FF2B5EF4-FFF2-40B4-BE49-F238E27FC236}">
                <a16:creationId xmlns:a16="http://schemas.microsoft.com/office/drawing/2014/main" id="{7FAD4024-9656-4FFD-97E1-31594ACEB60A}"/>
              </a:ext>
            </a:extLst>
          </p:cNvPr>
          <p:cNvSpPr>
            <a:spLocks noGrp="1"/>
          </p:cNvSpPr>
          <p:nvPr/>
        </p:nvSpPr>
        <p:spPr>
          <a:xfrm>
            <a:off x="952500" y="2495550"/>
            <a:ext cx="628650" cy="628650"/>
          </a:xfrm>
          <a:prstGeom prst="ellipse">
            <a:avLst/>
          </a:prstGeom>
          <a:solidFill>
            <a:srgbClr val="FFD33D"/>
          </a:solidFill>
          <a:ln w="0">
            <a:noFill/>
          </a:ln>
        </p:spPr>
        <p:txBody>
          <a:bodyPr/>
          <a:lstStyle/>
          <a:p>
            <a:endParaRPr lang="en-US"/>
          </a:p>
        </p:txBody>
      </p:sp>
      <p:sp>
        <p:nvSpPr>
          <p:cNvPr id="14" name="Rectangle 13">
            <a:extLst>
              <a:ext uri="{FF2B5EF4-FFF2-40B4-BE49-F238E27FC236}">
                <a16:creationId xmlns:a16="http://schemas.microsoft.com/office/drawing/2014/main" id="{8DD6F5EB-3977-424A-A55E-756565C6D35E}"/>
              </a:ext>
            </a:extLst>
          </p:cNvPr>
          <p:cNvSpPr>
            <a:spLocks noGrp="1"/>
          </p:cNvSpPr>
          <p:nvPr/>
        </p:nvSpPr>
        <p:spPr>
          <a:xfrm>
            <a:off x="952500" y="2495550"/>
            <a:ext cx="628650" cy="628650"/>
          </a:xfrm>
          <a:prstGeom prst="rect">
            <a:avLst/>
          </a:prstGeom>
          <a:noFill/>
          <a:ln w="0">
            <a:noFill/>
          </a:ln>
        </p:spPr>
        <p:txBody>
          <a:bodyPr anchor="ctr"/>
          <a:lstStyle/>
          <a:p>
            <a:pPr>
              <a:defRPr sz="2250" b="1">
                <a:solidFill>
                  <a:srgbClr val="17324D"/>
                </a:solidFill>
                <a:latin typeface="Aptos"/>
                <a:ea typeface="Aptos"/>
                <a:cs typeface="Aptos"/>
              </a:defRPr>
            </a:pPr>
            <a:r>
              <a:rPr sz="2250" b="1">
                <a:solidFill>
                  <a:srgbClr val="17324D"/>
                </a:solidFill>
                <a:latin typeface="Aptos"/>
                <a:ea typeface="Aptos"/>
                <a:cs typeface="Aptos"/>
              </a:rPr>
              <a:t>I</a:t>
            </a:r>
          </a:p>
        </p:txBody>
      </p:sp>
      <p:sp>
        <p:nvSpPr>
          <p:cNvPr id="15" name="Rectangle 14">
            <a:extLst>
              <a:ext uri="{FF2B5EF4-FFF2-40B4-BE49-F238E27FC236}">
                <a16:creationId xmlns:a16="http://schemas.microsoft.com/office/drawing/2014/main" id="{6EC5095E-E56A-45BA-BCF6-5896E1A476E1}"/>
              </a:ext>
            </a:extLst>
          </p:cNvPr>
          <p:cNvSpPr>
            <a:spLocks noGrp="1"/>
          </p:cNvSpPr>
          <p:nvPr/>
        </p:nvSpPr>
        <p:spPr>
          <a:xfrm>
            <a:off x="1952625" y="2495550"/>
            <a:ext cx="7239000" cy="628650"/>
          </a:xfrm>
          <a:prstGeom prst="rect">
            <a:avLst/>
          </a:prstGeom>
          <a:noFill/>
          <a:ln w="0">
            <a:noFill/>
          </a:ln>
        </p:spPr>
        <p:txBody>
          <a:bodyPr anchor="ctr"/>
          <a:lstStyle/>
          <a:p>
            <a:pPr>
              <a:defRPr sz="1950" b="1">
                <a:solidFill>
                  <a:srgbClr val="17324D"/>
                </a:solidFill>
                <a:latin typeface="Aptos"/>
                <a:ea typeface="Aptos"/>
                <a:cs typeface="Aptos"/>
              </a:defRPr>
            </a:pPr>
            <a:r>
              <a:rPr sz="2400" b="1" dirty="0">
                <a:solidFill>
                  <a:srgbClr val="17324D"/>
                </a:solidFill>
                <a:latin typeface="Aptos"/>
                <a:ea typeface="Aptos"/>
                <a:cs typeface="Aptos"/>
              </a:rPr>
              <a:t>Talks more or loses focus</a:t>
            </a:r>
          </a:p>
        </p:txBody>
      </p:sp>
      <p:sp>
        <p:nvSpPr>
          <p:cNvPr id="16" name="Rectangle 15">
            <a:extLst>
              <a:ext uri="{FF2B5EF4-FFF2-40B4-BE49-F238E27FC236}">
                <a16:creationId xmlns:a16="http://schemas.microsoft.com/office/drawing/2014/main" id="{EE6D08EB-AEB0-491F-80F9-DF5541E10288}"/>
              </a:ext>
            </a:extLst>
          </p:cNvPr>
          <p:cNvSpPr>
            <a:spLocks noGrp="1"/>
          </p:cNvSpPr>
          <p:nvPr/>
        </p:nvSpPr>
        <p:spPr>
          <a:xfrm>
            <a:off x="8424153" y="2495550"/>
            <a:ext cx="2815348" cy="628650"/>
          </a:xfrm>
          <a:prstGeom prst="rect">
            <a:avLst/>
          </a:prstGeom>
          <a:noFill/>
          <a:ln w="0">
            <a:noFill/>
          </a:ln>
        </p:spPr>
        <p:txBody>
          <a:bodyPr anchor="ctr"/>
          <a:lstStyle/>
          <a:p>
            <a:pPr>
              <a:defRPr sz="1350" b="1">
                <a:solidFill>
                  <a:srgbClr val="FFD33D"/>
                </a:solidFill>
                <a:latin typeface="Aptos"/>
                <a:ea typeface="Aptos"/>
                <a:cs typeface="Aptos"/>
              </a:defRPr>
            </a:pPr>
            <a:r>
              <a:rPr sz="2000" b="1" dirty="0">
                <a:solidFill>
                  <a:srgbClr val="FFD33D"/>
                </a:solidFill>
                <a:latin typeface="Aptos"/>
                <a:ea typeface="Aptos"/>
                <a:cs typeface="Aptos"/>
              </a:rPr>
              <a:t>Pause • Notice • Adapt</a:t>
            </a:r>
          </a:p>
        </p:txBody>
      </p:sp>
      <p:sp>
        <p:nvSpPr>
          <p:cNvPr id="17" name="Oval 16">
            <a:extLst>
              <a:ext uri="{FF2B5EF4-FFF2-40B4-BE49-F238E27FC236}">
                <a16:creationId xmlns:a16="http://schemas.microsoft.com/office/drawing/2014/main" id="{963591E8-0750-43C2-9F43-9256D9EE5A92}"/>
              </a:ext>
            </a:extLst>
          </p:cNvPr>
          <p:cNvSpPr>
            <a:spLocks noGrp="1"/>
          </p:cNvSpPr>
          <p:nvPr/>
        </p:nvSpPr>
        <p:spPr>
          <a:xfrm>
            <a:off x="952500" y="3467100"/>
            <a:ext cx="628650" cy="628650"/>
          </a:xfrm>
          <a:prstGeom prst="ellipse">
            <a:avLst/>
          </a:prstGeom>
          <a:solidFill>
            <a:srgbClr val="42C77A"/>
          </a:solidFill>
          <a:ln w="0">
            <a:noFill/>
          </a:ln>
        </p:spPr>
        <p:txBody>
          <a:bodyPr/>
          <a:lstStyle/>
          <a:p>
            <a:endParaRPr lang="en-US"/>
          </a:p>
        </p:txBody>
      </p:sp>
      <p:sp>
        <p:nvSpPr>
          <p:cNvPr id="18" name="Rectangle 17">
            <a:extLst>
              <a:ext uri="{FF2B5EF4-FFF2-40B4-BE49-F238E27FC236}">
                <a16:creationId xmlns:a16="http://schemas.microsoft.com/office/drawing/2014/main" id="{A75A2794-419C-4479-BC8A-FDC282F8516A}"/>
              </a:ext>
            </a:extLst>
          </p:cNvPr>
          <p:cNvSpPr>
            <a:spLocks noGrp="1"/>
          </p:cNvSpPr>
          <p:nvPr/>
        </p:nvSpPr>
        <p:spPr>
          <a:xfrm>
            <a:off x="952500" y="3467100"/>
            <a:ext cx="628650" cy="628650"/>
          </a:xfrm>
          <a:prstGeom prst="rect">
            <a:avLst/>
          </a:prstGeom>
          <a:noFill/>
          <a:ln w="0">
            <a:noFill/>
          </a:ln>
        </p:spPr>
        <p:txBody>
          <a:bodyPr anchor="ctr"/>
          <a:lstStyle/>
          <a:p>
            <a:pPr>
              <a:defRPr sz="2250" b="1">
                <a:solidFill>
                  <a:srgbClr val="FFFFFF"/>
                </a:solidFill>
                <a:latin typeface="Aptos"/>
                <a:ea typeface="Aptos"/>
                <a:cs typeface="Aptos"/>
              </a:defRPr>
            </a:pPr>
            <a:r>
              <a:rPr sz="2250" b="1">
                <a:solidFill>
                  <a:srgbClr val="FFFFFF"/>
                </a:solidFill>
                <a:latin typeface="Aptos"/>
                <a:ea typeface="Aptos"/>
                <a:cs typeface="Aptos"/>
              </a:rPr>
              <a:t>S</a:t>
            </a:r>
          </a:p>
        </p:txBody>
      </p:sp>
      <p:sp>
        <p:nvSpPr>
          <p:cNvPr id="19" name="Rectangle 18">
            <a:extLst>
              <a:ext uri="{FF2B5EF4-FFF2-40B4-BE49-F238E27FC236}">
                <a16:creationId xmlns:a16="http://schemas.microsoft.com/office/drawing/2014/main" id="{32604FB6-9B97-415E-9C2B-76F096BF78FE}"/>
              </a:ext>
            </a:extLst>
          </p:cNvPr>
          <p:cNvSpPr>
            <a:spLocks noGrp="1"/>
          </p:cNvSpPr>
          <p:nvPr/>
        </p:nvSpPr>
        <p:spPr>
          <a:xfrm>
            <a:off x="1952625" y="3467100"/>
            <a:ext cx="7239000" cy="628650"/>
          </a:xfrm>
          <a:prstGeom prst="rect">
            <a:avLst/>
          </a:prstGeom>
          <a:noFill/>
          <a:ln w="0">
            <a:noFill/>
          </a:ln>
        </p:spPr>
        <p:txBody>
          <a:bodyPr anchor="ctr"/>
          <a:lstStyle/>
          <a:p>
            <a:pPr>
              <a:defRPr sz="1950" b="1">
                <a:solidFill>
                  <a:srgbClr val="17324D"/>
                </a:solidFill>
                <a:latin typeface="Aptos"/>
                <a:ea typeface="Aptos"/>
                <a:cs typeface="Aptos"/>
              </a:defRPr>
            </a:pPr>
            <a:r>
              <a:rPr sz="2400" b="1" dirty="0">
                <a:solidFill>
                  <a:srgbClr val="17324D"/>
                </a:solidFill>
                <a:latin typeface="Aptos"/>
                <a:ea typeface="Aptos"/>
                <a:cs typeface="Aptos"/>
              </a:rPr>
              <a:t>Withdraws or agrees too quickly</a:t>
            </a:r>
          </a:p>
        </p:txBody>
      </p:sp>
      <p:sp>
        <p:nvSpPr>
          <p:cNvPr id="20" name="Rectangle 19">
            <a:extLst>
              <a:ext uri="{FF2B5EF4-FFF2-40B4-BE49-F238E27FC236}">
                <a16:creationId xmlns:a16="http://schemas.microsoft.com/office/drawing/2014/main" id="{4AB17125-9659-416C-8DBD-E86A19D3D3A2}"/>
              </a:ext>
            </a:extLst>
          </p:cNvPr>
          <p:cNvSpPr>
            <a:spLocks noGrp="1"/>
          </p:cNvSpPr>
          <p:nvPr/>
        </p:nvSpPr>
        <p:spPr>
          <a:xfrm>
            <a:off x="8424153" y="3467100"/>
            <a:ext cx="2815347" cy="628650"/>
          </a:xfrm>
          <a:prstGeom prst="rect">
            <a:avLst/>
          </a:prstGeom>
          <a:noFill/>
          <a:ln w="0">
            <a:noFill/>
          </a:ln>
        </p:spPr>
        <p:txBody>
          <a:bodyPr anchor="ctr"/>
          <a:lstStyle/>
          <a:p>
            <a:pPr>
              <a:defRPr sz="1350" b="1">
                <a:solidFill>
                  <a:srgbClr val="42C77A"/>
                </a:solidFill>
                <a:latin typeface="Aptos"/>
                <a:ea typeface="Aptos"/>
                <a:cs typeface="Aptos"/>
              </a:defRPr>
            </a:pPr>
            <a:r>
              <a:rPr sz="2000" b="1">
                <a:solidFill>
                  <a:srgbClr val="42C77A"/>
                </a:solidFill>
                <a:latin typeface="Aptos"/>
                <a:ea typeface="Aptos"/>
                <a:cs typeface="Aptos"/>
              </a:rPr>
              <a:t>Pause • Notice • Adapt</a:t>
            </a:r>
          </a:p>
        </p:txBody>
      </p:sp>
      <p:sp>
        <p:nvSpPr>
          <p:cNvPr id="21" name="Oval 20">
            <a:extLst>
              <a:ext uri="{FF2B5EF4-FFF2-40B4-BE49-F238E27FC236}">
                <a16:creationId xmlns:a16="http://schemas.microsoft.com/office/drawing/2014/main" id="{0304483B-1DA3-4825-B964-0ECB72D6461F}"/>
              </a:ext>
            </a:extLst>
          </p:cNvPr>
          <p:cNvSpPr>
            <a:spLocks noGrp="1"/>
          </p:cNvSpPr>
          <p:nvPr/>
        </p:nvSpPr>
        <p:spPr>
          <a:xfrm>
            <a:off x="952500" y="4438650"/>
            <a:ext cx="628650" cy="628650"/>
          </a:xfrm>
          <a:prstGeom prst="ellipse">
            <a:avLst/>
          </a:prstGeom>
          <a:solidFill>
            <a:srgbClr val="2E86DE"/>
          </a:solidFill>
          <a:ln w="0">
            <a:noFill/>
          </a:ln>
        </p:spPr>
        <p:txBody>
          <a:bodyPr/>
          <a:lstStyle/>
          <a:p>
            <a:endParaRPr lang="en-US"/>
          </a:p>
        </p:txBody>
      </p:sp>
      <p:sp>
        <p:nvSpPr>
          <p:cNvPr id="22" name="Rectangle 21">
            <a:extLst>
              <a:ext uri="{FF2B5EF4-FFF2-40B4-BE49-F238E27FC236}">
                <a16:creationId xmlns:a16="http://schemas.microsoft.com/office/drawing/2014/main" id="{BBA415AB-DFCD-4F43-A4A0-A0E423F04913}"/>
              </a:ext>
            </a:extLst>
          </p:cNvPr>
          <p:cNvSpPr>
            <a:spLocks noGrp="1"/>
          </p:cNvSpPr>
          <p:nvPr/>
        </p:nvSpPr>
        <p:spPr>
          <a:xfrm>
            <a:off x="952500" y="4438650"/>
            <a:ext cx="628650" cy="628650"/>
          </a:xfrm>
          <a:prstGeom prst="rect">
            <a:avLst/>
          </a:prstGeom>
          <a:noFill/>
          <a:ln w="0">
            <a:noFill/>
          </a:ln>
        </p:spPr>
        <p:txBody>
          <a:bodyPr anchor="ctr"/>
          <a:lstStyle/>
          <a:p>
            <a:pPr>
              <a:defRPr sz="2250" b="1">
                <a:solidFill>
                  <a:srgbClr val="FFFFFF"/>
                </a:solidFill>
                <a:latin typeface="Aptos"/>
                <a:ea typeface="Aptos"/>
                <a:cs typeface="Aptos"/>
              </a:defRPr>
            </a:pPr>
            <a:r>
              <a:rPr sz="2250" b="1">
                <a:solidFill>
                  <a:srgbClr val="FFFFFF"/>
                </a:solidFill>
                <a:latin typeface="Aptos"/>
                <a:ea typeface="Aptos"/>
                <a:cs typeface="Aptos"/>
              </a:rPr>
              <a:t>C</a:t>
            </a:r>
          </a:p>
        </p:txBody>
      </p:sp>
      <p:sp>
        <p:nvSpPr>
          <p:cNvPr id="23" name="Rectangle 22">
            <a:extLst>
              <a:ext uri="{FF2B5EF4-FFF2-40B4-BE49-F238E27FC236}">
                <a16:creationId xmlns:a16="http://schemas.microsoft.com/office/drawing/2014/main" id="{D13A95ED-9B2C-4292-B57D-8E8BB9890416}"/>
              </a:ext>
            </a:extLst>
          </p:cNvPr>
          <p:cNvSpPr>
            <a:spLocks noGrp="1"/>
          </p:cNvSpPr>
          <p:nvPr/>
        </p:nvSpPr>
        <p:spPr>
          <a:xfrm>
            <a:off x="1952625" y="4438650"/>
            <a:ext cx="7239000" cy="628650"/>
          </a:xfrm>
          <a:prstGeom prst="rect">
            <a:avLst/>
          </a:prstGeom>
          <a:noFill/>
          <a:ln w="0">
            <a:noFill/>
          </a:ln>
        </p:spPr>
        <p:txBody>
          <a:bodyPr anchor="ctr"/>
          <a:lstStyle/>
          <a:p>
            <a:pPr>
              <a:defRPr sz="1950" b="1">
                <a:solidFill>
                  <a:srgbClr val="17324D"/>
                </a:solidFill>
                <a:latin typeface="Aptos"/>
                <a:ea typeface="Aptos"/>
                <a:cs typeface="Aptos"/>
              </a:defRPr>
            </a:pPr>
            <a:r>
              <a:rPr sz="2400" b="1" dirty="0">
                <a:solidFill>
                  <a:srgbClr val="17324D"/>
                </a:solidFill>
                <a:latin typeface="Aptos"/>
                <a:ea typeface="Aptos"/>
                <a:cs typeface="Aptos"/>
              </a:rPr>
              <a:t>Adds analysis or delays commitment</a:t>
            </a:r>
          </a:p>
        </p:txBody>
      </p:sp>
      <p:sp>
        <p:nvSpPr>
          <p:cNvPr id="24" name="Rectangle 23">
            <a:extLst>
              <a:ext uri="{FF2B5EF4-FFF2-40B4-BE49-F238E27FC236}">
                <a16:creationId xmlns:a16="http://schemas.microsoft.com/office/drawing/2014/main" id="{53EE4BC7-7FF1-4CAB-8B12-B3E2A0B3A88F}"/>
              </a:ext>
            </a:extLst>
          </p:cNvPr>
          <p:cNvSpPr>
            <a:spLocks noGrp="1"/>
          </p:cNvSpPr>
          <p:nvPr/>
        </p:nvSpPr>
        <p:spPr>
          <a:xfrm>
            <a:off x="8424153" y="4438650"/>
            <a:ext cx="2815347" cy="628650"/>
          </a:xfrm>
          <a:prstGeom prst="rect">
            <a:avLst/>
          </a:prstGeom>
          <a:noFill/>
          <a:ln w="0">
            <a:noFill/>
          </a:ln>
        </p:spPr>
        <p:txBody>
          <a:bodyPr anchor="ctr"/>
          <a:lstStyle/>
          <a:p>
            <a:pPr>
              <a:defRPr sz="1350" b="1">
                <a:solidFill>
                  <a:srgbClr val="2E86DE"/>
                </a:solidFill>
                <a:latin typeface="Aptos"/>
                <a:ea typeface="Aptos"/>
                <a:cs typeface="Aptos"/>
              </a:defRPr>
            </a:pPr>
            <a:r>
              <a:rPr sz="2000" b="1" dirty="0">
                <a:solidFill>
                  <a:srgbClr val="2E86DE"/>
                </a:solidFill>
                <a:latin typeface="Aptos"/>
                <a:ea typeface="Aptos"/>
                <a:cs typeface="Aptos"/>
              </a:rPr>
              <a:t>Pause • Notice • Adapt</a:t>
            </a:r>
          </a:p>
        </p:txBody>
      </p:sp>
    </p:spTree>
    <p:extLst>
      <p:ext uri="{BB962C8B-B14F-4D97-AF65-F5344CB8AC3E}">
        <p14:creationId xmlns:p14="http://schemas.microsoft.com/office/powerpoint/2010/main" val="4971406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EC7B2BB-A3C6-4022-AC3F-4A8BCA63FA27}"/>
              </a:ext>
            </a:extLst>
          </p:cNvPr>
          <p:cNvSpPr>
            <a:spLocks noGrp="1"/>
          </p:cNvSpPr>
          <p:nvPr/>
        </p:nvSpPr>
        <p:spPr>
          <a:xfrm>
            <a:off x="0" y="0"/>
            <a:ext cx="171450" cy="6858000"/>
          </a:xfrm>
          <a:prstGeom prst="rect">
            <a:avLst/>
          </a:prstGeom>
          <a:solidFill>
            <a:srgbClr val="42C77A"/>
          </a:solidFill>
          <a:ln w="0">
            <a:noFill/>
          </a:ln>
        </p:spPr>
        <p:txBody>
          <a:bodyPr/>
          <a:lstStyle/>
          <a:p>
            <a:endParaRPr lang="en-US"/>
          </a:p>
        </p:txBody>
      </p:sp>
      <p:sp>
        <p:nvSpPr>
          <p:cNvPr id="2" name="Rectangle 1">
            <a:extLst>
              <a:ext uri="{FF2B5EF4-FFF2-40B4-BE49-F238E27FC236}">
                <a16:creationId xmlns:a16="http://schemas.microsoft.com/office/drawing/2014/main" id="{DF37DFD0-F701-4555-A395-16DBD7A1EBCB}"/>
              </a:ext>
            </a:extLst>
          </p:cNvPr>
          <p:cNvSpPr>
            <a:spLocks noGrp="1"/>
          </p:cNvSpPr>
          <p:nvPr/>
        </p:nvSpPr>
        <p:spPr>
          <a:xfrm>
            <a:off x="301557" y="400050"/>
            <a:ext cx="11634281"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Communication agreements make expectations visible</a:t>
            </a:r>
          </a:p>
        </p:txBody>
      </p:sp>
      <p:sp>
        <p:nvSpPr>
          <p:cNvPr id="3" name="Rectangle 2">
            <a:extLst>
              <a:ext uri="{FF2B5EF4-FFF2-40B4-BE49-F238E27FC236}">
                <a16:creationId xmlns:a16="http://schemas.microsoft.com/office/drawing/2014/main" id="{D3D65EFA-6318-48EA-89F9-9F317A8CE337}"/>
              </a:ext>
            </a:extLst>
          </p:cNvPr>
          <p:cNvSpPr>
            <a:spLocks noGrp="1"/>
          </p:cNvSpPr>
          <p:nvPr/>
        </p:nvSpPr>
        <p:spPr>
          <a:xfrm>
            <a:off x="301557" y="1033462"/>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Boards can adopt a short set of meeting norms</a:t>
            </a:r>
          </a:p>
        </p:txBody>
      </p:sp>
      <p:sp>
        <p:nvSpPr>
          <p:cNvPr id="4" name="Rectangle 3">
            <a:extLst>
              <a:ext uri="{FF2B5EF4-FFF2-40B4-BE49-F238E27FC236}">
                <a16:creationId xmlns:a16="http://schemas.microsoft.com/office/drawing/2014/main" id="{020B367F-8ABC-4A5A-9426-6B8AE4C1EB69}"/>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AD8B749E-283D-48CC-AD90-7F1C08AE403B}"/>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A0A47F55-75DB-41AB-A7B3-DF25032F3588}"/>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2F951630-F046-49F1-A3B9-E851CC2B0FCD}"/>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181778BC-4489-4A95-A9F8-501088462AD4}"/>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25</a:t>
            </a:r>
          </a:p>
        </p:txBody>
      </p:sp>
      <p:sp>
        <p:nvSpPr>
          <p:cNvPr id="9" name="Oval 8">
            <a:extLst>
              <a:ext uri="{FF2B5EF4-FFF2-40B4-BE49-F238E27FC236}">
                <a16:creationId xmlns:a16="http://schemas.microsoft.com/office/drawing/2014/main" id="{8FCAB96A-E3AF-4A66-9A1D-3971D36D0FE1}"/>
              </a:ext>
            </a:extLst>
          </p:cNvPr>
          <p:cNvSpPr>
            <a:spLocks noGrp="1"/>
          </p:cNvSpPr>
          <p:nvPr/>
        </p:nvSpPr>
        <p:spPr>
          <a:xfrm>
            <a:off x="956147" y="2055578"/>
            <a:ext cx="114300" cy="114300"/>
          </a:xfrm>
          <a:prstGeom prst="ellipse">
            <a:avLst/>
          </a:prstGeom>
          <a:solidFill>
            <a:srgbClr val="F04452"/>
          </a:solidFill>
          <a:ln w="0">
            <a:noFill/>
          </a:ln>
        </p:spPr>
        <p:txBody>
          <a:bodyPr/>
          <a:lstStyle/>
          <a:p>
            <a:endParaRPr lang="en-US"/>
          </a:p>
        </p:txBody>
      </p:sp>
      <p:sp>
        <p:nvSpPr>
          <p:cNvPr id="10" name="Rectangle 9">
            <a:extLst>
              <a:ext uri="{FF2B5EF4-FFF2-40B4-BE49-F238E27FC236}">
                <a16:creationId xmlns:a16="http://schemas.microsoft.com/office/drawing/2014/main" id="{BDEF763B-BB58-4210-9B83-FB71B3E02685}"/>
              </a:ext>
            </a:extLst>
          </p:cNvPr>
          <p:cNvSpPr>
            <a:spLocks noGrp="1"/>
          </p:cNvSpPr>
          <p:nvPr/>
        </p:nvSpPr>
        <p:spPr>
          <a:xfrm>
            <a:off x="1219200" y="1777527"/>
            <a:ext cx="10020300" cy="600075"/>
          </a:xfrm>
          <a:prstGeom prst="rect">
            <a:avLst/>
          </a:prstGeom>
          <a:noFill/>
          <a:ln w="0">
            <a:noFill/>
          </a:ln>
        </p:spPr>
        <p:txBody>
          <a:bodyPr anchor="ctr"/>
          <a:lstStyle/>
          <a:p>
            <a:pPr>
              <a:defRPr sz="1650" b="0">
                <a:solidFill>
                  <a:srgbClr val="17324D"/>
                </a:solidFill>
                <a:latin typeface="Aptos"/>
                <a:ea typeface="Aptos"/>
                <a:cs typeface="Aptos"/>
              </a:defRPr>
            </a:pPr>
            <a:r>
              <a:rPr sz="2400" b="0" dirty="0">
                <a:solidFill>
                  <a:srgbClr val="17324D"/>
                </a:solidFill>
                <a:latin typeface="Aptos"/>
                <a:ea typeface="Aptos"/>
                <a:cs typeface="Aptos"/>
              </a:rPr>
              <a:t>Disagree with ideas without attacking people</a:t>
            </a:r>
          </a:p>
        </p:txBody>
      </p:sp>
      <p:sp>
        <p:nvSpPr>
          <p:cNvPr id="11" name="Oval 10">
            <a:extLst>
              <a:ext uri="{FF2B5EF4-FFF2-40B4-BE49-F238E27FC236}">
                <a16:creationId xmlns:a16="http://schemas.microsoft.com/office/drawing/2014/main" id="{AC209BEB-4AFF-4B2A-8A9A-647101DACB76}"/>
              </a:ext>
            </a:extLst>
          </p:cNvPr>
          <p:cNvSpPr>
            <a:spLocks noGrp="1"/>
          </p:cNvSpPr>
          <p:nvPr/>
        </p:nvSpPr>
        <p:spPr>
          <a:xfrm>
            <a:off x="950473" y="2667911"/>
            <a:ext cx="114300" cy="114300"/>
          </a:xfrm>
          <a:prstGeom prst="ellipse">
            <a:avLst/>
          </a:prstGeom>
          <a:solidFill>
            <a:srgbClr val="FFD33D"/>
          </a:solidFill>
          <a:ln w="0">
            <a:noFill/>
          </a:ln>
        </p:spPr>
        <p:txBody>
          <a:bodyPr/>
          <a:lstStyle/>
          <a:p>
            <a:endParaRPr lang="en-US"/>
          </a:p>
        </p:txBody>
      </p:sp>
      <p:sp>
        <p:nvSpPr>
          <p:cNvPr id="12" name="Rectangle 11">
            <a:extLst>
              <a:ext uri="{FF2B5EF4-FFF2-40B4-BE49-F238E27FC236}">
                <a16:creationId xmlns:a16="http://schemas.microsoft.com/office/drawing/2014/main" id="{C56B3BA3-4AA1-48BB-9C36-00BC4125E4F6}"/>
              </a:ext>
            </a:extLst>
          </p:cNvPr>
          <p:cNvSpPr>
            <a:spLocks noGrp="1"/>
          </p:cNvSpPr>
          <p:nvPr/>
        </p:nvSpPr>
        <p:spPr>
          <a:xfrm>
            <a:off x="1219200" y="2434752"/>
            <a:ext cx="10020300" cy="600075"/>
          </a:xfrm>
          <a:prstGeom prst="rect">
            <a:avLst/>
          </a:prstGeom>
          <a:noFill/>
          <a:ln w="0">
            <a:noFill/>
          </a:ln>
        </p:spPr>
        <p:txBody>
          <a:bodyPr anchor="ctr"/>
          <a:lstStyle/>
          <a:p>
            <a:pPr>
              <a:defRPr sz="1650" b="0">
                <a:solidFill>
                  <a:srgbClr val="17324D"/>
                </a:solidFill>
                <a:latin typeface="Aptos"/>
                <a:ea typeface="Aptos"/>
                <a:cs typeface="Aptos"/>
              </a:defRPr>
            </a:pPr>
            <a:r>
              <a:rPr sz="2400" b="0" dirty="0">
                <a:solidFill>
                  <a:srgbClr val="17324D"/>
                </a:solidFill>
                <a:latin typeface="Aptos"/>
                <a:ea typeface="Aptos"/>
                <a:cs typeface="Aptos"/>
              </a:rPr>
              <a:t>Ask questions before making assumptions</a:t>
            </a:r>
          </a:p>
        </p:txBody>
      </p:sp>
      <p:sp>
        <p:nvSpPr>
          <p:cNvPr id="13" name="Oval 12">
            <a:extLst>
              <a:ext uri="{FF2B5EF4-FFF2-40B4-BE49-F238E27FC236}">
                <a16:creationId xmlns:a16="http://schemas.microsoft.com/office/drawing/2014/main" id="{F555EBC4-CF2B-4F10-B28C-17F665CAA46C}"/>
              </a:ext>
            </a:extLst>
          </p:cNvPr>
          <p:cNvSpPr>
            <a:spLocks noGrp="1"/>
          </p:cNvSpPr>
          <p:nvPr/>
        </p:nvSpPr>
        <p:spPr>
          <a:xfrm>
            <a:off x="952500" y="3395663"/>
            <a:ext cx="114300" cy="114300"/>
          </a:xfrm>
          <a:prstGeom prst="ellipse">
            <a:avLst/>
          </a:prstGeom>
          <a:solidFill>
            <a:srgbClr val="42C77A"/>
          </a:solidFill>
          <a:ln w="0">
            <a:noFill/>
          </a:ln>
        </p:spPr>
        <p:txBody>
          <a:bodyPr/>
          <a:lstStyle/>
          <a:p>
            <a:endParaRPr lang="en-US"/>
          </a:p>
        </p:txBody>
      </p:sp>
      <p:sp>
        <p:nvSpPr>
          <p:cNvPr id="14" name="Rectangle 13">
            <a:extLst>
              <a:ext uri="{FF2B5EF4-FFF2-40B4-BE49-F238E27FC236}">
                <a16:creationId xmlns:a16="http://schemas.microsoft.com/office/drawing/2014/main" id="{2C40DF55-BAF7-47A7-A1EC-1AAB7CF39018}"/>
              </a:ext>
            </a:extLst>
          </p:cNvPr>
          <p:cNvSpPr>
            <a:spLocks noGrp="1"/>
          </p:cNvSpPr>
          <p:nvPr/>
        </p:nvSpPr>
        <p:spPr>
          <a:xfrm>
            <a:off x="1219200" y="3128962"/>
            <a:ext cx="10020300" cy="600075"/>
          </a:xfrm>
          <a:prstGeom prst="rect">
            <a:avLst/>
          </a:prstGeom>
          <a:noFill/>
          <a:ln w="0">
            <a:noFill/>
          </a:ln>
        </p:spPr>
        <p:txBody>
          <a:bodyPr anchor="ctr"/>
          <a:lstStyle/>
          <a:p>
            <a:pPr>
              <a:defRPr sz="1650" b="0">
                <a:solidFill>
                  <a:srgbClr val="17324D"/>
                </a:solidFill>
                <a:latin typeface="Aptos"/>
                <a:ea typeface="Aptos"/>
                <a:cs typeface="Aptos"/>
              </a:defRPr>
            </a:pPr>
            <a:r>
              <a:rPr sz="2400" b="0" dirty="0">
                <a:solidFill>
                  <a:srgbClr val="17324D"/>
                </a:solidFill>
                <a:latin typeface="Aptos"/>
                <a:ea typeface="Aptos"/>
                <a:cs typeface="Aptos"/>
              </a:rPr>
              <a:t>Listen to understand the concern</a:t>
            </a:r>
          </a:p>
        </p:txBody>
      </p:sp>
      <p:sp>
        <p:nvSpPr>
          <p:cNvPr id="15" name="Oval 14">
            <a:extLst>
              <a:ext uri="{FF2B5EF4-FFF2-40B4-BE49-F238E27FC236}">
                <a16:creationId xmlns:a16="http://schemas.microsoft.com/office/drawing/2014/main" id="{237BC9FA-D262-46DB-BF4F-69EE032942BF}"/>
              </a:ext>
            </a:extLst>
          </p:cNvPr>
          <p:cNvSpPr>
            <a:spLocks noGrp="1"/>
          </p:cNvSpPr>
          <p:nvPr/>
        </p:nvSpPr>
        <p:spPr>
          <a:xfrm>
            <a:off x="952500" y="3984341"/>
            <a:ext cx="114300" cy="114300"/>
          </a:xfrm>
          <a:prstGeom prst="ellipse">
            <a:avLst/>
          </a:prstGeom>
          <a:solidFill>
            <a:srgbClr val="2E86DE"/>
          </a:solidFill>
          <a:ln w="0">
            <a:noFill/>
          </a:ln>
        </p:spPr>
        <p:txBody>
          <a:bodyPr/>
          <a:lstStyle/>
          <a:p>
            <a:endParaRPr lang="en-US"/>
          </a:p>
        </p:txBody>
      </p:sp>
      <p:sp>
        <p:nvSpPr>
          <p:cNvPr id="16" name="Rectangle 15">
            <a:extLst>
              <a:ext uri="{FF2B5EF4-FFF2-40B4-BE49-F238E27FC236}">
                <a16:creationId xmlns:a16="http://schemas.microsoft.com/office/drawing/2014/main" id="{A95E36ED-EBBF-4648-8DA1-591EA9369E7D}"/>
              </a:ext>
            </a:extLst>
          </p:cNvPr>
          <p:cNvSpPr>
            <a:spLocks noGrp="1"/>
          </p:cNvSpPr>
          <p:nvPr/>
        </p:nvSpPr>
        <p:spPr>
          <a:xfrm>
            <a:off x="1219200" y="3708166"/>
            <a:ext cx="10020300" cy="600075"/>
          </a:xfrm>
          <a:prstGeom prst="rect">
            <a:avLst/>
          </a:prstGeom>
          <a:noFill/>
          <a:ln w="0">
            <a:noFill/>
          </a:ln>
        </p:spPr>
        <p:txBody>
          <a:bodyPr anchor="ctr"/>
          <a:lstStyle/>
          <a:p>
            <a:pPr>
              <a:defRPr sz="1650" b="0">
                <a:solidFill>
                  <a:srgbClr val="17324D"/>
                </a:solidFill>
                <a:latin typeface="Aptos"/>
                <a:ea typeface="Aptos"/>
                <a:cs typeface="Aptos"/>
              </a:defRPr>
            </a:pPr>
            <a:r>
              <a:rPr sz="2400" b="0" dirty="0">
                <a:solidFill>
                  <a:srgbClr val="17324D"/>
                </a:solidFill>
                <a:latin typeface="Aptos"/>
                <a:ea typeface="Aptos"/>
                <a:cs typeface="Aptos"/>
              </a:rPr>
              <a:t>Share important information with all commissioners</a:t>
            </a:r>
          </a:p>
        </p:txBody>
      </p:sp>
      <p:sp>
        <p:nvSpPr>
          <p:cNvPr id="17" name="Oval 16">
            <a:extLst>
              <a:ext uri="{FF2B5EF4-FFF2-40B4-BE49-F238E27FC236}">
                <a16:creationId xmlns:a16="http://schemas.microsoft.com/office/drawing/2014/main" id="{1C6B2D92-6CBD-4EF6-A22D-8D3D766956DB}"/>
              </a:ext>
            </a:extLst>
          </p:cNvPr>
          <p:cNvSpPr>
            <a:spLocks noGrp="1"/>
          </p:cNvSpPr>
          <p:nvPr/>
        </p:nvSpPr>
        <p:spPr>
          <a:xfrm>
            <a:off x="952500" y="4671101"/>
            <a:ext cx="114300" cy="114300"/>
          </a:xfrm>
          <a:prstGeom prst="ellipse">
            <a:avLst/>
          </a:prstGeom>
          <a:solidFill>
            <a:srgbClr val="F04452"/>
          </a:solidFill>
          <a:ln w="0">
            <a:noFill/>
          </a:ln>
        </p:spPr>
        <p:txBody>
          <a:bodyPr/>
          <a:lstStyle/>
          <a:p>
            <a:endParaRPr lang="en-US"/>
          </a:p>
        </p:txBody>
      </p:sp>
      <p:sp>
        <p:nvSpPr>
          <p:cNvPr id="18" name="Rectangle 17">
            <a:extLst>
              <a:ext uri="{FF2B5EF4-FFF2-40B4-BE49-F238E27FC236}">
                <a16:creationId xmlns:a16="http://schemas.microsoft.com/office/drawing/2014/main" id="{CE7D1BFE-C3F0-449F-A163-BC6752EA4ADF}"/>
              </a:ext>
            </a:extLst>
          </p:cNvPr>
          <p:cNvSpPr>
            <a:spLocks noGrp="1"/>
          </p:cNvSpPr>
          <p:nvPr/>
        </p:nvSpPr>
        <p:spPr>
          <a:xfrm>
            <a:off x="1219200" y="4371064"/>
            <a:ext cx="10020300" cy="600075"/>
          </a:xfrm>
          <a:prstGeom prst="rect">
            <a:avLst/>
          </a:prstGeom>
          <a:noFill/>
          <a:ln w="0">
            <a:noFill/>
          </a:ln>
        </p:spPr>
        <p:txBody>
          <a:bodyPr anchor="ctr"/>
          <a:lstStyle/>
          <a:p>
            <a:pPr>
              <a:defRPr sz="1650" b="0">
                <a:solidFill>
                  <a:srgbClr val="17324D"/>
                </a:solidFill>
                <a:latin typeface="Aptos"/>
                <a:ea typeface="Aptos"/>
                <a:cs typeface="Aptos"/>
              </a:defRPr>
            </a:pPr>
            <a:r>
              <a:rPr sz="2400" b="0" dirty="0">
                <a:solidFill>
                  <a:srgbClr val="17324D"/>
                </a:solidFill>
                <a:latin typeface="Aptos"/>
                <a:ea typeface="Aptos"/>
                <a:cs typeface="Aptos"/>
              </a:rPr>
              <a:t>Keep direction to staff within the governance structure</a:t>
            </a:r>
          </a:p>
        </p:txBody>
      </p:sp>
      <p:sp>
        <p:nvSpPr>
          <p:cNvPr id="19" name="Oval 18">
            <a:extLst>
              <a:ext uri="{FF2B5EF4-FFF2-40B4-BE49-F238E27FC236}">
                <a16:creationId xmlns:a16="http://schemas.microsoft.com/office/drawing/2014/main" id="{9142B96F-801D-4591-89B8-C8FF5BF4124C}"/>
              </a:ext>
            </a:extLst>
          </p:cNvPr>
          <p:cNvSpPr>
            <a:spLocks noGrp="1"/>
          </p:cNvSpPr>
          <p:nvPr/>
        </p:nvSpPr>
        <p:spPr>
          <a:xfrm>
            <a:off x="952500" y="5283434"/>
            <a:ext cx="114300" cy="114300"/>
          </a:xfrm>
          <a:prstGeom prst="ellipse">
            <a:avLst/>
          </a:prstGeom>
          <a:solidFill>
            <a:srgbClr val="FFD33D"/>
          </a:solidFill>
          <a:ln w="0">
            <a:noFill/>
          </a:ln>
        </p:spPr>
        <p:txBody>
          <a:bodyPr/>
          <a:lstStyle/>
          <a:p>
            <a:endParaRPr lang="en-US"/>
          </a:p>
        </p:txBody>
      </p:sp>
      <p:sp>
        <p:nvSpPr>
          <p:cNvPr id="20" name="Rectangle 19">
            <a:extLst>
              <a:ext uri="{FF2B5EF4-FFF2-40B4-BE49-F238E27FC236}">
                <a16:creationId xmlns:a16="http://schemas.microsoft.com/office/drawing/2014/main" id="{4E209A91-8337-4864-BEF2-209723AE1F5A}"/>
              </a:ext>
            </a:extLst>
          </p:cNvPr>
          <p:cNvSpPr>
            <a:spLocks noGrp="1"/>
          </p:cNvSpPr>
          <p:nvPr/>
        </p:nvSpPr>
        <p:spPr>
          <a:xfrm>
            <a:off x="1219200" y="5033962"/>
            <a:ext cx="10020300" cy="600075"/>
          </a:xfrm>
          <a:prstGeom prst="rect">
            <a:avLst/>
          </a:prstGeom>
          <a:noFill/>
          <a:ln w="0">
            <a:noFill/>
          </a:ln>
        </p:spPr>
        <p:txBody>
          <a:bodyPr anchor="ctr"/>
          <a:lstStyle/>
          <a:p>
            <a:pPr>
              <a:defRPr sz="1650" b="0">
                <a:solidFill>
                  <a:srgbClr val="17324D"/>
                </a:solidFill>
                <a:latin typeface="Aptos"/>
                <a:ea typeface="Aptos"/>
                <a:cs typeface="Aptos"/>
              </a:defRPr>
            </a:pPr>
            <a:r>
              <a:rPr sz="2400" b="0" dirty="0">
                <a:solidFill>
                  <a:srgbClr val="17324D"/>
                </a:solidFill>
                <a:latin typeface="Aptos"/>
                <a:ea typeface="Aptos"/>
                <a:cs typeface="Aptos"/>
              </a:rPr>
              <a:t>Address difficult issues before they grow</a:t>
            </a:r>
          </a:p>
        </p:txBody>
      </p:sp>
      <p:sp>
        <p:nvSpPr>
          <p:cNvPr id="21" name="Oval 20">
            <a:extLst>
              <a:ext uri="{FF2B5EF4-FFF2-40B4-BE49-F238E27FC236}">
                <a16:creationId xmlns:a16="http://schemas.microsoft.com/office/drawing/2014/main" id="{FEABD07B-FEC3-45E2-B265-DCF43BE96873}"/>
              </a:ext>
            </a:extLst>
          </p:cNvPr>
          <p:cNvSpPr>
            <a:spLocks noGrp="1"/>
          </p:cNvSpPr>
          <p:nvPr/>
        </p:nvSpPr>
        <p:spPr>
          <a:xfrm>
            <a:off x="952500" y="5975113"/>
            <a:ext cx="114300" cy="114300"/>
          </a:xfrm>
          <a:prstGeom prst="ellipse">
            <a:avLst/>
          </a:prstGeom>
          <a:solidFill>
            <a:srgbClr val="42C77A"/>
          </a:solidFill>
          <a:ln w="0">
            <a:noFill/>
          </a:ln>
        </p:spPr>
        <p:txBody>
          <a:bodyPr/>
          <a:lstStyle/>
          <a:p>
            <a:endParaRPr lang="en-US"/>
          </a:p>
        </p:txBody>
      </p:sp>
      <p:sp>
        <p:nvSpPr>
          <p:cNvPr id="22" name="Rectangle 21">
            <a:extLst>
              <a:ext uri="{FF2B5EF4-FFF2-40B4-BE49-F238E27FC236}">
                <a16:creationId xmlns:a16="http://schemas.microsoft.com/office/drawing/2014/main" id="{E4C1A8BA-6149-4015-B016-84C373C88165}"/>
              </a:ext>
            </a:extLst>
          </p:cNvPr>
          <p:cNvSpPr>
            <a:spLocks noGrp="1"/>
          </p:cNvSpPr>
          <p:nvPr/>
        </p:nvSpPr>
        <p:spPr>
          <a:xfrm>
            <a:off x="1219200" y="5732226"/>
            <a:ext cx="10020300" cy="600075"/>
          </a:xfrm>
          <a:prstGeom prst="rect">
            <a:avLst/>
          </a:prstGeom>
          <a:noFill/>
          <a:ln w="0">
            <a:noFill/>
          </a:ln>
        </p:spPr>
        <p:txBody>
          <a:bodyPr anchor="ctr"/>
          <a:lstStyle/>
          <a:p>
            <a:pPr>
              <a:defRPr sz="1650" b="0">
                <a:solidFill>
                  <a:srgbClr val="17324D"/>
                </a:solidFill>
                <a:latin typeface="Aptos"/>
                <a:ea typeface="Aptos"/>
                <a:cs typeface="Aptos"/>
              </a:defRPr>
            </a:pPr>
            <a:r>
              <a:rPr sz="2400" b="0" dirty="0">
                <a:solidFill>
                  <a:srgbClr val="17324D"/>
                </a:solidFill>
                <a:latin typeface="Aptos"/>
                <a:ea typeface="Aptos"/>
                <a:cs typeface="Aptos"/>
              </a:rPr>
              <a:t>Respect the board’s final decision</a:t>
            </a:r>
          </a:p>
        </p:txBody>
      </p:sp>
    </p:spTree>
    <p:extLst>
      <p:ext uri="{BB962C8B-B14F-4D97-AF65-F5344CB8AC3E}">
        <p14:creationId xmlns:p14="http://schemas.microsoft.com/office/powerpoint/2010/main" val="202658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2E49894-9F39-4296-9A50-AC301D1ACE87}"/>
              </a:ext>
            </a:extLst>
          </p:cNvPr>
          <p:cNvSpPr>
            <a:spLocks noGrp="1"/>
          </p:cNvSpPr>
          <p:nvPr/>
        </p:nvSpPr>
        <p:spPr>
          <a:xfrm>
            <a:off x="0" y="0"/>
            <a:ext cx="171450" cy="6858000"/>
          </a:xfrm>
          <a:prstGeom prst="rect">
            <a:avLst/>
          </a:prstGeom>
          <a:solidFill>
            <a:srgbClr val="2E86DE"/>
          </a:solidFill>
          <a:ln w="0">
            <a:noFill/>
          </a:ln>
        </p:spPr>
        <p:txBody>
          <a:bodyPr/>
          <a:lstStyle/>
          <a:p>
            <a:endParaRPr lang="en-US"/>
          </a:p>
        </p:txBody>
      </p:sp>
      <p:sp>
        <p:nvSpPr>
          <p:cNvPr id="2" name="Rectangle 1">
            <a:extLst>
              <a:ext uri="{FF2B5EF4-FFF2-40B4-BE49-F238E27FC236}">
                <a16:creationId xmlns:a16="http://schemas.microsoft.com/office/drawing/2014/main" id="{0AB44006-76B5-4E91-B987-E4E46D959DFF}"/>
              </a:ext>
            </a:extLst>
          </p:cNvPr>
          <p:cNvSpPr>
            <a:spLocks noGrp="1"/>
          </p:cNvSpPr>
          <p:nvPr/>
        </p:nvSpPr>
        <p:spPr>
          <a:xfrm>
            <a:off x="685800" y="161925"/>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A communication-ready board meeting</a:t>
            </a:r>
          </a:p>
        </p:txBody>
      </p:sp>
      <p:sp>
        <p:nvSpPr>
          <p:cNvPr id="3" name="Rectangle 2">
            <a:extLst>
              <a:ext uri="{FF2B5EF4-FFF2-40B4-BE49-F238E27FC236}">
                <a16:creationId xmlns:a16="http://schemas.microsoft.com/office/drawing/2014/main" id="{2031A35F-2C9B-49DD-BAED-BDC0C8461CE9}"/>
              </a:ext>
            </a:extLst>
          </p:cNvPr>
          <p:cNvSpPr>
            <a:spLocks noGrp="1"/>
          </p:cNvSpPr>
          <p:nvPr/>
        </p:nvSpPr>
        <p:spPr>
          <a:xfrm>
            <a:off x="685800" y="942975"/>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Good habits begin before the gavel</a:t>
            </a:r>
          </a:p>
        </p:txBody>
      </p:sp>
      <p:sp>
        <p:nvSpPr>
          <p:cNvPr id="4" name="Rectangle 3">
            <a:extLst>
              <a:ext uri="{FF2B5EF4-FFF2-40B4-BE49-F238E27FC236}">
                <a16:creationId xmlns:a16="http://schemas.microsoft.com/office/drawing/2014/main" id="{A0D5CEDD-D9AE-4CD3-8B10-14539838382C}"/>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FB824E57-854E-4FA2-B658-C42C2D080AC5}"/>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AF2DC714-D3BA-4785-A1CF-D5F19E4FB85C}"/>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453AB0FF-F2D2-4297-9BCD-FA2AE8A17A42}"/>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C8610E56-FD98-4841-BBF2-0F105D7E093F}"/>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26</a:t>
            </a:r>
          </a:p>
        </p:txBody>
      </p:sp>
      <p:sp>
        <p:nvSpPr>
          <p:cNvPr id="9" name="Rectangle 8">
            <a:extLst>
              <a:ext uri="{FF2B5EF4-FFF2-40B4-BE49-F238E27FC236}">
                <a16:creationId xmlns:a16="http://schemas.microsoft.com/office/drawing/2014/main" id="{6B1FD1DD-2F87-4547-BBD0-E7D937ACCBDC}"/>
              </a:ext>
            </a:extLst>
          </p:cNvPr>
          <p:cNvSpPr>
            <a:spLocks noGrp="1"/>
          </p:cNvSpPr>
          <p:nvPr/>
        </p:nvSpPr>
        <p:spPr>
          <a:xfrm>
            <a:off x="595312" y="2047875"/>
            <a:ext cx="3381375" cy="666750"/>
          </a:xfrm>
          <a:prstGeom prst="rect">
            <a:avLst/>
          </a:prstGeom>
          <a:solidFill>
            <a:srgbClr val="2E86DE"/>
          </a:solidFill>
          <a:ln w="0">
            <a:noFill/>
          </a:ln>
        </p:spPr>
        <p:txBody>
          <a:bodyPr/>
          <a:lstStyle/>
          <a:p>
            <a:endParaRPr lang="en-US" sz="2800" dirty="0"/>
          </a:p>
        </p:txBody>
      </p:sp>
      <p:sp>
        <p:nvSpPr>
          <p:cNvPr id="10" name="Rectangle 9">
            <a:extLst>
              <a:ext uri="{FF2B5EF4-FFF2-40B4-BE49-F238E27FC236}">
                <a16:creationId xmlns:a16="http://schemas.microsoft.com/office/drawing/2014/main" id="{7F1580CE-3B73-4E6B-94A1-FB67BD266F6A}"/>
              </a:ext>
            </a:extLst>
          </p:cNvPr>
          <p:cNvSpPr>
            <a:spLocks noGrp="1"/>
          </p:cNvSpPr>
          <p:nvPr/>
        </p:nvSpPr>
        <p:spPr>
          <a:xfrm>
            <a:off x="595311" y="2047875"/>
            <a:ext cx="3381375" cy="666750"/>
          </a:xfrm>
          <a:prstGeom prst="rect">
            <a:avLst/>
          </a:prstGeom>
          <a:noFill/>
          <a:ln w="0">
            <a:noFill/>
          </a:ln>
        </p:spPr>
        <p:txBody>
          <a:bodyPr anchor="ctr"/>
          <a:lstStyle/>
          <a:p>
            <a:pPr>
              <a:defRPr sz="1800" b="1">
                <a:solidFill>
                  <a:srgbClr val="FFFFFF"/>
                </a:solidFill>
                <a:latin typeface="Aptos"/>
                <a:ea typeface="Aptos"/>
                <a:cs typeface="Aptos"/>
              </a:defRPr>
            </a:pPr>
            <a:r>
              <a:rPr sz="2400" b="1" dirty="0">
                <a:solidFill>
                  <a:srgbClr val="FFFFFF"/>
                </a:solidFill>
                <a:latin typeface="Aptos"/>
                <a:ea typeface="Aptos"/>
                <a:cs typeface="Aptos"/>
              </a:rPr>
              <a:t>BEFORE</a:t>
            </a:r>
          </a:p>
        </p:txBody>
      </p:sp>
      <p:sp>
        <p:nvSpPr>
          <p:cNvPr id="11" name="Rectangle 10">
            <a:extLst>
              <a:ext uri="{FF2B5EF4-FFF2-40B4-BE49-F238E27FC236}">
                <a16:creationId xmlns:a16="http://schemas.microsoft.com/office/drawing/2014/main" id="{6E02D03F-ADD3-4AD4-9402-3C61F6447335}"/>
              </a:ext>
            </a:extLst>
          </p:cNvPr>
          <p:cNvSpPr>
            <a:spLocks noGrp="1"/>
          </p:cNvSpPr>
          <p:nvPr/>
        </p:nvSpPr>
        <p:spPr>
          <a:xfrm>
            <a:off x="523875" y="3248025"/>
            <a:ext cx="3333749" cy="2286000"/>
          </a:xfrm>
          <a:prstGeom prst="rect">
            <a:avLst/>
          </a:prstGeom>
          <a:noFill/>
          <a:ln w="0">
            <a:noFill/>
          </a:ln>
        </p:spPr>
        <p:txBody>
          <a:bodyPr anchor="ctr"/>
          <a:lstStyle/>
          <a:p>
            <a:pPr>
              <a:defRPr sz="1725" b="0">
                <a:solidFill>
                  <a:srgbClr val="17324D"/>
                </a:solidFill>
                <a:latin typeface="Aptos"/>
                <a:ea typeface="Aptos"/>
                <a:cs typeface="Aptos"/>
              </a:defRPr>
            </a:pPr>
            <a:r>
              <a:rPr sz="2400" b="0" dirty="0">
                <a:solidFill>
                  <a:srgbClr val="17324D"/>
                </a:solidFill>
                <a:latin typeface="Aptos"/>
                <a:ea typeface="Aptos"/>
                <a:cs typeface="Aptos"/>
              </a:rPr>
              <a:t>Clear purpose</a:t>
            </a:r>
            <a:endParaRPr lang="en-US" sz="2400" b="0" dirty="0">
              <a:solidFill>
                <a:srgbClr val="17324D"/>
              </a:solidFill>
              <a:latin typeface="Aptos"/>
              <a:ea typeface="Aptos"/>
              <a:cs typeface="Aptos"/>
            </a:endParaRPr>
          </a:p>
          <a:p>
            <a:pPr>
              <a:defRPr sz="1725" b="0">
                <a:solidFill>
                  <a:srgbClr val="17324D"/>
                </a:solidFill>
                <a:latin typeface="Aptos"/>
                <a:ea typeface="Aptos"/>
                <a:cs typeface="Aptos"/>
              </a:defRPr>
            </a:pPr>
            <a:endParaRPr sz="2400" b="0" dirty="0">
              <a:solidFill>
                <a:srgbClr val="17324D"/>
              </a:solidFill>
              <a:latin typeface="Aptos"/>
              <a:ea typeface="Aptos"/>
              <a:cs typeface="Aptos"/>
            </a:endParaRPr>
          </a:p>
          <a:p>
            <a:pPr>
              <a:defRPr sz="1725" b="0">
                <a:solidFill>
                  <a:srgbClr val="17324D"/>
                </a:solidFill>
                <a:latin typeface="Aptos"/>
                <a:ea typeface="Aptos"/>
                <a:cs typeface="Aptos"/>
              </a:defRPr>
            </a:pPr>
            <a:r>
              <a:rPr sz="2400" b="0" dirty="0">
                <a:solidFill>
                  <a:srgbClr val="17324D"/>
                </a:solidFill>
                <a:latin typeface="Aptos"/>
                <a:ea typeface="Aptos"/>
                <a:cs typeface="Aptos"/>
              </a:rPr>
              <a:t>Decision identified</a:t>
            </a:r>
            <a:endParaRPr lang="en-US" sz="2400" b="0" dirty="0">
              <a:solidFill>
                <a:srgbClr val="17324D"/>
              </a:solidFill>
              <a:latin typeface="Aptos"/>
              <a:ea typeface="Aptos"/>
              <a:cs typeface="Aptos"/>
            </a:endParaRPr>
          </a:p>
          <a:p>
            <a:pPr>
              <a:defRPr sz="1725" b="0">
                <a:solidFill>
                  <a:srgbClr val="17324D"/>
                </a:solidFill>
                <a:latin typeface="Aptos"/>
                <a:ea typeface="Aptos"/>
                <a:cs typeface="Aptos"/>
              </a:defRPr>
            </a:pPr>
            <a:endParaRPr sz="2400" b="0" dirty="0">
              <a:solidFill>
                <a:srgbClr val="17324D"/>
              </a:solidFill>
              <a:latin typeface="Aptos"/>
              <a:ea typeface="Aptos"/>
              <a:cs typeface="Aptos"/>
            </a:endParaRPr>
          </a:p>
          <a:p>
            <a:pPr>
              <a:defRPr sz="1725" b="0">
                <a:solidFill>
                  <a:srgbClr val="17324D"/>
                </a:solidFill>
                <a:latin typeface="Aptos"/>
                <a:ea typeface="Aptos"/>
                <a:cs typeface="Aptos"/>
              </a:defRPr>
            </a:pPr>
            <a:r>
              <a:rPr sz="2400" b="0" dirty="0">
                <a:solidFill>
                  <a:srgbClr val="17324D"/>
                </a:solidFill>
                <a:latin typeface="Aptos"/>
                <a:ea typeface="Aptos"/>
                <a:cs typeface="Aptos"/>
              </a:rPr>
              <a:t>Packet sent on time</a:t>
            </a:r>
            <a:endParaRPr lang="en-US" sz="2400" b="0" dirty="0">
              <a:solidFill>
                <a:srgbClr val="17324D"/>
              </a:solidFill>
              <a:latin typeface="Aptos"/>
              <a:ea typeface="Aptos"/>
              <a:cs typeface="Aptos"/>
            </a:endParaRPr>
          </a:p>
          <a:p>
            <a:pPr>
              <a:defRPr sz="1725" b="0">
                <a:solidFill>
                  <a:srgbClr val="17324D"/>
                </a:solidFill>
                <a:latin typeface="Aptos"/>
                <a:ea typeface="Aptos"/>
                <a:cs typeface="Aptos"/>
              </a:defRPr>
            </a:pPr>
            <a:endParaRPr sz="2400" b="0" dirty="0">
              <a:solidFill>
                <a:srgbClr val="17324D"/>
              </a:solidFill>
              <a:latin typeface="Aptos"/>
              <a:ea typeface="Aptos"/>
              <a:cs typeface="Aptos"/>
            </a:endParaRPr>
          </a:p>
          <a:p>
            <a:pPr>
              <a:defRPr sz="1725" b="0">
                <a:solidFill>
                  <a:srgbClr val="17324D"/>
                </a:solidFill>
                <a:latin typeface="Aptos"/>
                <a:ea typeface="Aptos"/>
                <a:cs typeface="Aptos"/>
              </a:defRPr>
            </a:pPr>
            <a:r>
              <a:rPr sz="2400" b="0" dirty="0">
                <a:solidFill>
                  <a:srgbClr val="17324D"/>
                </a:solidFill>
                <a:latin typeface="Aptos"/>
                <a:ea typeface="Aptos"/>
                <a:cs typeface="Aptos"/>
              </a:rPr>
              <a:t>Questions routed early</a:t>
            </a:r>
          </a:p>
        </p:txBody>
      </p:sp>
      <p:sp>
        <p:nvSpPr>
          <p:cNvPr id="12" name="Rectangle 11">
            <a:extLst>
              <a:ext uri="{FF2B5EF4-FFF2-40B4-BE49-F238E27FC236}">
                <a16:creationId xmlns:a16="http://schemas.microsoft.com/office/drawing/2014/main" id="{799D0984-867B-47C8-BD7F-D8E36897FFFA}"/>
              </a:ext>
            </a:extLst>
          </p:cNvPr>
          <p:cNvSpPr>
            <a:spLocks noGrp="1"/>
          </p:cNvSpPr>
          <p:nvPr/>
        </p:nvSpPr>
        <p:spPr>
          <a:xfrm>
            <a:off x="4476750" y="2038350"/>
            <a:ext cx="3381375" cy="666750"/>
          </a:xfrm>
          <a:prstGeom prst="rect">
            <a:avLst/>
          </a:prstGeom>
          <a:solidFill>
            <a:srgbClr val="42C77A"/>
          </a:solidFill>
          <a:ln w="0">
            <a:noFill/>
          </a:ln>
        </p:spPr>
        <p:txBody>
          <a:bodyPr/>
          <a:lstStyle/>
          <a:p>
            <a:endParaRPr lang="en-US"/>
          </a:p>
        </p:txBody>
      </p:sp>
      <p:sp>
        <p:nvSpPr>
          <p:cNvPr id="13" name="Rectangle 12">
            <a:extLst>
              <a:ext uri="{FF2B5EF4-FFF2-40B4-BE49-F238E27FC236}">
                <a16:creationId xmlns:a16="http://schemas.microsoft.com/office/drawing/2014/main" id="{EA2C9872-22C7-4ED6-B991-E263A3E78B61}"/>
              </a:ext>
            </a:extLst>
          </p:cNvPr>
          <p:cNvSpPr>
            <a:spLocks noGrp="1"/>
          </p:cNvSpPr>
          <p:nvPr/>
        </p:nvSpPr>
        <p:spPr>
          <a:xfrm>
            <a:off x="4476749" y="2038350"/>
            <a:ext cx="3381375" cy="666750"/>
          </a:xfrm>
          <a:prstGeom prst="rect">
            <a:avLst/>
          </a:prstGeom>
          <a:noFill/>
          <a:ln w="0">
            <a:noFill/>
          </a:ln>
        </p:spPr>
        <p:txBody>
          <a:bodyPr anchor="ctr"/>
          <a:lstStyle/>
          <a:p>
            <a:pPr>
              <a:defRPr sz="1800" b="1">
                <a:solidFill>
                  <a:srgbClr val="FFFFFF"/>
                </a:solidFill>
                <a:latin typeface="Aptos"/>
                <a:ea typeface="Aptos"/>
                <a:cs typeface="Aptos"/>
              </a:defRPr>
            </a:pPr>
            <a:r>
              <a:rPr sz="2400" b="1" dirty="0">
                <a:solidFill>
                  <a:srgbClr val="FFFFFF"/>
                </a:solidFill>
                <a:latin typeface="Aptos"/>
                <a:ea typeface="Aptos"/>
                <a:cs typeface="Aptos"/>
              </a:rPr>
              <a:t>DURING</a:t>
            </a:r>
          </a:p>
        </p:txBody>
      </p:sp>
      <p:sp>
        <p:nvSpPr>
          <p:cNvPr id="14" name="Rectangle 13">
            <a:extLst>
              <a:ext uri="{FF2B5EF4-FFF2-40B4-BE49-F238E27FC236}">
                <a16:creationId xmlns:a16="http://schemas.microsoft.com/office/drawing/2014/main" id="{ABDC262A-D8D8-4067-8E0E-FC43B31711F7}"/>
              </a:ext>
            </a:extLst>
          </p:cNvPr>
          <p:cNvSpPr>
            <a:spLocks noGrp="1"/>
          </p:cNvSpPr>
          <p:nvPr/>
        </p:nvSpPr>
        <p:spPr>
          <a:xfrm>
            <a:off x="4476748" y="3443591"/>
            <a:ext cx="3381375" cy="2286000"/>
          </a:xfrm>
          <a:prstGeom prst="rect">
            <a:avLst/>
          </a:prstGeom>
          <a:noFill/>
          <a:ln w="0">
            <a:noFill/>
          </a:ln>
        </p:spPr>
        <p:txBody>
          <a:bodyPr anchor="ctr"/>
          <a:lstStyle/>
          <a:p>
            <a:pPr>
              <a:defRPr sz="1725" b="0">
                <a:solidFill>
                  <a:srgbClr val="17324D"/>
                </a:solidFill>
                <a:latin typeface="Aptos"/>
                <a:ea typeface="Aptos"/>
                <a:cs typeface="Aptos"/>
              </a:defRPr>
            </a:pPr>
            <a:r>
              <a:rPr sz="2400" b="0" dirty="0">
                <a:solidFill>
                  <a:srgbClr val="17324D"/>
                </a:solidFill>
                <a:latin typeface="Aptos"/>
                <a:ea typeface="Aptos"/>
                <a:cs typeface="Aptos"/>
              </a:rPr>
              <a:t>Chair protects the process</a:t>
            </a:r>
            <a:endParaRPr lang="en-US" sz="2400" b="0" dirty="0">
              <a:solidFill>
                <a:srgbClr val="17324D"/>
              </a:solidFill>
              <a:latin typeface="Aptos"/>
              <a:ea typeface="Aptos"/>
              <a:cs typeface="Aptos"/>
            </a:endParaRPr>
          </a:p>
          <a:p>
            <a:pPr>
              <a:defRPr sz="1725" b="0">
                <a:solidFill>
                  <a:srgbClr val="17324D"/>
                </a:solidFill>
                <a:latin typeface="Aptos"/>
                <a:ea typeface="Aptos"/>
                <a:cs typeface="Aptos"/>
              </a:defRPr>
            </a:pPr>
            <a:endParaRPr sz="2400" b="0" dirty="0">
              <a:solidFill>
                <a:srgbClr val="17324D"/>
              </a:solidFill>
              <a:latin typeface="Aptos"/>
              <a:ea typeface="Aptos"/>
              <a:cs typeface="Aptos"/>
            </a:endParaRPr>
          </a:p>
          <a:p>
            <a:pPr>
              <a:defRPr sz="1725" b="0">
                <a:solidFill>
                  <a:srgbClr val="17324D"/>
                </a:solidFill>
                <a:latin typeface="Aptos"/>
                <a:ea typeface="Aptos"/>
                <a:cs typeface="Aptos"/>
              </a:defRPr>
            </a:pPr>
            <a:r>
              <a:rPr sz="2400" b="0" dirty="0">
                <a:solidFill>
                  <a:srgbClr val="17324D"/>
                </a:solidFill>
                <a:latin typeface="Aptos"/>
                <a:ea typeface="Aptos"/>
                <a:cs typeface="Aptos"/>
              </a:rPr>
              <a:t>Questions stay respectful</a:t>
            </a:r>
            <a:endParaRPr lang="en-US" sz="2400" b="0" dirty="0">
              <a:solidFill>
                <a:srgbClr val="17324D"/>
              </a:solidFill>
              <a:latin typeface="Aptos"/>
              <a:ea typeface="Aptos"/>
              <a:cs typeface="Aptos"/>
            </a:endParaRPr>
          </a:p>
          <a:p>
            <a:pPr>
              <a:defRPr sz="1725" b="0">
                <a:solidFill>
                  <a:srgbClr val="17324D"/>
                </a:solidFill>
                <a:latin typeface="Aptos"/>
                <a:ea typeface="Aptos"/>
                <a:cs typeface="Aptos"/>
              </a:defRPr>
            </a:pPr>
            <a:endParaRPr sz="2400" b="0" dirty="0">
              <a:solidFill>
                <a:srgbClr val="17324D"/>
              </a:solidFill>
              <a:latin typeface="Aptos"/>
              <a:ea typeface="Aptos"/>
              <a:cs typeface="Aptos"/>
            </a:endParaRPr>
          </a:p>
          <a:p>
            <a:pPr>
              <a:defRPr sz="1725" b="0">
                <a:solidFill>
                  <a:srgbClr val="17324D"/>
                </a:solidFill>
                <a:latin typeface="Aptos"/>
                <a:ea typeface="Aptos"/>
                <a:cs typeface="Aptos"/>
              </a:defRPr>
            </a:pPr>
            <a:r>
              <a:rPr sz="2400" b="0" dirty="0">
                <a:solidFill>
                  <a:srgbClr val="17324D"/>
                </a:solidFill>
                <a:latin typeface="Aptos"/>
                <a:ea typeface="Aptos"/>
                <a:cs typeface="Aptos"/>
              </a:rPr>
              <a:t>Different lenses surface</a:t>
            </a:r>
            <a:endParaRPr lang="en-US" sz="2400" b="0" dirty="0">
              <a:solidFill>
                <a:srgbClr val="17324D"/>
              </a:solidFill>
              <a:latin typeface="Aptos"/>
              <a:ea typeface="Aptos"/>
              <a:cs typeface="Aptos"/>
            </a:endParaRPr>
          </a:p>
          <a:p>
            <a:pPr>
              <a:defRPr sz="1725" b="0">
                <a:solidFill>
                  <a:srgbClr val="17324D"/>
                </a:solidFill>
                <a:latin typeface="Aptos"/>
                <a:ea typeface="Aptos"/>
                <a:cs typeface="Aptos"/>
              </a:defRPr>
            </a:pPr>
            <a:endParaRPr sz="2400" b="0" dirty="0">
              <a:solidFill>
                <a:srgbClr val="17324D"/>
              </a:solidFill>
              <a:latin typeface="Aptos"/>
              <a:ea typeface="Aptos"/>
              <a:cs typeface="Aptos"/>
            </a:endParaRPr>
          </a:p>
          <a:p>
            <a:pPr>
              <a:defRPr sz="1725" b="0">
                <a:solidFill>
                  <a:srgbClr val="17324D"/>
                </a:solidFill>
                <a:latin typeface="Aptos"/>
                <a:ea typeface="Aptos"/>
                <a:cs typeface="Aptos"/>
              </a:defRPr>
            </a:pPr>
            <a:r>
              <a:rPr sz="2400" b="0" dirty="0">
                <a:solidFill>
                  <a:srgbClr val="17324D"/>
                </a:solidFill>
                <a:latin typeface="Aptos"/>
                <a:ea typeface="Aptos"/>
                <a:cs typeface="Aptos"/>
              </a:rPr>
              <a:t>Next steps are explicit</a:t>
            </a:r>
          </a:p>
        </p:txBody>
      </p:sp>
      <p:sp>
        <p:nvSpPr>
          <p:cNvPr id="15" name="Rectangle 14">
            <a:extLst>
              <a:ext uri="{FF2B5EF4-FFF2-40B4-BE49-F238E27FC236}">
                <a16:creationId xmlns:a16="http://schemas.microsoft.com/office/drawing/2014/main" id="{4D7A6E48-FE77-4C0D-8127-D77A41A8A0C9}"/>
              </a:ext>
            </a:extLst>
          </p:cNvPr>
          <p:cNvSpPr>
            <a:spLocks noGrp="1"/>
          </p:cNvSpPr>
          <p:nvPr/>
        </p:nvSpPr>
        <p:spPr>
          <a:xfrm>
            <a:off x="8334375" y="2047875"/>
            <a:ext cx="3381375" cy="666750"/>
          </a:xfrm>
          <a:prstGeom prst="rect">
            <a:avLst/>
          </a:prstGeom>
          <a:solidFill>
            <a:srgbClr val="FFD33D"/>
          </a:solidFill>
          <a:ln w="0">
            <a:noFill/>
          </a:ln>
        </p:spPr>
        <p:txBody>
          <a:bodyPr/>
          <a:lstStyle/>
          <a:p>
            <a:endParaRPr lang="en-US"/>
          </a:p>
        </p:txBody>
      </p:sp>
      <p:sp>
        <p:nvSpPr>
          <p:cNvPr id="16" name="Rectangle 15">
            <a:extLst>
              <a:ext uri="{FF2B5EF4-FFF2-40B4-BE49-F238E27FC236}">
                <a16:creationId xmlns:a16="http://schemas.microsoft.com/office/drawing/2014/main" id="{29F8429E-6926-4ECA-8497-014A3DBF9A8D}"/>
              </a:ext>
            </a:extLst>
          </p:cNvPr>
          <p:cNvSpPr>
            <a:spLocks noGrp="1"/>
          </p:cNvSpPr>
          <p:nvPr/>
        </p:nvSpPr>
        <p:spPr>
          <a:xfrm>
            <a:off x="8334374" y="2047875"/>
            <a:ext cx="3381375" cy="666750"/>
          </a:xfrm>
          <a:prstGeom prst="rect">
            <a:avLst/>
          </a:prstGeom>
          <a:noFill/>
          <a:ln w="0">
            <a:noFill/>
          </a:ln>
        </p:spPr>
        <p:txBody>
          <a:bodyPr anchor="ctr"/>
          <a:lstStyle/>
          <a:p>
            <a:pPr>
              <a:defRPr sz="1800" b="1">
                <a:solidFill>
                  <a:srgbClr val="17324D"/>
                </a:solidFill>
                <a:latin typeface="Aptos"/>
                <a:ea typeface="Aptos"/>
                <a:cs typeface="Aptos"/>
              </a:defRPr>
            </a:pPr>
            <a:r>
              <a:rPr sz="2400" b="1" dirty="0">
                <a:solidFill>
                  <a:schemeClr val="bg1"/>
                </a:solidFill>
                <a:latin typeface="Aptos"/>
                <a:ea typeface="Aptos"/>
                <a:cs typeface="Aptos"/>
              </a:rPr>
              <a:t>AFTER</a:t>
            </a:r>
          </a:p>
        </p:txBody>
      </p:sp>
      <p:sp>
        <p:nvSpPr>
          <p:cNvPr id="17" name="Rectangle 16">
            <a:extLst>
              <a:ext uri="{FF2B5EF4-FFF2-40B4-BE49-F238E27FC236}">
                <a16:creationId xmlns:a16="http://schemas.microsoft.com/office/drawing/2014/main" id="{42BCD936-1570-480A-A901-8BD5915CC54F}"/>
              </a:ext>
            </a:extLst>
          </p:cNvPr>
          <p:cNvSpPr>
            <a:spLocks noGrp="1"/>
          </p:cNvSpPr>
          <p:nvPr/>
        </p:nvSpPr>
        <p:spPr>
          <a:xfrm>
            <a:off x="8334374" y="3248025"/>
            <a:ext cx="3333750" cy="2286000"/>
          </a:xfrm>
          <a:prstGeom prst="rect">
            <a:avLst/>
          </a:prstGeom>
          <a:noFill/>
          <a:ln w="0">
            <a:noFill/>
          </a:ln>
        </p:spPr>
        <p:txBody>
          <a:bodyPr anchor="ctr"/>
          <a:lstStyle/>
          <a:p>
            <a:pPr>
              <a:defRPr sz="1725" b="0">
                <a:solidFill>
                  <a:srgbClr val="17324D"/>
                </a:solidFill>
                <a:latin typeface="Aptos"/>
                <a:ea typeface="Aptos"/>
                <a:cs typeface="Aptos"/>
              </a:defRPr>
            </a:pPr>
            <a:r>
              <a:rPr sz="2400" b="0" dirty="0">
                <a:solidFill>
                  <a:srgbClr val="17324D"/>
                </a:solidFill>
                <a:latin typeface="Aptos"/>
                <a:ea typeface="Aptos"/>
                <a:cs typeface="Aptos"/>
              </a:rPr>
              <a:t>Decision communicated</a:t>
            </a:r>
            <a:endParaRPr lang="en-US" sz="2400" b="0" dirty="0">
              <a:solidFill>
                <a:srgbClr val="17324D"/>
              </a:solidFill>
              <a:latin typeface="Aptos"/>
              <a:ea typeface="Aptos"/>
              <a:cs typeface="Aptos"/>
            </a:endParaRPr>
          </a:p>
          <a:p>
            <a:pPr>
              <a:defRPr sz="1725" b="0">
                <a:solidFill>
                  <a:srgbClr val="17324D"/>
                </a:solidFill>
                <a:latin typeface="Aptos"/>
                <a:ea typeface="Aptos"/>
                <a:cs typeface="Aptos"/>
              </a:defRPr>
            </a:pPr>
            <a:endParaRPr sz="2400" b="0" dirty="0">
              <a:solidFill>
                <a:srgbClr val="17324D"/>
              </a:solidFill>
              <a:latin typeface="Aptos"/>
              <a:ea typeface="Aptos"/>
              <a:cs typeface="Aptos"/>
            </a:endParaRPr>
          </a:p>
          <a:p>
            <a:pPr>
              <a:defRPr sz="1725" b="0">
                <a:solidFill>
                  <a:srgbClr val="17324D"/>
                </a:solidFill>
                <a:latin typeface="Aptos"/>
                <a:ea typeface="Aptos"/>
                <a:cs typeface="Aptos"/>
              </a:defRPr>
            </a:pPr>
            <a:r>
              <a:rPr sz="2400" b="0" dirty="0">
                <a:solidFill>
                  <a:srgbClr val="17324D"/>
                </a:solidFill>
                <a:latin typeface="Aptos"/>
                <a:ea typeface="Aptos"/>
                <a:cs typeface="Aptos"/>
              </a:rPr>
              <a:t>Assignments confirmed</a:t>
            </a:r>
            <a:endParaRPr lang="en-US" sz="2400" b="0" dirty="0">
              <a:solidFill>
                <a:srgbClr val="17324D"/>
              </a:solidFill>
              <a:latin typeface="Aptos"/>
              <a:ea typeface="Aptos"/>
              <a:cs typeface="Aptos"/>
            </a:endParaRPr>
          </a:p>
          <a:p>
            <a:pPr>
              <a:defRPr sz="1725" b="0">
                <a:solidFill>
                  <a:srgbClr val="17324D"/>
                </a:solidFill>
                <a:latin typeface="Aptos"/>
                <a:ea typeface="Aptos"/>
                <a:cs typeface="Aptos"/>
              </a:defRPr>
            </a:pPr>
            <a:endParaRPr sz="2400" b="0" dirty="0">
              <a:solidFill>
                <a:srgbClr val="17324D"/>
              </a:solidFill>
              <a:latin typeface="Aptos"/>
              <a:ea typeface="Aptos"/>
              <a:cs typeface="Aptos"/>
            </a:endParaRPr>
          </a:p>
          <a:p>
            <a:pPr>
              <a:defRPr sz="1725" b="0">
                <a:solidFill>
                  <a:srgbClr val="17324D"/>
                </a:solidFill>
                <a:latin typeface="Aptos"/>
                <a:ea typeface="Aptos"/>
                <a:cs typeface="Aptos"/>
              </a:defRPr>
            </a:pPr>
            <a:r>
              <a:rPr sz="2400" b="0" dirty="0">
                <a:solidFill>
                  <a:srgbClr val="17324D"/>
                </a:solidFill>
                <a:latin typeface="Aptos"/>
                <a:ea typeface="Aptos"/>
                <a:cs typeface="Aptos"/>
              </a:rPr>
              <a:t>Minutes reflect action</a:t>
            </a:r>
            <a:endParaRPr lang="en-US" sz="2400" b="0" dirty="0">
              <a:solidFill>
                <a:srgbClr val="17324D"/>
              </a:solidFill>
              <a:latin typeface="Aptos"/>
              <a:ea typeface="Aptos"/>
              <a:cs typeface="Aptos"/>
            </a:endParaRPr>
          </a:p>
          <a:p>
            <a:pPr>
              <a:defRPr sz="1725" b="0">
                <a:solidFill>
                  <a:srgbClr val="17324D"/>
                </a:solidFill>
                <a:latin typeface="Aptos"/>
                <a:ea typeface="Aptos"/>
                <a:cs typeface="Aptos"/>
              </a:defRPr>
            </a:pPr>
            <a:endParaRPr sz="2400" b="0" dirty="0">
              <a:solidFill>
                <a:srgbClr val="17324D"/>
              </a:solidFill>
              <a:latin typeface="Aptos"/>
              <a:ea typeface="Aptos"/>
              <a:cs typeface="Aptos"/>
            </a:endParaRPr>
          </a:p>
          <a:p>
            <a:pPr>
              <a:defRPr sz="1725" b="0">
                <a:solidFill>
                  <a:srgbClr val="17324D"/>
                </a:solidFill>
                <a:latin typeface="Aptos"/>
                <a:ea typeface="Aptos"/>
                <a:cs typeface="Aptos"/>
              </a:defRPr>
            </a:pPr>
            <a:r>
              <a:rPr sz="2400" b="0" dirty="0">
                <a:solidFill>
                  <a:srgbClr val="17324D"/>
                </a:solidFill>
                <a:latin typeface="Aptos"/>
                <a:ea typeface="Aptos"/>
                <a:cs typeface="Aptos"/>
              </a:rPr>
              <a:t>Follow-up stays in lane</a:t>
            </a:r>
          </a:p>
        </p:txBody>
      </p:sp>
    </p:spTree>
    <p:extLst>
      <p:ext uri="{BB962C8B-B14F-4D97-AF65-F5344CB8AC3E}">
        <p14:creationId xmlns:p14="http://schemas.microsoft.com/office/powerpoint/2010/main" val="1439368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1D92A81-6B3B-453F-B207-FA62AFE21931}"/>
              </a:ext>
            </a:extLst>
          </p:cNvPr>
          <p:cNvSpPr>
            <a:spLocks noGrp="1"/>
          </p:cNvSpPr>
          <p:nvPr/>
        </p:nvSpPr>
        <p:spPr>
          <a:xfrm>
            <a:off x="0" y="0"/>
            <a:ext cx="171450" cy="6858000"/>
          </a:xfrm>
          <a:prstGeom prst="rect">
            <a:avLst/>
          </a:prstGeom>
          <a:solidFill>
            <a:srgbClr val="F04452"/>
          </a:solidFill>
          <a:ln w="0">
            <a:noFill/>
          </a:ln>
        </p:spPr>
        <p:txBody>
          <a:bodyPr/>
          <a:lstStyle/>
          <a:p>
            <a:endParaRPr lang="en-US"/>
          </a:p>
        </p:txBody>
      </p:sp>
      <p:sp>
        <p:nvSpPr>
          <p:cNvPr id="2" name="Rectangle 1">
            <a:extLst>
              <a:ext uri="{FF2B5EF4-FFF2-40B4-BE49-F238E27FC236}">
                <a16:creationId xmlns:a16="http://schemas.microsoft.com/office/drawing/2014/main" id="{D49EE18D-8B89-48C2-BBE3-7F015B41D4DC}"/>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My next-meeting commitment</a:t>
            </a:r>
          </a:p>
        </p:txBody>
      </p:sp>
      <p:sp>
        <p:nvSpPr>
          <p:cNvPr id="3" name="Rectangle 2">
            <a:extLst>
              <a:ext uri="{FF2B5EF4-FFF2-40B4-BE49-F238E27FC236}">
                <a16:creationId xmlns:a16="http://schemas.microsoft.com/office/drawing/2014/main" id="{BD973DDA-379C-4FDB-B4BF-D2C099916695}"/>
              </a:ext>
            </a:extLst>
          </p:cNvPr>
          <p:cNvSpPr>
            <a:spLocks noGrp="1"/>
          </p:cNvSpPr>
          <p:nvPr/>
        </p:nvSpPr>
        <p:spPr>
          <a:xfrm>
            <a:off x="666750" y="1100897"/>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One observable change is enough to start</a:t>
            </a:r>
          </a:p>
        </p:txBody>
      </p:sp>
      <p:sp>
        <p:nvSpPr>
          <p:cNvPr id="4" name="Rectangle 3">
            <a:extLst>
              <a:ext uri="{FF2B5EF4-FFF2-40B4-BE49-F238E27FC236}">
                <a16:creationId xmlns:a16="http://schemas.microsoft.com/office/drawing/2014/main" id="{C21C8D94-DC00-4AEC-A817-5D35F4DB387A}"/>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805C7E14-4134-4402-AF7E-7553F09EA3A9}"/>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8445A38B-3272-4A3B-8C45-F6585AC20A1B}"/>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54C0BD10-72BB-4D0A-B9CF-2CD58132C15D}"/>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374291EA-2503-4CDC-A55B-6D721CFA3CDD}"/>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27</a:t>
            </a:r>
          </a:p>
        </p:txBody>
      </p:sp>
      <p:sp>
        <p:nvSpPr>
          <p:cNvPr id="9" name="Rectangle 8">
            <a:extLst>
              <a:ext uri="{FF2B5EF4-FFF2-40B4-BE49-F238E27FC236}">
                <a16:creationId xmlns:a16="http://schemas.microsoft.com/office/drawing/2014/main" id="{DDACE436-34AF-434F-9081-295AF1B0D376}"/>
              </a:ext>
            </a:extLst>
          </p:cNvPr>
          <p:cNvSpPr>
            <a:spLocks noGrp="1"/>
          </p:cNvSpPr>
          <p:nvPr/>
        </p:nvSpPr>
        <p:spPr>
          <a:xfrm>
            <a:off x="1047750" y="1890712"/>
            <a:ext cx="10096500" cy="333375"/>
          </a:xfrm>
          <a:prstGeom prst="rect">
            <a:avLst/>
          </a:prstGeom>
          <a:noFill/>
          <a:ln w="0">
            <a:noFill/>
          </a:ln>
        </p:spPr>
        <p:txBody>
          <a:bodyPr anchor="ctr"/>
          <a:lstStyle/>
          <a:p>
            <a:pPr>
              <a:defRPr sz="1650" b="1">
                <a:solidFill>
                  <a:srgbClr val="F04452"/>
                </a:solidFill>
                <a:latin typeface="Aptos"/>
                <a:ea typeface="Aptos"/>
                <a:cs typeface="Aptos"/>
              </a:defRPr>
            </a:pPr>
            <a:r>
              <a:rPr sz="2800" b="1" dirty="0">
                <a:solidFill>
                  <a:srgbClr val="F04452"/>
                </a:solidFill>
                <a:latin typeface="Aptos"/>
                <a:ea typeface="Aptos"/>
                <a:cs typeface="Aptos"/>
              </a:rPr>
              <a:t>My natural communication tendency is…</a:t>
            </a:r>
          </a:p>
        </p:txBody>
      </p:sp>
      <p:sp>
        <p:nvSpPr>
          <p:cNvPr id="10" name="Rectangle 9">
            <a:extLst>
              <a:ext uri="{FF2B5EF4-FFF2-40B4-BE49-F238E27FC236}">
                <a16:creationId xmlns:a16="http://schemas.microsoft.com/office/drawing/2014/main" id="{1A7C18D3-55FE-4D7B-96FF-EA50E0907C87}"/>
              </a:ext>
            </a:extLst>
          </p:cNvPr>
          <p:cNvSpPr>
            <a:spLocks noGrp="1"/>
          </p:cNvSpPr>
          <p:nvPr/>
        </p:nvSpPr>
        <p:spPr>
          <a:xfrm>
            <a:off x="1047750" y="2699932"/>
            <a:ext cx="10096500" cy="19050"/>
          </a:xfrm>
          <a:prstGeom prst="rect">
            <a:avLst/>
          </a:prstGeom>
          <a:solidFill>
            <a:srgbClr val="DCE5EC"/>
          </a:solidFill>
          <a:ln w="0">
            <a:noFill/>
          </a:ln>
        </p:spPr>
        <p:txBody>
          <a:bodyPr/>
          <a:lstStyle/>
          <a:p>
            <a:endParaRPr lang="en-US"/>
          </a:p>
        </p:txBody>
      </p:sp>
      <p:sp>
        <p:nvSpPr>
          <p:cNvPr id="11" name="Rectangle 10">
            <a:extLst>
              <a:ext uri="{FF2B5EF4-FFF2-40B4-BE49-F238E27FC236}">
                <a16:creationId xmlns:a16="http://schemas.microsoft.com/office/drawing/2014/main" id="{74769BE0-EFBC-4783-B0D5-D47FF38D2CB8}"/>
              </a:ext>
            </a:extLst>
          </p:cNvPr>
          <p:cNvSpPr>
            <a:spLocks noGrp="1"/>
          </p:cNvSpPr>
          <p:nvPr/>
        </p:nvSpPr>
        <p:spPr>
          <a:xfrm>
            <a:off x="1047750" y="3048000"/>
            <a:ext cx="10096500" cy="333375"/>
          </a:xfrm>
          <a:prstGeom prst="rect">
            <a:avLst/>
          </a:prstGeom>
          <a:noFill/>
          <a:ln w="0">
            <a:noFill/>
          </a:ln>
        </p:spPr>
        <p:txBody>
          <a:bodyPr anchor="ctr"/>
          <a:lstStyle/>
          <a:p>
            <a:pPr>
              <a:defRPr sz="1650" b="1">
                <a:solidFill>
                  <a:srgbClr val="FFD33D"/>
                </a:solidFill>
                <a:latin typeface="Aptos"/>
                <a:ea typeface="Aptos"/>
                <a:cs typeface="Aptos"/>
              </a:defRPr>
            </a:pPr>
            <a:r>
              <a:rPr sz="2800" b="1" dirty="0">
                <a:solidFill>
                  <a:srgbClr val="FFD33D"/>
                </a:solidFill>
                <a:latin typeface="Aptos"/>
                <a:ea typeface="Aptos"/>
                <a:cs typeface="Aptos"/>
              </a:rPr>
              <a:t>Under pressure, I tend to…</a:t>
            </a:r>
          </a:p>
        </p:txBody>
      </p:sp>
      <p:sp>
        <p:nvSpPr>
          <p:cNvPr id="12" name="Rectangle 11">
            <a:extLst>
              <a:ext uri="{FF2B5EF4-FFF2-40B4-BE49-F238E27FC236}">
                <a16:creationId xmlns:a16="http://schemas.microsoft.com/office/drawing/2014/main" id="{CB8EE8DE-8E14-49B4-97E8-22C47196FC0A}"/>
              </a:ext>
            </a:extLst>
          </p:cNvPr>
          <p:cNvSpPr>
            <a:spLocks noGrp="1"/>
          </p:cNvSpPr>
          <p:nvPr/>
        </p:nvSpPr>
        <p:spPr>
          <a:xfrm>
            <a:off x="1047750" y="3759956"/>
            <a:ext cx="10096500" cy="19050"/>
          </a:xfrm>
          <a:prstGeom prst="rect">
            <a:avLst/>
          </a:prstGeom>
          <a:solidFill>
            <a:srgbClr val="DCE5EC"/>
          </a:solidFill>
          <a:ln w="0">
            <a:noFill/>
          </a:ln>
        </p:spPr>
        <p:txBody>
          <a:bodyPr/>
          <a:lstStyle/>
          <a:p>
            <a:endParaRPr lang="en-US"/>
          </a:p>
        </p:txBody>
      </p:sp>
      <p:sp>
        <p:nvSpPr>
          <p:cNvPr id="13" name="Rectangle 12">
            <a:extLst>
              <a:ext uri="{FF2B5EF4-FFF2-40B4-BE49-F238E27FC236}">
                <a16:creationId xmlns:a16="http://schemas.microsoft.com/office/drawing/2014/main" id="{515D3134-39E0-4AD0-9322-14CD5B3C96EB}"/>
              </a:ext>
            </a:extLst>
          </p:cNvPr>
          <p:cNvSpPr>
            <a:spLocks noGrp="1"/>
          </p:cNvSpPr>
          <p:nvPr/>
        </p:nvSpPr>
        <p:spPr>
          <a:xfrm>
            <a:off x="1047750" y="4039892"/>
            <a:ext cx="10096500" cy="333375"/>
          </a:xfrm>
          <a:prstGeom prst="rect">
            <a:avLst/>
          </a:prstGeom>
          <a:noFill/>
          <a:ln w="0">
            <a:noFill/>
          </a:ln>
        </p:spPr>
        <p:txBody>
          <a:bodyPr anchor="ctr"/>
          <a:lstStyle/>
          <a:p>
            <a:pPr>
              <a:defRPr sz="1650" b="1">
                <a:solidFill>
                  <a:srgbClr val="42C77A"/>
                </a:solidFill>
                <a:latin typeface="Aptos"/>
                <a:ea typeface="Aptos"/>
                <a:cs typeface="Aptos"/>
              </a:defRPr>
            </a:pPr>
            <a:r>
              <a:rPr sz="2800" b="1" dirty="0">
                <a:solidFill>
                  <a:srgbClr val="42C77A"/>
                </a:solidFill>
                <a:latin typeface="Aptos"/>
                <a:ea typeface="Aptos"/>
                <a:cs typeface="Aptos"/>
              </a:rPr>
              <a:t>A style I need to communicate with more effectively is…</a:t>
            </a:r>
          </a:p>
        </p:txBody>
      </p:sp>
      <p:sp>
        <p:nvSpPr>
          <p:cNvPr id="14" name="Rectangle 13">
            <a:extLst>
              <a:ext uri="{FF2B5EF4-FFF2-40B4-BE49-F238E27FC236}">
                <a16:creationId xmlns:a16="http://schemas.microsoft.com/office/drawing/2014/main" id="{F0A0D656-12E6-4DAB-B13F-80FFD8E4B155}"/>
              </a:ext>
            </a:extLst>
          </p:cNvPr>
          <p:cNvSpPr>
            <a:spLocks noGrp="1"/>
          </p:cNvSpPr>
          <p:nvPr/>
        </p:nvSpPr>
        <p:spPr>
          <a:xfrm>
            <a:off x="1047750" y="4964222"/>
            <a:ext cx="10096500" cy="19050"/>
          </a:xfrm>
          <a:prstGeom prst="rect">
            <a:avLst/>
          </a:prstGeom>
          <a:solidFill>
            <a:srgbClr val="DCE5EC"/>
          </a:solidFill>
          <a:ln w="0">
            <a:noFill/>
          </a:ln>
        </p:spPr>
        <p:txBody>
          <a:bodyPr/>
          <a:lstStyle/>
          <a:p>
            <a:endParaRPr lang="en-US"/>
          </a:p>
        </p:txBody>
      </p:sp>
      <p:sp>
        <p:nvSpPr>
          <p:cNvPr id="15" name="Rectangle 14">
            <a:extLst>
              <a:ext uri="{FF2B5EF4-FFF2-40B4-BE49-F238E27FC236}">
                <a16:creationId xmlns:a16="http://schemas.microsoft.com/office/drawing/2014/main" id="{CC797400-3D0E-4D09-AC68-2E8E069E64BE}"/>
              </a:ext>
            </a:extLst>
          </p:cNvPr>
          <p:cNvSpPr>
            <a:spLocks noGrp="1"/>
          </p:cNvSpPr>
          <p:nvPr/>
        </p:nvSpPr>
        <p:spPr>
          <a:xfrm>
            <a:off x="1047750" y="5362575"/>
            <a:ext cx="10096500" cy="333375"/>
          </a:xfrm>
          <a:prstGeom prst="rect">
            <a:avLst/>
          </a:prstGeom>
          <a:noFill/>
          <a:ln w="0">
            <a:noFill/>
          </a:ln>
        </p:spPr>
        <p:txBody>
          <a:bodyPr anchor="ctr"/>
          <a:lstStyle/>
          <a:p>
            <a:pPr>
              <a:defRPr sz="1650" b="1">
                <a:solidFill>
                  <a:srgbClr val="2E86DE"/>
                </a:solidFill>
                <a:latin typeface="Aptos"/>
                <a:ea typeface="Aptos"/>
                <a:cs typeface="Aptos"/>
              </a:defRPr>
            </a:pPr>
            <a:r>
              <a:rPr sz="2800" b="1" dirty="0">
                <a:solidFill>
                  <a:srgbClr val="2E86DE"/>
                </a:solidFill>
                <a:latin typeface="Aptos"/>
                <a:ea typeface="Aptos"/>
                <a:cs typeface="Aptos"/>
              </a:rPr>
              <a:t>At my next board meeting, I will…</a:t>
            </a:r>
          </a:p>
        </p:txBody>
      </p:sp>
      <p:sp>
        <p:nvSpPr>
          <p:cNvPr id="16" name="Rectangle 15">
            <a:extLst>
              <a:ext uri="{FF2B5EF4-FFF2-40B4-BE49-F238E27FC236}">
                <a16:creationId xmlns:a16="http://schemas.microsoft.com/office/drawing/2014/main" id="{F9B0E176-87B9-4736-A281-C9B5A467EF52}"/>
              </a:ext>
            </a:extLst>
          </p:cNvPr>
          <p:cNvSpPr>
            <a:spLocks noGrp="1"/>
          </p:cNvSpPr>
          <p:nvPr/>
        </p:nvSpPr>
        <p:spPr>
          <a:xfrm>
            <a:off x="1047750" y="6219825"/>
            <a:ext cx="10096500" cy="19050"/>
          </a:xfrm>
          <a:prstGeom prst="rect">
            <a:avLst/>
          </a:prstGeom>
          <a:solidFill>
            <a:srgbClr val="DCE5EC"/>
          </a:solidFill>
          <a:ln w="0">
            <a:noFill/>
          </a:ln>
        </p:spPr>
        <p:txBody>
          <a:bodyPr/>
          <a:lstStyle/>
          <a:p>
            <a:endParaRPr lang="en-US"/>
          </a:p>
        </p:txBody>
      </p:sp>
    </p:spTree>
    <p:extLst>
      <p:ext uri="{BB962C8B-B14F-4D97-AF65-F5344CB8AC3E}">
        <p14:creationId xmlns:p14="http://schemas.microsoft.com/office/powerpoint/2010/main" val="1464826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BD33837E-7C40-43D0-A29C-B0CF16DE921E}"/>
              </a:ext>
            </a:extLst>
          </p:cNvPr>
          <p:cNvSpPr>
            <a:spLocks noGrp="1"/>
          </p:cNvSpPr>
          <p:nvPr/>
        </p:nvSpPr>
        <p:spPr>
          <a:xfrm>
            <a:off x="0" y="0"/>
            <a:ext cx="171450" cy="6858000"/>
          </a:xfrm>
          <a:prstGeom prst="rect">
            <a:avLst/>
          </a:prstGeom>
          <a:solidFill>
            <a:srgbClr val="FFD33D"/>
          </a:solidFill>
          <a:ln w="0">
            <a:noFill/>
          </a:ln>
        </p:spPr>
        <p:txBody>
          <a:bodyPr/>
          <a:lstStyle/>
          <a:p>
            <a:endParaRPr lang="en-US"/>
          </a:p>
        </p:txBody>
      </p:sp>
      <p:sp>
        <p:nvSpPr>
          <p:cNvPr id="2" name="Rectangle 1">
            <a:extLst>
              <a:ext uri="{FF2B5EF4-FFF2-40B4-BE49-F238E27FC236}">
                <a16:creationId xmlns:a16="http://schemas.microsoft.com/office/drawing/2014/main" id="{4DCC4109-A121-47FF-AB78-9D366D113F5E}"/>
              </a:ext>
            </a:extLst>
          </p:cNvPr>
          <p:cNvSpPr>
            <a:spLocks noGrp="1"/>
          </p:cNvSpPr>
          <p:nvPr/>
        </p:nvSpPr>
        <p:spPr>
          <a:xfrm>
            <a:off x="666750" y="400050"/>
            <a:ext cx="10477500" cy="590550"/>
          </a:xfrm>
          <a:prstGeom prst="rect">
            <a:avLst/>
          </a:prstGeom>
          <a:noFill/>
          <a:ln w="0">
            <a:noFill/>
          </a:ln>
        </p:spPr>
        <p:txBody>
          <a:bodyPr anchor="ctr"/>
          <a:lstStyle/>
          <a:p>
            <a:pPr>
              <a:defRPr sz="2625" b="1">
                <a:solidFill>
                  <a:srgbClr val="17324D"/>
                </a:solidFill>
                <a:latin typeface="Aptos"/>
                <a:ea typeface="Aptos"/>
                <a:cs typeface="Aptos"/>
              </a:defRPr>
            </a:pPr>
            <a:r>
              <a:rPr sz="3600" b="1" dirty="0">
                <a:solidFill>
                  <a:srgbClr val="17324D"/>
                </a:solidFill>
                <a:latin typeface="Aptos"/>
                <a:ea typeface="Aptos"/>
                <a:cs typeface="Aptos"/>
              </a:rPr>
              <a:t>The 30-day board challenge</a:t>
            </a:r>
          </a:p>
        </p:txBody>
      </p:sp>
      <p:sp>
        <p:nvSpPr>
          <p:cNvPr id="3" name="Rectangle 2">
            <a:extLst>
              <a:ext uri="{FF2B5EF4-FFF2-40B4-BE49-F238E27FC236}">
                <a16:creationId xmlns:a16="http://schemas.microsoft.com/office/drawing/2014/main" id="{5D8983F0-B32E-419B-951E-4E4D72E906B9}"/>
              </a:ext>
            </a:extLst>
          </p:cNvPr>
          <p:cNvSpPr>
            <a:spLocks noGrp="1"/>
          </p:cNvSpPr>
          <p:nvPr/>
        </p:nvSpPr>
        <p:spPr>
          <a:xfrm>
            <a:off x="685800" y="1143000"/>
            <a:ext cx="10287000" cy="323850"/>
          </a:xfrm>
          <a:prstGeom prst="rect">
            <a:avLst/>
          </a:prstGeom>
          <a:noFill/>
          <a:ln w="0">
            <a:noFill/>
          </a:ln>
        </p:spPr>
        <p:txBody>
          <a:bodyPr anchor="ctr"/>
          <a:lstStyle/>
          <a:p>
            <a:pPr>
              <a:defRPr sz="1350" b="0">
                <a:solidFill>
                  <a:srgbClr val="5B6B7A"/>
                </a:solidFill>
                <a:latin typeface="Aptos"/>
                <a:ea typeface="Aptos"/>
                <a:cs typeface="Aptos"/>
              </a:defRPr>
            </a:pPr>
            <a:r>
              <a:rPr sz="3200" b="0" dirty="0">
                <a:solidFill>
                  <a:srgbClr val="5B6B7A"/>
                </a:solidFill>
                <a:latin typeface="Aptos"/>
                <a:ea typeface="Aptos"/>
                <a:cs typeface="Aptos"/>
              </a:rPr>
              <a:t>Turn one workshop insight into a shared practice</a:t>
            </a:r>
          </a:p>
        </p:txBody>
      </p:sp>
      <p:sp>
        <p:nvSpPr>
          <p:cNvPr id="4" name="Rectangle 3">
            <a:extLst>
              <a:ext uri="{FF2B5EF4-FFF2-40B4-BE49-F238E27FC236}">
                <a16:creationId xmlns:a16="http://schemas.microsoft.com/office/drawing/2014/main" id="{468157D8-FA34-4289-8D01-4C50EBA9F640}"/>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5" name="Rectangle 4">
            <a:extLst>
              <a:ext uri="{FF2B5EF4-FFF2-40B4-BE49-F238E27FC236}">
                <a16:creationId xmlns:a16="http://schemas.microsoft.com/office/drawing/2014/main" id="{68EAD00D-A32C-4CCC-B732-49650AC4588E}"/>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6" name="Rectangle 5">
            <a:extLst>
              <a:ext uri="{FF2B5EF4-FFF2-40B4-BE49-F238E27FC236}">
                <a16:creationId xmlns:a16="http://schemas.microsoft.com/office/drawing/2014/main" id="{B7A83F1C-09DA-4C42-AE8A-EDFFD001E345}"/>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7" name="Rectangle 6">
            <a:extLst>
              <a:ext uri="{FF2B5EF4-FFF2-40B4-BE49-F238E27FC236}">
                <a16:creationId xmlns:a16="http://schemas.microsoft.com/office/drawing/2014/main" id="{297F4160-A838-4443-BF37-64C4A74EBDF8}"/>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8" name="Rectangle 7">
            <a:extLst>
              <a:ext uri="{FF2B5EF4-FFF2-40B4-BE49-F238E27FC236}">
                <a16:creationId xmlns:a16="http://schemas.microsoft.com/office/drawing/2014/main" id="{F536D6E0-BD00-483D-9135-C12DC5BC5226}"/>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28</a:t>
            </a:r>
          </a:p>
        </p:txBody>
      </p:sp>
      <p:sp>
        <p:nvSpPr>
          <p:cNvPr id="9" name="Oval 8">
            <a:extLst>
              <a:ext uri="{FF2B5EF4-FFF2-40B4-BE49-F238E27FC236}">
                <a16:creationId xmlns:a16="http://schemas.microsoft.com/office/drawing/2014/main" id="{BB1C34D6-48BE-42EB-98D4-499950885910}"/>
              </a:ext>
            </a:extLst>
          </p:cNvPr>
          <p:cNvSpPr>
            <a:spLocks noGrp="1"/>
          </p:cNvSpPr>
          <p:nvPr/>
        </p:nvSpPr>
        <p:spPr>
          <a:xfrm>
            <a:off x="704850" y="2292282"/>
            <a:ext cx="1809750" cy="1809750"/>
          </a:xfrm>
          <a:prstGeom prst="ellipse">
            <a:avLst/>
          </a:prstGeom>
          <a:solidFill>
            <a:srgbClr val="F04452"/>
          </a:solidFill>
          <a:ln w="0">
            <a:noFill/>
          </a:ln>
        </p:spPr>
        <p:txBody>
          <a:bodyPr/>
          <a:lstStyle/>
          <a:p>
            <a:endParaRPr lang="en-US"/>
          </a:p>
        </p:txBody>
      </p:sp>
      <p:sp>
        <p:nvSpPr>
          <p:cNvPr id="10" name="Rectangle 9">
            <a:extLst>
              <a:ext uri="{FF2B5EF4-FFF2-40B4-BE49-F238E27FC236}">
                <a16:creationId xmlns:a16="http://schemas.microsoft.com/office/drawing/2014/main" id="{59A50DDC-1FDB-4D2E-A85F-12A3B901795B}"/>
              </a:ext>
            </a:extLst>
          </p:cNvPr>
          <p:cNvSpPr>
            <a:spLocks noGrp="1"/>
          </p:cNvSpPr>
          <p:nvPr/>
        </p:nvSpPr>
        <p:spPr>
          <a:xfrm>
            <a:off x="971550" y="2463833"/>
            <a:ext cx="1428750" cy="333375"/>
          </a:xfrm>
          <a:prstGeom prst="rect">
            <a:avLst/>
          </a:prstGeom>
          <a:noFill/>
          <a:ln w="0">
            <a:noFill/>
          </a:ln>
        </p:spPr>
        <p:txBody>
          <a:bodyPr anchor="ctr"/>
          <a:lstStyle/>
          <a:p>
            <a:pPr>
              <a:defRPr sz="1425" b="1">
                <a:solidFill>
                  <a:srgbClr val="FFFFFF"/>
                </a:solidFill>
                <a:latin typeface="Aptos"/>
                <a:ea typeface="Aptos"/>
                <a:cs typeface="Aptos"/>
              </a:defRPr>
            </a:pPr>
            <a:r>
              <a:rPr sz="2000" b="1" dirty="0">
                <a:solidFill>
                  <a:srgbClr val="FFFFFF"/>
                </a:solidFill>
                <a:latin typeface="Aptos"/>
                <a:ea typeface="Aptos"/>
                <a:cs typeface="Aptos"/>
              </a:rPr>
              <a:t>WEEK 1</a:t>
            </a:r>
          </a:p>
        </p:txBody>
      </p:sp>
      <p:sp>
        <p:nvSpPr>
          <p:cNvPr id="11" name="Rectangle 10">
            <a:extLst>
              <a:ext uri="{FF2B5EF4-FFF2-40B4-BE49-F238E27FC236}">
                <a16:creationId xmlns:a16="http://schemas.microsoft.com/office/drawing/2014/main" id="{B794EC6D-E2BD-4CDF-9FE5-AA80BD34AFB3}"/>
              </a:ext>
            </a:extLst>
          </p:cNvPr>
          <p:cNvSpPr>
            <a:spLocks noGrp="1"/>
          </p:cNvSpPr>
          <p:nvPr/>
        </p:nvSpPr>
        <p:spPr>
          <a:xfrm>
            <a:off x="555388" y="2841692"/>
            <a:ext cx="2108674" cy="857250"/>
          </a:xfrm>
          <a:prstGeom prst="rect">
            <a:avLst/>
          </a:prstGeom>
          <a:noFill/>
          <a:ln w="0">
            <a:noFill/>
          </a:ln>
        </p:spPr>
        <p:txBody>
          <a:bodyPr anchor="ctr"/>
          <a:lstStyle/>
          <a:p>
            <a:pPr algn="ctr">
              <a:defRPr sz="1500" b="1">
                <a:solidFill>
                  <a:srgbClr val="FFFFFF"/>
                </a:solidFill>
                <a:latin typeface="Aptos"/>
                <a:ea typeface="Aptos"/>
                <a:cs typeface="Aptos"/>
              </a:defRPr>
            </a:pPr>
            <a:r>
              <a:rPr sz="2000" b="1" dirty="0">
                <a:solidFill>
                  <a:schemeClr val="tx1">
                    <a:lumMod val="95000"/>
                    <a:lumOff val="5000"/>
                  </a:schemeClr>
                </a:solidFill>
                <a:latin typeface="Aptos"/>
                <a:ea typeface="Aptos"/>
                <a:cs typeface="Aptos"/>
              </a:rPr>
              <a:t>Select one communication agreement</a:t>
            </a:r>
          </a:p>
        </p:txBody>
      </p:sp>
      <p:sp>
        <p:nvSpPr>
          <p:cNvPr id="12" name="Oval 11">
            <a:extLst>
              <a:ext uri="{FF2B5EF4-FFF2-40B4-BE49-F238E27FC236}">
                <a16:creationId xmlns:a16="http://schemas.microsoft.com/office/drawing/2014/main" id="{78B4D470-08F7-45BB-868E-18BCD6D58189}"/>
              </a:ext>
            </a:extLst>
          </p:cNvPr>
          <p:cNvSpPr>
            <a:spLocks noGrp="1"/>
          </p:cNvSpPr>
          <p:nvPr/>
        </p:nvSpPr>
        <p:spPr>
          <a:xfrm>
            <a:off x="3562350" y="2257425"/>
            <a:ext cx="1809750" cy="1809750"/>
          </a:xfrm>
          <a:prstGeom prst="ellipse">
            <a:avLst/>
          </a:prstGeom>
          <a:solidFill>
            <a:srgbClr val="FFD33D"/>
          </a:solidFill>
          <a:ln w="0">
            <a:noFill/>
          </a:ln>
        </p:spPr>
        <p:txBody>
          <a:bodyPr/>
          <a:lstStyle/>
          <a:p>
            <a:endParaRPr lang="en-US" dirty="0"/>
          </a:p>
        </p:txBody>
      </p:sp>
      <p:sp>
        <p:nvSpPr>
          <p:cNvPr id="13" name="Rectangle 12">
            <a:extLst>
              <a:ext uri="{FF2B5EF4-FFF2-40B4-BE49-F238E27FC236}">
                <a16:creationId xmlns:a16="http://schemas.microsoft.com/office/drawing/2014/main" id="{B4A086D9-F5CB-46B3-BBF7-5090D39F9450}"/>
              </a:ext>
            </a:extLst>
          </p:cNvPr>
          <p:cNvSpPr>
            <a:spLocks noGrp="1"/>
          </p:cNvSpPr>
          <p:nvPr/>
        </p:nvSpPr>
        <p:spPr>
          <a:xfrm>
            <a:off x="3771900" y="2449444"/>
            <a:ext cx="1428750" cy="333375"/>
          </a:xfrm>
          <a:prstGeom prst="rect">
            <a:avLst/>
          </a:prstGeom>
          <a:noFill/>
          <a:ln w="0">
            <a:noFill/>
          </a:ln>
        </p:spPr>
        <p:txBody>
          <a:bodyPr anchor="ctr"/>
          <a:lstStyle/>
          <a:p>
            <a:pPr>
              <a:defRPr sz="1425" b="1">
                <a:solidFill>
                  <a:srgbClr val="17324D"/>
                </a:solidFill>
                <a:latin typeface="Aptos"/>
                <a:ea typeface="Aptos"/>
                <a:cs typeface="Aptos"/>
              </a:defRPr>
            </a:pPr>
            <a:r>
              <a:rPr sz="2000" b="1" dirty="0">
                <a:solidFill>
                  <a:srgbClr val="17324D"/>
                </a:solidFill>
                <a:latin typeface="Aptos"/>
                <a:ea typeface="Aptos"/>
                <a:cs typeface="Aptos"/>
              </a:rPr>
              <a:t>WEEK 2</a:t>
            </a:r>
          </a:p>
        </p:txBody>
      </p:sp>
      <p:sp>
        <p:nvSpPr>
          <p:cNvPr id="14" name="Rectangle 13">
            <a:extLst>
              <a:ext uri="{FF2B5EF4-FFF2-40B4-BE49-F238E27FC236}">
                <a16:creationId xmlns:a16="http://schemas.microsoft.com/office/drawing/2014/main" id="{BC696248-E152-4660-BECD-85B74DE0541A}"/>
              </a:ext>
            </a:extLst>
          </p:cNvPr>
          <p:cNvSpPr>
            <a:spLocks noGrp="1"/>
          </p:cNvSpPr>
          <p:nvPr/>
        </p:nvSpPr>
        <p:spPr>
          <a:xfrm>
            <a:off x="3643718" y="2788189"/>
            <a:ext cx="1752600" cy="857250"/>
          </a:xfrm>
          <a:prstGeom prst="rect">
            <a:avLst/>
          </a:prstGeom>
          <a:noFill/>
          <a:ln w="0">
            <a:noFill/>
          </a:ln>
        </p:spPr>
        <p:txBody>
          <a:bodyPr anchor="ctr"/>
          <a:lstStyle/>
          <a:p>
            <a:pPr algn="ctr">
              <a:defRPr sz="1500" b="1">
                <a:solidFill>
                  <a:srgbClr val="17324D"/>
                </a:solidFill>
                <a:latin typeface="Aptos"/>
                <a:ea typeface="Aptos"/>
                <a:cs typeface="Aptos"/>
              </a:defRPr>
            </a:pPr>
            <a:r>
              <a:rPr sz="2000" b="1" dirty="0">
                <a:solidFill>
                  <a:srgbClr val="17324D"/>
                </a:solidFill>
                <a:latin typeface="Aptos"/>
                <a:ea typeface="Aptos"/>
                <a:cs typeface="Aptos"/>
              </a:rPr>
              <a:t>Use it during a board</a:t>
            </a:r>
            <a:r>
              <a:rPr lang="en-US" sz="2000" b="1" dirty="0">
                <a:solidFill>
                  <a:srgbClr val="17324D"/>
                </a:solidFill>
                <a:latin typeface="Aptos"/>
                <a:ea typeface="Aptos"/>
                <a:cs typeface="Aptos"/>
              </a:rPr>
              <a:t> </a:t>
            </a:r>
            <a:r>
              <a:rPr lang="en-US" sz="2000" b="1" dirty="0" err="1">
                <a:solidFill>
                  <a:srgbClr val="17324D"/>
                </a:solidFill>
                <a:latin typeface="Aptos"/>
                <a:ea typeface="Aptos"/>
                <a:cs typeface="Aptos"/>
              </a:rPr>
              <a:t>mtng</a:t>
            </a:r>
            <a:endParaRPr sz="2000" b="1" dirty="0">
              <a:solidFill>
                <a:srgbClr val="17324D"/>
              </a:solidFill>
              <a:latin typeface="Aptos"/>
              <a:ea typeface="Aptos"/>
              <a:cs typeface="Aptos"/>
            </a:endParaRPr>
          </a:p>
        </p:txBody>
      </p:sp>
      <p:sp>
        <p:nvSpPr>
          <p:cNvPr id="15" name="Oval 14">
            <a:extLst>
              <a:ext uri="{FF2B5EF4-FFF2-40B4-BE49-F238E27FC236}">
                <a16:creationId xmlns:a16="http://schemas.microsoft.com/office/drawing/2014/main" id="{40FDD6A1-E4A7-4321-A969-D7700D128581}"/>
              </a:ext>
            </a:extLst>
          </p:cNvPr>
          <p:cNvSpPr>
            <a:spLocks noGrp="1"/>
          </p:cNvSpPr>
          <p:nvPr/>
        </p:nvSpPr>
        <p:spPr>
          <a:xfrm>
            <a:off x="6477000" y="2146165"/>
            <a:ext cx="1809750" cy="1809750"/>
          </a:xfrm>
          <a:prstGeom prst="ellipse">
            <a:avLst/>
          </a:prstGeom>
          <a:solidFill>
            <a:srgbClr val="42C77A"/>
          </a:solidFill>
          <a:ln w="0">
            <a:noFill/>
          </a:ln>
        </p:spPr>
        <p:txBody>
          <a:bodyPr/>
          <a:lstStyle/>
          <a:p>
            <a:endParaRPr lang="en-US"/>
          </a:p>
        </p:txBody>
      </p:sp>
      <p:sp>
        <p:nvSpPr>
          <p:cNvPr id="16" name="Rectangle 15">
            <a:extLst>
              <a:ext uri="{FF2B5EF4-FFF2-40B4-BE49-F238E27FC236}">
                <a16:creationId xmlns:a16="http://schemas.microsoft.com/office/drawing/2014/main" id="{15EC347A-F40E-4509-8BB0-7CDC97E867ED}"/>
              </a:ext>
            </a:extLst>
          </p:cNvPr>
          <p:cNvSpPr>
            <a:spLocks noGrp="1"/>
          </p:cNvSpPr>
          <p:nvPr/>
        </p:nvSpPr>
        <p:spPr>
          <a:xfrm>
            <a:off x="6667500" y="2405062"/>
            <a:ext cx="1428750" cy="333375"/>
          </a:xfrm>
          <a:prstGeom prst="rect">
            <a:avLst/>
          </a:prstGeom>
          <a:noFill/>
          <a:ln w="0">
            <a:noFill/>
          </a:ln>
        </p:spPr>
        <p:txBody>
          <a:bodyPr anchor="ctr"/>
          <a:lstStyle/>
          <a:p>
            <a:pPr>
              <a:defRPr sz="1425" b="1">
                <a:solidFill>
                  <a:srgbClr val="FFFFFF"/>
                </a:solidFill>
                <a:latin typeface="Aptos"/>
                <a:ea typeface="Aptos"/>
                <a:cs typeface="Aptos"/>
              </a:defRPr>
            </a:pPr>
            <a:r>
              <a:rPr sz="2000" b="1" dirty="0">
                <a:solidFill>
                  <a:srgbClr val="FFFFFF"/>
                </a:solidFill>
                <a:latin typeface="Aptos"/>
                <a:ea typeface="Aptos"/>
                <a:cs typeface="Aptos"/>
              </a:rPr>
              <a:t>WEEK 3</a:t>
            </a:r>
          </a:p>
        </p:txBody>
      </p:sp>
      <p:sp>
        <p:nvSpPr>
          <p:cNvPr id="17" name="Rectangle 16">
            <a:extLst>
              <a:ext uri="{FF2B5EF4-FFF2-40B4-BE49-F238E27FC236}">
                <a16:creationId xmlns:a16="http://schemas.microsoft.com/office/drawing/2014/main" id="{FEE42BD2-EAE5-43BA-BB6C-E5F1160F4699}"/>
              </a:ext>
            </a:extLst>
          </p:cNvPr>
          <p:cNvSpPr>
            <a:spLocks noGrp="1"/>
          </p:cNvSpPr>
          <p:nvPr/>
        </p:nvSpPr>
        <p:spPr>
          <a:xfrm>
            <a:off x="6489972" y="2744922"/>
            <a:ext cx="1809749" cy="857250"/>
          </a:xfrm>
          <a:prstGeom prst="rect">
            <a:avLst/>
          </a:prstGeom>
          <a:noFill/>
          <a:ln w="0">
            <a:noFill/>
          </a:ln>
        </p:spPr>
        <p:txBody>
          <a:bodyPr anchor="ctr"/>
          <a:lstStyle/>
          <a:p>
            <a:pPr algn="ctr">
              <a:defRPr sz="1500" b="1">
                <a:solidFill>
                  <a:srgbClr val="FFFFFF"/>
                </a:solidFill>
                <a:latin typeface="Aptos"/>
                <a:ea typeface="Aptos"/>
                <a:cs typeface="Aptos"/>
              </a:defRPr>
            </a:pPr>
            <a:r>
              <a:rPr sz="2000" b="1" dirty="0">
                <a:solidFill>
                  <a:schemeClr val="tx1">
                    <a:lumMod val="95000"/>
                    <a:lumOff val="5000"/>
                  </a:schemeClr>
                </a:solidFill>
                <a:latin typeface="Aptos"/>
                <a:ea typeface="Aptos"/>
                <a:cs typeface="Aptos"/>
              </a:rPr>
              <a:t>Ask what improved and what did not</a:t>
            </a:r>
          </a:p>
        </p:txBody>
      </p:sp>
      <p:sp>
        <p:nvSpPr>
          <p:cNvPr id="18" name="Oval 17">
            <a:extLst>
              <a:ext uri="{FF2B5EF4-FFF2-40B4-BE49-F238E27FC236}">
                <a16:creationId xmlns:a16="http://schemas.microsoft.com/office/drawing/2014/main" id="{FA552782-61C8-459E-91F2-D646D213BDD8}"/>
              </a:ext>
            </a:extLst>
          </p:cNvPr>
          <p:cNvSpPr>
            <a:spLocks noGrp="1"/>
          </p:cNvSpPr>
          <p:nvPr/>
        </p:nvSpPr>
        <p:spPr>
          <a:xfrm>
            <a:off x="9334500" y="2146165"/>
            <a:ext cx="1809750" cy="1809750"/>
          </a:xfrm>
          <a:prstGeom prst="ellipse">
            <a:avLst/>
          </a:prstGeom>
          <a:solidFill>
            <a:srgbClr val="2E86DE"/>
          </a:solidFill>
          <a:ln w="0">
            <a:noFill/>
          </a:ln>
        </p:spPr>
        <p:txBody>
          <a:bodyPr/>
          <a:lstStyle/>
          <a:p>
            <a:endParaRPr lang="en-US"/>
          </a:p>
        </p:txBody>
      </p:sp>
      <p:sp>
        <p:nvSpPr>
          <p:cNvPr id="19" name="Rectangle 18">
            <a:extLst>
              <a:ext uri="{FF2B5EF4-FFF2-40B4-BE49-F238E27FC236}">
                <a16:creationId xmlns:a16="http://schemas.microsoft.com/office/drawing/2014/main" id="{4D1025A4-2D09-4C83-8D70-9C26A66474E9}"/>
              </a:ext>
            </a:extLst>
          </p:cNvPr>
          <p:cNvSpPr>
            <a:spLocks noGrp="1"/>
          </p:cNvSpPr>
          <p:nvPr/>
        </p:nvSpPr>
        <p:spPr>
          <a:xfrm>
            <a:off x="9505950" y="2391889"/>
            <a:ext cx="1428750" cy="333375"/>
          </a:xfrm>
          <a:prstGeom prst="rect">
            <a:avLst/>
          </a:prstGeom>
          <a:noFill/>
          <a:ln w="0">
            <a:noFill/>
          </a:ln>
        </p:spPr>
        <p:txBody>
          <a:bodyPr anchor="ctr"/>
          <a:lstStyle/>
          <a:p>
            <a:pPr>
              <a:defRPr sz="1425" b="1">
                <a:solidFill>
                  <a:srgbClr val="FFFFFF"/>
                </a:solidFill>
                <a:latin typeface="Aptos"/>
                <a:ea typeface="Aptos"/>
                <a:cs typeface="Aptos"/>
              </a:defRPr>
            </a:pPr>
            <a:r>
              <a:rPr sz="2000" b="1" dirty="0">
                <a:solidFill>
                  <a:srgbClr val="FFFFFF"/>
                </a:solidFill>
                <a:latin typeface="Aptos"/>
                <a:ea typeface="Aptos"/>
                <a:cs typeface="Aptos"/>
              </a:rPr>
              <a:t>WEEK 4</a:t>
            </a:r>
          </a:p>
        </p:txBody>
      </p:sp>
      <p:sp>
        <p:nvSpPr>
          <p:cNvPr id="20" name="Rectangle 19">
            <a:extLst>
              <a:ext uri="{FF2B5EF4-FFF2-40B4-BE49-F238E27FC236}">
                <a16:creationId xmlns:a16="http://schemas.microsoft.com/office/drawing/2014/main" id="{910DB13A-DF33-4CF8-ABFA-45FC97AE3FC2}"/>
              </a:ext>
            </a:extLst>
          </p:cNvPr>
          <p:cNvSpPr>
            <a:spLocks noGrp="1"/>
          </p:cNvSpPr>
          <p:nvPr/>
        </p:nvSpPr>
        <p:spPr>
          <a:xfrm>
            <a:off x="9266406" y="2782819"/>
            <a:ext cx="1877844" cy="857250"/>
          </a:xfrm>
          <a:prstGeom prst="rect">
            <a:avLst/>
          </a:prstGeom>
          <a:noFill/>
          <a:ln w="0">
            <a:noFill/>
          </a:ln>
        </p:spPr>
        <p:txBody>
          <a:bodyPr anchor="ctr"/>
          <a:lstStyle/>
          <a:p>
            <a:pPr algn="ctr">
              <a:defRPr sz="1500" b="1">
                <a:solidFill>
                  <a:srgbClr val="FFFFFF"/>
                </a:solidFill>
                <a:latin typeface="Aptos"/>
                <a:ea typeface="Aptos"/>
                <a:cs typeface="Aptos"/>
              </a:defRPr>
            </a:pPr>
            <a:r>
              <a:rPr sz="2000" b="1" dirty="0">
                <a:solidFill>
                  <a:schemeClr val="tx1">
                    <a:lumMod val="95000"/>
                    <a:lumOff val="5000"/>
                  </a:schemeClr>
                </a:solidFill>
                <a:latin typeface="Aptos"/>
                <a:ea typeface="Aptos"/>
                <a:cs typeface="Aptos"/>
              </a:rPr>
              <a:t>Keep, revise, or replace the practice</a:t>
            </a:r>
          </a:p>
        </p:txBody>
      </p:sp>
      <p:sp>
        <p:nvSpPr>
          <p:cNvPr id="21" name="Rectangle 20">
            <a:extLst>
              <a:ext uri="{FF2B5EF4-FFF2-40B4-BE49-F238E27FC236}">
                <a16:creationId xmlns:a16="http://schemas.microsoft.com/office/drawing/2014/main" id="{6E1975E7-C5A6-4435-89BF-F0DE181314F4}"/>
              </a:ext>
            </a:extLst>
          </p:cNvPr>
          <p:cNvSpPr>
            <a:spLocks noGrp="1"/>
          </p:cNvSpPr>
          <p:nvPr/>
        </p:nvSpPr>
        <p:spPr>
          <a:xfrm>
            <a:off x="1071562" y="4857750"/>
            <a:ext cx="10048875" cy="666750"/>
          </a:xfrm>
          <a:prstGeom prst="rect">
            <a:avLst/>
          </a:prstGeom>
          <a:noFill/>
          <a:ln w="0">
            <a:noFill/>
          </a:ln>
        </p:spPr>
        <p:txBody>
          <a:bodyPr anchor="ctr"/>
          <a:lstStyle/>
          <a:p>
            <a:pPr>
              <a:defRPr sz="2175" b="1">
                <a:solidFill>
                  <a:srgbClr val="17324D"/>
                </a:solidFill>
                <a:latin typeface="Aptos"/>
                <a:ea typeface="Aptos"/>
                <a:cs typeface="Aptos"/>
              </a:defRPr>
            </a:pPr>
            <a:r>
              <a:rPr sz="2400" b="1" dirty="0">
                <a:solidFill>
                  <a:srgbClr val="17324D"/>
                </a:solidFill>
                <a:latin typeface="Aptos"/>
                <a:ea typeface="Aptos"/>
                <a:cs typeface="Aptos"/>
              </a:rPr>
              <a:t>Small agreements become culture when boards use them consistently.</a:t>
            </a:r>
          </a:p>
        </p:txBody>
      </p:sp>
    </p:spTree>
    <p:extLst>
      <p:ext uri="{BB962C8B-B14F-4D97-AF65-F5344CB8AC3E}">
        <p14:creationId xmlns:p14="http://schemas.microsoft.com/office/powerpoint/2010/main" val="2127756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EF72F23-1C01-4C2F-ACC9-7CE3F5F8AB37}"/>
              </a:ext>
            </a:extLst>
          </p:cNvPr>
          <p:cNvSpPr>
            <a:spLocks noGrp="1"/>
          </p:cNvSpPr>
          <p:nvPr/>
        </p:nvSpPr>
        <p:spPr>
          <a:xfrm>
            <a:off x="666750" y="1381125"/>
            <a:ext cx="5619750" cy="1238250"/>
          </a:xfrm>
          <a:prstGeom prst="rect">
            <a:avLst/>
          </a:prstGeom>
          <a:noFill/>
          <a:ln w="0">
            <a:noFill/>
          </a:ln>
        </p:spPr>
        <p:txBody>
          <a:bodyPr anchor="ctr"/>
          <a:lstStyle/>
          <a:p>
            <a:pPr>
              <a:defRPr sz="3600" b="1">
                <a:solidFill>
                  <a:srgbClr val="FFFFFF"/>
                </a:solidFill>
                <a:latin typeface="Aptos"/>
                <a:ea typeface="Aptos"/>
                <a:cs typeface="Aptos"/>
              </a:defRPr>
            </a:pPr>
            <a:r>
              <a:rPr sz="4130" b="1" dirty="0">
                <a:solidFill>
                  <a:srgbClr val="FFFFFF"/>
                </a:solidFill>
                <a:latin typeface="Aptos"/>
                <a:ea typeface="Aptos"/>
                <a:cs typeface="Aptos"/>
              </a:rPr>
              <a:t>Different styles.</a:t>
            </a:r>
          </a:p>
          <a:p>
            <a:pPr>
              <a:defRPr sz="3600" b="1">
                <a:solidFill>
                  <a:srgbClr val="FFFFFF"/>
                </a:solidFill>
                <a:latin typeface="Aptos"/>
                <a:ea typeface="Aptos"/>
                <a:cs typeface="Aptos"/>
              </a:defRPr>
            </a:pPr>
            <a:r>
              <a:rPr sz="4130" b="1" dirty="0">
                <a:solidFill>
                  <a:srgbClr val="FFFFFF"/>
                </a:solidFill>
                <a:latin typeface="Aptos"/>
                <a:ea typeface="Aptos"/>
                <a:cs typeface="Aptos"/>
              </a:rPr>
              <a:t>Shared responsibility.</a:t>
            </a:r>
          </a:p>
        </p:txBody>
      </p:sp>
      <p:sp>
        <p:nvSpPr>
          <p:cNvPr id="2" name="Rectangle 1">
            <a:extLst>
              <a:ext uri="{FF2B5EF4-FFF2-40B4-BE49-F238E27FC236}">
                <a16:creationId xmlns:a16="http://schemas.microsoft.com/office/drawing/2014/main" id="{B5BC3731-28CD-4068-AD5F-CF1BCFFD7851}"/>
              </a:ext>
            </a:extLst>
          </p:cNvPr>
          <p:cNvSpPr>
            <a:spLocks noGrp="1"/>
          </p:cNvSpPr>
          <p:nvPr/>
        </p:nvSpPr>
        <p:spPr>
          <a:xfrm>
            <a:off x="714374" y="3000375"/>
            <a:ext cx="5667375" cy="1047750"/>
          </a:xfrm>
          <a:prstGeom prst="rect">
            <a:avLst/>
          </a:prstGeom>
          <a:noFill/>
          <a:ln w="0">
            <a:noFill/>
          </a:ln>
        </p:spPr>
        <p:txBody>
          <a:bodyPr anchor="ctr"/>
          <a:lstStyle/>
          <a:p>
            <a:pPr>
              <a:defRPr sz="2025" b="1">
                <a:solidFill>
                  <a:srgbClr val="DDEAF3"/>
                </a:solidFill>
                <a:latin typeface="Aptos"/>
                <a:ea typeface="Aptos"/>
                <a:cs typeface="Aptos"/>
              </a:defRPr>
            </a:pPr>
            <a:r>
              <a:rPr sz="2400" b="1" dirty="0">
                <a:solidFill>
                  <a:srgbClr val="DDEAF3"/>
                </a:solidFill>
                <a:latin typeface="Aptos"/>
                <a:ea typeface="Aptos"/>
                <a:cs typeface="Aptos"/>
              </a:rPr>
              <a:t>Strong boards communicate differently and still govern effectively together.</a:t>
            </a:r>
          </a:p>
        </p:txBody>
      </p:sp>
      <p:sp>
        <p:nvSpPr>
          <p:cNvPr id="3" name="Rectangle 2">
            <a:extLst>
              <a:ext uri="{FF2B5EF4-FFF2-40B4-BE49-F238E27FC236}">
                <a16:creationId xmlns:a16="http://schemas.microsoft.com/office/drawing/2014/main" id="{41A44B08-6AD8-467B-93F6-347BAD38347C}"/>
              </a:ext>
            </a:extLst>
          </p:cNvPr>
          <p:cNvSpPr>
            <a:spLocks noGrp="1"/>
          </p:cNvSpPr>
          <p:nvPr/>
        </p:nvSpPr>
        <p:spPr>
          <a:xfrm>
            <a:off x="714375" y="4476750"/>
            <a:ext cx="4762500" cy="47625"/>
          </a:xfrm>
          <a:prstGeom prst="rect">
            <a:avLst/>
          </a:prstGeom>
          <a:solidFill>
            <a:srgbClr val="FFD33D"/>
          </a:solidFill>
          <a:ln w="0">
            <a:noFill/>
          </a:ln>
        </p:spPr>
        <p:txBody>
          <a:bodyPr/>
          <a:lstStyle/>
          <a:p>
            <a:endParaRPr lang="en-US"/>
          </a:p>
        </p:txBody>
      </p:sp>
      <p:sp>
        <p:nvSpPr>
          <p:cNvPr id="4" name="Rectangle 3">
            <a:extLst>
              <a:ext uri="{FF2B5EF4-FFF2-40B4-BE49-F238E27FC236}">
                <a16:creationId xmlns:a16="http://schemas.microsoft.com/office/drawing/2014/main" id="{781ADDC6-1245-4531-AEA1-21A0270CD5D2}"/>
              </a:ext>
            </a:extLst>
          </p:cNvPr>
          <p:cNvSpPr>
            <a:spLocks noGrp="1"/>
          </p:cNvSpPr>
          <p:nvPr/>
        </p:nvSpPr>
        <p:spPr>
          <a:xfrm>
            <a:off x="714374" y="4810125"/>
            <a:ext cx="6250629" cy="666750"/>
          </a:xfrm>
          <a:prstGeom prst="rect">
            <a:avLst/>
          </a:prstGeom>
          <a:noFill/>
          <a:ln w="0">
            <a:noFill/>
          </a:ln>
        </p:spPr>
        <p:txBody>
          <a:bodyPr anchor="ctr"/>
          <a:lstStyle/>
          <a:p>
            <a:pPr>
              <a:defRPr sz="1875" b="1">
                <a:solidFill>
                  <a:srgbClr val="FFFFFF"/>
                </a:solidFill>
                <a:latin typeface="Aptos"/>
                <a:ea typeface="Aptos"/>
                <a:cs typeface="Aptos"/>
              </a:defRPr>
            </a:pPr>
            <a:r>
              <a:rPr sz="2400" b="1" dirty="0">
                <a:solidFill>
                  <a:srgbClr val="FFFFFF"/>
                </a:solidFill>
                <a:latin typeface="Aptos"/>
                <a:ea typeface="Aptos"/>
                <a:cs typeface="Aptos"/>
              </a:rPr>
              <a:t>What will you change at your next meeting?</a:t>
            </a:r>
          </a:p>
        </p:txBody>
      </p:sp>
      <p:sp>
        <p:nvSpPr>
          <p:cNvPr id="5" name="Rectangle 4">
            <a:extLst>
              <a:ext uri="{FF2B5EF4-FFF2-40B4-BE49-F238E27FC236}">
                <a16:creationId xmlns:a16="http://schemas.microsoft.com/office/drawing/2014/main" id="{4542B4AC-2093-40BC-8A63-4A9184DCD3C8}"/>
              </a:ext>
            </a:extLst>
          </p:cNvPr>
          <p:cNvSpPr>
            <a:spLocks noGrp="1"/>
          </p:cNvSpPr>
          <p:nvPr/>
        </p:nvSpPr>
        <p:spPr>
          <a:xfrm>
            <a:off x="7239000" y="1571625"/>
            <a:ext cx="1952625" cy="1905000"/>
          </a:xfrm>
          <a:prstGeom prst="rect">
            <a:avLst/>
          </a:prstGeom>
          <a:solidFill>
            <a:srgbClr val="F04452"/>
          </a:solidFill>
          <a:ln w="0">
            <a:noFill/>
          </a:ln>
        </p:spPr>
        <p:txBody>
          <a:bodyPr/>
          <a:lstStyle/>
          <a:p>
            <a:endParaRPr lang="en-US"/>
          </a:p>
        </p:txBody>
      </p:sp>
      <p:sp>
        <p:nvSpPr>
          <p:cNvPr id="6" name="Rectangle 5">
            <a:extLst>
              <a:ext uri="{FF2B5EF4-FFF2-40B4-BE49-F238E27FC236}">
                <a16:creationId xmlns:a16="http://schemas.microsoft.com/office/drawing/2014/main" id="{76D3C04E-4262-4370-8386-56FB5A698AC1}"/>
              </a:ext>
            </a:extLst>
          </p:cNvPr>
          <p:cNvSpPr>
            <a:spLocks noGrp="1"/>
          </p:cNvSpPr>
          <p:nvPr/>
        </p:nvSpPr>
        <p:spPr>
          <a:xfrm>
            <a:off x="7381875" y="1781175"/>
            <a:ext cx="809625" cy="857250"/>
          </a:xfrm>
          <a:prstGeom prst="rect">
            <a:avLst/>
          </a:prstGeom>
          <a:noFill/>
          <a:ln w="0">
            <a:noFill/>
          </a:ln>
        </p:spPr>
        <p:txBody>
          <a:bodyPr anchor="ctr"/>
          <a:lstStyle/>
          <a:p>
            <a:pPr>
              <a:defRPr sz="3900" b="1">
                <a:solidFill>
                  <a:srgbClr val="FFFFFF"/>
                </a:solidFill>
                <a:latin typeface="Aptos"/>
                <a:ea typeface="Aptos"/>
                <a:cs typeface="Aptos"/>
              </a:defRPr>
            </a:pPr>
            <a:r>
              <a:rPr sz="3900" b="1">
                <a:solidFill>
                  <a:srgbClr val="FFFFFF"/>
                </a:solidFill>
                <a:latin typeface="Aptos"/>
                <a:ea typeface="Aptos"/>
                <a:cs typeface="Aptos"/>
              </a:rPr>
              <a:t>D</a:t>
            </a:r>
          </a:p>
        </p:txBody>
      </p:sp>
      <p:sp>
        <p:nvSpPr>
          <p:cNvPr id="7" name="Rectangle 6">
            <a:extLst>
              <a:ext uri="{FF2B5EF4-FFF2-40B4-BE49-F238E27FC236}">
                <a16:creationId xmlns:a16="http://schemas.microsoft.com/office/drawing/2014/main" id="{DFD6DEC4-2F5B-4EE6-96F1-539590723C51}"/>
              </a:ext>
            </a:extLst>
          </p:cNvPr>
          <p:cNvSpPr>
            <a:spLocks noGrp="1"/>
          </p:cNvSpPr>
          <p:nvPr/>
        </p:nvSpPr>
        <p:spPr>
          <a:xfrm>
            <a:off x="7568120" y="2533649"/>
            <a:ext cx="1537780" cy="523875"/>
          </a:xfrm>
          <a:prstGeom prst="rect">
            <a:avLst/>
          </a:prstGeom>
          <a:noFill/>
          <a:ln w="0">
            <a:noFill/>
          </a:ln>
        </p:spPr>
        <p:txBody>
          <a:bodyPr anchor="ctr"/>
          <a:lstStyle/>
          <a:p>
            <a:pPr>
              <a:defRPr sz="1350" b="1">
                <a:solidFill>
                  <a:srgbClr val="FFFFFF"/>
                </a:solidFill>
                <a:latin typeface="Aptos"/>
                <a:ea typeface="Aptos"/>
                <a:cs typeface="Aptos"/>
              </a:defRPr>
            </a:pPr>
            <a:r>
              <a:rPr sz="2400" b="1" dirty="0">
                <a:solidFill>
                  <a:srgbClr val="FFFFFF"/>
                </a:solidFill>
                <a:latin typeface="Aptos"/>
                <a:ea typeface="Aptos"/>
                <a:cs typeface="Aptos"/>
              </a:rPr>
              <a:t>RESULTS</a:t>
            </a:r>
          </a:p>
        </p:txBody>
      </p:sp>
      <p:sp>
        <p:nvSpPr>
          <p:cNvPr id="8" name="Rectangle 7">
            <a:extLst>
              <a:ext uri="{FF2B5EF4-FFF2-40B4-BE49-F238E27FC236}">
                <a16:creationId xmlns:a16="http://schemas.microsoft.com/office/drawing/2014/main" id="{2B52C59A-FA51-41D3-9A12-8F12E0289F04}"/>
              </a:ext>
            </a:extLst>
          </p:cNvPr>
          <p:cNvSpPr>
            <a:spLocks noGrp="1"/>
          </p:cNvSpPr>
          <p:nvPr/>
        </p:nvSpPr>
        <p:spPr>
          <a:xfrm>
            <a:off x="9382125" y="1571625"/>
            <a:ext cx="1952625" cy="1905000"/>
          </a:xfrm>
          <a:prstGeom prst="rect">
            <a:avLst/>
          </a:prstGeom>
          <a:solidFill>
            <a:srgbClr val="FFD33D"/>
          </a:solidFill>
          <a:ln w="0">
            <a:noFill/>
          </a:ln>
        </p:spPr>
        <p:txBody>
          <a:bodyPr/>
          <a:lstStyle/>
          <a:p>
            <a:endParaRPr lang="en-US"/>
          </a:p>
        </p:txBody>
      </p:sp>
      <p:sp>
        <p:nvSpPr>
          <p:cNvPr id="9" name="Rectangle 8">
            <a:extLst>
              <a:ext uri="{FF2B5EF4-FFF2-40B4-BE49-F238E27FC236}">
                <a16:creationId xmlns:a16="http://schemas.microsoft.com/office/drawing/2014/main" id="{C67FBEAA-5D60-47CD-A2D5-081DC5C2F3BA}"/>
              </a:ext>
            </a:extLst>
          </p:cNvPr>
          <p:cNvSpPr>
            <a:spLocks noGrp="1"/>
          </p:cNvSpPr>
          <p:nvPr/>
        </p:nvSpPr>
        <p:spPr>
          <a:xfrm>
            <a:off x="9525000" y="1781175"/>
            <a:ext cx="809625" cy="857250"/>
          </a:xfrm>
          <a:prstGeom prst="rect">
            <a:avLst/>
          </a:prstGeom>
          <a:noFill/>
          <a:ln w="0">
            <a:noFill/>
          </a:ln>
        </p:spPr>
        <p:txBody>
          <a:bodyPr anchor="ctr"/>
          <a:lstStyle/>
          <a:p>
            <a:pPr>
              <a:defRPr sz="3900" b="1">
                <a:solidFill>
                  <a:srgbClr val="17324D"/>
                </a:solidFill>
                <a:latin typeface="Aptos"/>
                <a:ea typeface="Aptos"/>
                <a:cs typeface="Aptos"/>
              </a:defRPr>
            </a:pPr>
            <a:r>
              <a:rPr sz="3900" b="1">
                <a:solidFill>
                  <a:srgbClr val="17324D"/>
                </a:solidFill>
                <a:latin typeface="Aptos"/>
                <a:ea typeface="Aptos"/>
                <a:cs typeface="Aptos"/>
              </a:rPr>
              <a:t>I</a:t>
            </a:r>
          </a:p>
        </p:txBody>
      </p:sp>
      <p:sp>
        <p:nvSpPr>
          <p:cNvPr id="10" name="Rectangle 9">
            <a:extLst>
              <a:ext uri="{FF2B5EF4-FFF2-40B4-BE49-F238E27FC236}">
                <a16:creationId xmlns:a16="http://schemas.microsoft.com/office/drawing/2014/main" id="{20FF8AF3-10E1-4AF9-ACB6-6493739E737F}"/>
              </a:ext>
            </a:extLst>
          </p:cNvPr>
          <p:cNvSpPr>
            <a:spLocks noGrp="1"/>
          </p:cNvSpPr>
          <p:nvPr/>
        </p:nvSpPr>
        <p:spPr>
          <a:xfrm>
            <a:off x="9706886" y="2533648"/>
            <a:ext cx="1303101" cy="523875"/>
          </a:xfrm>
          <a:prstGeom prst="rect">
            <a:avLst/>
          </a:prstGeom>
          <a:noFill/>
          <a:ln w="0">
            <a:noFill/>
          </a:ln>
        </p:spPr>
        <p:txBody>
          <a:bodyPr anchor="ctr"/>
          <a:lstStyle/>
          <a:p>
            <a:pPr>
              <a:defRPr sz="1350" b="1">
                <a:solidFill>
                  <a:srgbClr val="17324D"/>
                </a:solidFill>
                <a:latin typeface="Aptos"/>
                <a:ea typeface="Aptos"/>
                <a:cs typeface="Aptos"/>
              </a:defRPr>
            </a:pPr>
            <a:r>
              <a:rPr sz="2400" b="1" dirty="0">
                <a:solidFill>
                  <a:srgbClr val="17324D"/>
                </a:solidFill>
                <a:latin typeface="Aptos"/>
                <a:ea typeface="Aptos"/>
                <a:cs typeface="Aptos"/>
              </a:rPr>
              <a:t>PEOPLE</a:t>
            </a:r>
          </a:p>
        </p:txBody>
      </p:sp>
      <p:sp>
        <p:nvSpPr>
          <p:cNvPr id="11" name="Rectangle 10">
            <a:extLst>
              <a:ext uri="{FF2B5EF4-FFF2-40B4-BE49-F238E27FC236}">
                <a16:creationId xmlns:a16="http://schemas.microsoft.com/office/drawing/2014/main" id="{8E935051-1BC6-4788-AE21-8578D2AE6ED3}"/>
              </a:ext>
            </a:extLst>
          </p:cNvPr>
          <p:cNvSpPr>
            <a:spLocks noGrp="1"/>
          </p:cNvSpPr>
          <p:nvPr/>
        </p:nvSpPr>
        <p:spPr>
          <a:xfrm>
            <a:off x="7239000" y="3667125"/>
            <a:ext cx="1952625" cy="1905000"/>
          </a:xfrm>
          <a:prstGeom prst="rect">
            <a:avLst/>
          </a:prstGeom>
          <a:solidFill>
            <a:srgbClr val="42C77A"/>
          </a:solidFill>
          <a:ln w="0">
            <a:noFill/>
          </a:ln>
        </p:spPr>
        <p:txBody>
          <a:bodyPr/>
          <a:lstStyle/>
          <a:p>
            <a:endParaRPr lang="en-US"/>
          </a:p>
        </p:txBody>
      </p:sp>
      <p:sp>
        <p:nvSpPr>
          <p:cNvPr id="12" name="Rectangle 11">
            <a:extLst>
              <a:ext uri="{FF2B5EF4-FFF2-40B4-BE49-F238E27FC236}">
                <a16:creationId xmlns:a16="http://schemas.microsoft.com/office/drawing/2014/main" id="{67F9F57A-C528-435D-B4D3-ABCC54F5E51E}"/>
              </a:ext>
            </a:extLst>
          </p:cNvPr>
          <p:cNvSpPr>
            <a:spLocks noGrp="1"/>
          </p:cNvSpPr>
          <p:nvPr/>
        </p:nvSpPr>
        <p:spPr>
          <a:xfrm>
            <a:off x="7381875" y="3876675"/>
            <a:ext cx="809625" cy="857250"/>
          </a:xfrm>
          <a:prstGeom prst="rect">
            <a:avLst/>
          </a:prstGeom>
          <a:noFill/>
          <a:ln w="0">
            <a:noFill/>
          </a:ln>
        </p:spPr>
        <p:txBody>
          <a:bodyPr anchor="ctr"/>
          <a:lstStyle/>
          <a:p>
            <a:pPr>
              <a:defRPr sz="3900" b="1">
                <a:solidFill>
                  <a:srgbClr val="FFFFFF"/>
                </a:solidFill>
                <a:latin typeface="Aptos"/>
                <a:ea typeface="Aptos"/>
                <a:cs typeface="Aptos"/>
              </a:defRPr>
            </a:pPr>
            <a:r>
              <a:rPr sz="3900" b="1">
                <a:solidFill>
                  <a:srgbClr val="FFFFFF"/>
                </a:solidFill>
                <a:latin typeface="Aptos"/>
                <a:ea typeface="Aptos"/>
                <a:cs typeface="Aptos"/>
              </a:rPr>
              <a:t>S</a:t>
            </a:r>
          </a:p>
        </p:txBody>
      </p:sp>
      <p:sp>
        <p:nvSpPr>
          <p:cNvPr id="13" name="Rectangle 12">
            <a:extLst>
              <a:ext uri="{FF2B5EF4-FFF2-40B4-BE49-F238E27FC236}">
                <a16:creationId xmlns:a16="http://schemas.microsoft.com/office/drawing/2014/main" id="{BA831911-4C09-4DA3-B382-FA3DAAAE1133}"/>
              </a:ext>
            </a:extLst>
          </p:cNvPr>
          <p:cNvSpPr>
            <a:spLocks noGrp="1"/>
          </p:cNvSpPr>
          <p:nvPr/>
        </p:nvSpPr>
        <p:spPr>
          <a:xfrm>
            <a:off x="7568120" y="4548187"/>
            <a:ext cx="1537780" cy="523875"/>
          </a:xfrm>
          <a:prstGeom prst="rect">
            <a:avLst/>
          </a:prstGeom>
          <a:noFill/>
          <a:ln w="0">
            <a:noFill/>
          </a:ln>
        </p:spPr>
        <p:txBody>
          <a:bodyPr anchor="ctr"/>
          <a:lstStyle/>
          <a:p>
            <a:pPr>
              <a:defRPr sz="1350" b="1">
                <a:solidFill>
                  <a:srgbClr val="FFFFFF"/>
                </a:solidFill>
                <a:latin typeface="Aptos"/>
                <a:ea typeface="Aptos"/>
                <a:cs typeface="Aptos"/>
              </a:defRPr>
            </a:pPr>
            <a:r>
              <a:rPr sz="2400" b="1" dirty="0">
                <a:solidFill>
                  <a:srgbClr val="FFFFFF"/>
                </a:solidFill>
                <a:latin typeface="Aptos"/>
                <a:ea typeface="Aptos"/>
                <a:cs typeface="Aptos"/>
              </a:rPr>
              <a:t>SUPPORT</a:t>
            </a:r>
          </a:p>
        </p:txBody>
      </p:sp>
      <p:sp>
        <p:nvSpPr>
          <p:cNvPr id="14" name="Rectangle 13">
            <a:extLst>
              <a:ext uri="{FF2B5EF4-FFF2-40B4-BE49-F238E27FC236}">
                <a16:creationId xmlns:a16="http://schemas.microsoft.com/office/drawing/2014/main" id="{24EC87A4-1937-4AAD-AED1-58BB411B6D9C}"/>
              </a:ext>
            </a:extLst>
          </p:cNvPr>
          <p:cNvSpPr>
            <a:spLocks noGrp="1"/>
          </p:cNvSpPr>
          <p:nvPr/>
        </p:nvSpPr>
        <p:spPr>
          <a:xfrm>
            <a:off x="9382125" y="3667125"/>
            <a:ext cx="1952625" cy="1905000"/>
          </a:xfrm>
          <a:prstGeom prst="rect">
            <a:avLst/>
          </a:prstGeom>
          <a:solidFill>
            <a:srgbClr val="2E86DE"/>
          </a:solidFill>
          <a:ln w="0">
            <a:noFill/>
          </a:ln>
        </p:spPr>
        <p:txBody>
          <a:bodyPr/>
          <a:lstStyle/>
          <a:p>
            <a:endParaRPr lang="en-US"/>
          </a:p>
        </p:txBody>
      </p:sp>
      <p:sp>
        <p:nvSpPr>
          <p:cNvPr id="15" name="Rectangle 14">
            <a:extLst>
              <a:ext uri="{FF2B5EF4-FFF2-40B4-BE49-F238E27FC236}">
                <a16:creationId xmlns:a16="http://schemas.microsoft.com/office/drawing/2014/main" id="{41B5A8BF-E1C7-4B4E-9044-E5C1001DDB89}"/>
              </a:ext>
            </a:extLst>
          </p:cNvPr>
          <p:cNvSpPr>
            <a:spLocks noGrp="1"/>
          </p:cNvSpPr>
          <p:nvPr/>
        </p:nvSpPr>
        <p:spPr>
          <a:xfrm>
            <a:off x="9525000" y="3876675"/>
            <a:ext cx="809625" cy="857250"/>
          </a:xfrm>
          <a:prstGeom prst="rect">
            <a:avLst/>
          </a:prstGeom>
          <a:noFill/>
          <a:ln w="0">
            <a:noFill/>
          </a:ln>
        </p:spPr>
        <p:txBody>
          <a:bodyPr anchor="ctr"/>
          <a:lstStyle/>
          <a:p>
            <a:pPr>
              <a:defRPr sz="3900" b="1">
                <a:solidFill>
                  <a:srgbClr val="FFFFFF"/>
                </a:solidFill>
                <a:latin typeface="Aptos"/>
                <a:ea typeface="Aptos"/>
                <a:cs typeface="Aptos"/>
              </a:defRPr>
            </a:pPr>
            <a:r>
              <a:rPr sz="3900" b="1">
                <a:solidFill>
                  <a:srgbClr val="FFFFFF"/>
                </a:solidFill>
                <a:latin typeface="Aptos"/>
                <a:ea typeface="Aptos"/>
                <a:cs typeface="Aptos"/>
              </a:rPr>
              <a:t>C</a:t>
            </a:r>
          </a:p>
        </p:txBody>
      </p:sp>
      <p:sp>
        <p:nvSpPr>
          <p:cNvPr id="16" name="Rectangle 15">
            <a:extLst>
              <a:ext uri="{FF2B5EF4-FFF2-40B4-BE49-F238E27FC236}">
                <a16:creationId xmlns:a16="http://schemas.microsoft.com/office/drawing/2014/main" id="{3FDE3F48-ACF8-4A6D-8309-1D79B4B43FA2}"/>
              </a:ext>
            </a:extLst>
          </p:cNvPr>
          <p:cNvSpPr>
            <a:spLocks noGrp="1"/>
          </p:cNvSpPr>
          <p:nvPr/>
        </p:nvSpPr>
        <p:spPr>
          <a:xfrm>
            <a:off x="9929812" y="4543425"/>
            <a:ext cx="1028700" cy="523875"/>
          </a:xfrm>
          <a:prstGeom prst="rect">
            <a:avLst/>
          </a:prstGeom>
          <a:noFill/>
          <a:ln w="0">
            <a:noFill/>
          </a:ln>
        </p:spPr>
        <p:txBody>
          <a:bodyPr anchor="ctr"/>
          <a:lstStyle/>
          <a:p>
            <a:pPr>
              <a:defRPr sz="1350" b="1">
                <a:solidFill>
                  <a:srgbClr val="FFFFFF"/>
                </a:solidFill>
                <a:latin typeface="Aptos"/>
                <a:ea typeface="Aptos"/>
                <a:cs typeface="Aptos"/>
              </a:defRPr>
            </a:pPr>
            <a:r>
              <a:rPr sz="2400" b="1" dirty="0">
                <a:solidFill>
                  <a:srgbClr val="FFFFFF"/>
                </a:solidFill>
                <a:latin typeface="Aptos"/>
                <a:ea typeface="Aptos"/>
                <a:cs typeface="Aptos"/>
              </a:rPr>
              <a:t>DATA</a:t>
            </a:r>
          </a:p>
        </p:txBody>
      </p:sp>
      <p:sp>
        <p:nvSpPr>
          <p:cNvPr id="17" name="Rectangle 16">
            <a:extLst>
              <a:ext uri="{FF2B5EF4-FFF2-40B4-BE49-F238E27FC236}">
                <a16:creationId xmlns:a16="http://schemas.microsoft.com/office/drawing/2014/main" id="{C0D5FC18-32EB-49AB-BD45-0BA2EA9FB320}"/>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18" name="Rectangle 17">
            <a:extLst>
              <a:ext uri="{FF2B5EF4-FFF2-40B4-BE49-F238E27FC236}">
                <a16:creationId xmlns:a16="http://schemas.microsoft.com/office/drawing/2014/main" id="{7162228B-A072-4543-9BD1-5E78DDA628E4}"/>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19" name="Rectangle 18">
            <a:extLst>
              <a:ext uri="{FF2B5EF4-FFF2-40B4-BE49-F238E27FC236}">
                <a16:creationId xmlns:a16="http://schemas.microsoft.com/office/drawing/2014/main" id="{5E5361DD-4B33-4853-8182-206E14BEF80B}"/>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20" name="Rectangle 19">
            <a:extLst>
              <a:ext uri="{FF2B5EF4-FFF2-40B4-BE49-F238E27FC236}">
                <a16:creationId xmlns:a16="http://schemas.microsoft.com/office/drawing/2014/main" id="{9176C610-5383-480E-96C7-0016AF50235C}"/>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21" name="Rectangle 20">
            <a:extLst>
              <a:ext uri="{FF2B5EF4-FFF2-40B4-BE49-F238E27FC236}">
                <a16:creationId xmlns:a16="http://schemas.microsoft.com/office/drawing/2014/main" id="{CE52AFBF-2921-40E0-9683-451A0F6BF348}"/>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29</a:t>
            </a:r>
          </a:p>
        </p:txBody>
      </p:sp>
    </p:spTree>
    <p:extLst>
      <p:ext uri="{BB962C8B-B14F-4D97-AF65-F5344CB8AC3E}">
        <p14:creationId xmlns:p14="http://schemas.microsoft.com/office/powerpoint/2010/main" val="9454640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7324D"/>
        </a:solidFill>
        <a:effectLst/>
      </p:bgPr>
    </p:bg>
    <p:spTree>
      <p:nvGrpSpPr>
        <p:cNvPr id="1" name="">
          <a:extLst>
            <a:ext uri="{FF2B5EF4-FFF2-40B4-BE49-F238E27FC236}">
              <a16:creationId xmlns:a16="http://schemas.microsoft.com/office/drawing/2014/main" id="{0CE3A81D-23AB-AE46-DF47-DFCDE62C5943}"/>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87B9CD05-3772-82EE-5047-0E3AE0B48E1D}"/>
              </a:ext>
            </a:extLst>
          </p:cNvPr>
          <p:cNvSpPr>
            <a:spLocks noGrp="1"/>
          </p:cNvSpPr>
          <p:nvPr/>
        </p:nvSpPr>
        <p:spPr>
          <a:xfrm>
            <a:off x="704850" y="2381250"/>
            <a:ext cx="5619750" cy="1238250"/>
          </a:xfrm>
          <a:prstGeom prst="rect">
            <a:avLst/>
          </a:prstGeom>
          <a:noFill/>
          <a:ln w="0">
            <a:noFill/>
          </a:ln>
        </p:spPr>
        <p:txBody>
          <a:bodyPr anchor="ctr"/>
          <a:lstStyle/>
          <a:p>
            <a:pPr>
              <a:defRPr sz="3600" b="1">
                <a:solidFill>
                  <a:srgbClr val="FFFFFF"/>
                </a:solidFill>
                <a:latin typeface="Aptos"/>
                <a:ea typeface="Aptos"/>
                <a:cs typeface="Aptos"/>
              </a:defRPr>
            </a:pPr>
            <a:r>
              <a:rPr lang="en-US" sz="4130" b="1" dirty="0">
                <a:solidFill>
                  <a:srgbClr val="FFFFFF"/>
                </a:solidFill>
                <a:latin typeface="Aptos"/>
                <a:ea typeface="Aptos"/>
                <a:cs typeface="Aptos"/>
              </a:rPr>
              <a:t>Questions?</a:t>
            </a:r>
            <a:endParaRPr sz="4130" b="1" dirty="0">
              <a:solidFill>
                <a:srgbClr val="FFFFFF"/>
              </a:solidFill>
              <a:latin typeface="Aptos"/>
              <a:ea typeface="Aptos"/>
              <a:cs typeface="Aptos"/>
            </a:endParaRPr>
          </a:p>
        </p:txBody>
      </p:sp>
      <p:sp>
        <p:nvSpPr>
          <p:cNvPr id="3" name="Rectangle 2">
            <a:extLst>
              <a:ext uri="{FF2B5EF4-FFF2-40B4-BE49-F238E27FC236}">
                <a16:creationId xmlns:a16="http://schemas.microsoft.com/office/drawing/2014/main" id="{AD930093-35CC-5565-81EA-69ADF9431553}"/>
              </a:ext>
            </a:extLst>
          </p:cNvPr>
          <p:cNvSpPr>
            <a:spLocks noGrp="1"/>
          </p:cNvSpPr>
          <p:nvPr/>
        </p:nvSpPr>
        <p:spPr>
          <a:xfrm>
            <a:off x="714375" y="4476750"/>
            <a:ext cx="4762500" cy="47625"/>
          </a:xfrm>
          <a:prstGeom prst="rect">
            <a:avLst/>
          </a:prstGeom>
          <a:solidFill>
            <a:srgbClr val="FFD33D"/>
          </a:solidFill>
          <a:ln w="0">
            <a:noFill/>
          </a:ln>
        </p:spPr>
        <p:txBody>
          <a:bodyPr/>
          <a:lstStyle/>
          <a:p>
            <a:endParaRPr lang="en-US"/>
          </a:p>
        </p:txBody>
      </p:sp>
      <p:sp>
        <p:nvSpPr>
          <p:cNvPr id="5" name="Rectangle 4">
            <a:extLst>
              <a:ext uri="{FF2B5EF4-FFF2-40B4-BE49-F238E27FC236}">
                <a16:creationId xmlns:a16="http://schemas.microsoft.com/office/drawing/2014/main" id="{89A91A0F-3A99-9CA2-630C-1544E13AB1B1}"/>
              </a:ext>
            </a:extLst>
          </p:cNvPr>
          <p:cNvSpPr>
            <a:spLocks noGrp="1"/>
          </p:cNvSpPr>
          <p:nvPr/>
        </p:nvSpPr>
        <p:spPr>
          <a:xfrm>
            <a:off x="7239000" y="1571625"/>
            <a:ext cx="1952625" cy="1905000"/>
          </a:xfrm>
          <a:prstGeom prst="rect">
            <a:avLst/>
          </a:prstGeom>
          <a:solidFill>
            <a:srgbClr val="F04452"/>
          </a:solidFill>
          <a:ln w="0">
            <a:noFill/>
          </a:ln>
        </p:spPr>
        <p:txBody>
          <a:bodyPr/>
          <a:lstStyle/>
          <a:p>
            <a:endParaRPr lang="en-US"/>
          </a:p>
        </p:txBody>
      </p:sp>
      <p:sp>
        <p:nvSpPr>
          <p:cNvPr id="6" name="Rectangle 5">
            <a:extLst>
              <a:ext uri="{FF2B5EF4-FFF2-40B4-BE49-F238E27FC236}">
                <a16:creationId xmlns:a16="http://schemas.microsoft.com/office/drawing/2014/main" id="{D9C72EE2-D6C0-AC40-9495-2B62DA9F7A1C}"/>
              </a:ext>
            </a:extLst>
          </p:cNvPr>
          <p:cNvSpPr>
            <a:spLocks noGrp="1"/>
          </p:cNvSpPr>
          <p:nvPr/>
        </p:nvSpPr>
        <p:spPr>
          <a:xfrm>
            <a:off x="7381875" y="1781175"/>
            <a:ext cx="809625" cy="857250"/>
          </a:xfrm>
          <a:prstGeom prst="rect">
            <a:avLst/>
          </a:prstGeom>
          <a:noFill/>
          <a:ln w="0">
            <a:noFill/>
          </a:ln>
        </p:spPr>
        <p:txBody>
          <a:bodyPr anchor="ctr"/>
          <a:lstStyle/>
          <a:p>
            <a:pPr>
              <a:defRPr sz="3900" b="1">
                <a:solidFill>
                  <a:srgbClr val="FFFFFF"/>
                </a:solidFill>
                <a:latin typeface="Aptos"/>
                <a:ea typeface="Aptos"/>
                <a:cs typeface="Aptos"/>
              </a:defRPr>
            </a:pPr>
            <a:r>
              <a:rPr sz="3900" b="1">
                <a:solidFill>
                  <a:srgbClr val="FFFFFF"/>
                </a:solidFill>
                <a:latin typeface="Aptos"/>
                <a:ea typeface="Aptos"/>
                <a:cs typeface="Aptos"/>
              </a:rPr>
              <a:t>D</a:t>
            </a:r>
          </a:p>
        </p:txBody>
      </p:sp>
      <p:sp>
        <p:nvSpPr>
          <p:cNvPr id="7" name="Rectangle 6">
            <a:extLst>
              <a:ext uri="{FF2B5EF4-FFF2-40B4-BE49-F238E27FC236}">
                <a16:creationId xmlns:a16="http://schemas.microsoft.com/office/drawing/2014/main" id="{F75EAEFE-6698-A9B6-55BF-C4DDEB9683F1}"/>
              </a:ext>
            </a:extLst>
          </p:cNvPr>
          <p:cNvSpPr>
            <a:spLocks noGrp="1"/>
          </p:cNvSpPr>
          <p:nvPr/>
        </p:nvSpPr>
        <p:spPr>
          <a:xfrm>
            <a:off x="7568120" y="2533649"/>
            <a:ext cx="1537780" cy="523875"/>
          </a:xfrm>
          <a:prstGeom prst="rect">
            <a:avLst/>
          </a:prstGeom>
          <a:noFill/>
          <a:ln w="0">
            <a:noFill/>
          </a:ln>
        </p:spPr>
        <p:txBody>
          <a:bodyPr anchor="ctr"/>
          <a:lstStyle/>
          <a:p>
            <a:pPr>
              <a:defRPr sz="1350" b="1">
                <a:solidFill>
                  <a:srgbClr val="FFFFFF"/>
                </a:solidFill>
                <a:latin typeface="Aptos"/>
                <a:ea typeface="Aptos"/>
                <a:cs typeface="Aptos"/>
              </a:defRPr>
            </a:pPr>
            <a:r>
              <a:rPr sz="2400" b="1" dirty="0">
                <a:solidFill>
                  <a:srgbClr val="FFFFFF"/>
                </a:solidFill>
                <a:latin typeface="Aptos"/>
                <a:ea typeface="Aptos"/>
                <a:cs typeface="Aptos"/>
              </a:rPr>
              <a:t>RESULTS</a:t>
            </a:r>
          </a:p>
        </p:txBody>
      </p:sp>
      <p:sp>
        <p:nvSpPr>
          <p:cNvPr id="8" name="Rectangle 7">
            <a:extLst>
              <a:ext uri="{FF2B5EF4-FFF2-40B4-BE49-F238E27FC236}">
                <a16:creationId xmlns:a16="http://schemas.microsoft.com/office/drawing/2014/main" id="{0C91D115-81B9-4557-94F2-B2D3ACEBDE41}"/>
              </a:ext>
            </a:extLst>
          </p:cNvPr>
          <p:cNvSpPr>
            <a:spLocks noGrp="1"/>
          </p:cNvSpPr>
          <p:nvPr/>
        </p:nvSpPr>
        <p:spPr>
          <a:xfrm>
            <a:off x="9382125" y="1571625"/>
            <a:ext cx="1952625" cy="1905000"/>
          </a:xfrm>
          <a:prstGeom prst="rect">
            <a:avLst/>
          </a:prstGeom>
          <a:solidFill>
            <a:srgbClr val="FFD33D"/>
          </a:solidFill>
          <a:ln w="0">
            <a:noFill/>
          </a:ln>
        </p:spPr>
        <p:txBody>
          <a:bodyPr/>
          <a:lstStyle/>
          <a:p>
            <a:endParaRPr lang="en-US"/>
          </a:p>
        </p:txBody>
      </p:sp>
      <p:sp>
        <p:nvSpPr>
          <p:cNvPr id="9" name="Rectangle 8">
            <a:extLst>
              <a:ext uri="{FF2B5EF4-FFF2-40B4-BE49-F238E27FC236}">
                <a16:creationId xmlns:a16="http://schemas.microsoft.com/office/drawing/2014/main" id="{F0A965B0-2618-75CE-0FAD-D1DEC6624542}"/>
              </a:ext>
            </a:extLst>
          </p:cNvPr>
          <p:cNvSpPr>
            <a:spLocks noGrp="1"/>
          </p:cNvSpPr>
          <p:nvPr/>
        </p:nvSpPr>
        <p:spPr>
          <a:xfrm>
            <a:off x="9525000" y="1781175"/>
            <a:ext cx="809625" cy="857250"/>
          </a:xfrm>
          <a:prstGeom prst="rect">
            <a:avLst/>
          </a:prstGeom>
          <a:noFill/>
          <a:ln w="0">
            <a:noFill/>
          </a:ln>
        </p:spPr>
        <p:txBody>
          <a:bodyPr anchor="ctr"/>
          <a:lstStyle/>
          <a:p>
            <a:pPr>
              <a:defRPr sz="3900" b="1">
                <a:solidFill>
                  <a:srgbClr val="17324D"/>
                </a:solidFill>
                <a:latin typeface="Aptos"/>
                <a:ea typeface="Aptos"/>
                <a:cs typeface="Aptos"/>
              </a:defRPr>
            </a:pPr>
            <a:r>
              <a:rPr sz="3900" b="1">
                <a:solidFill>
                  <a:srgbClr val="17324D"/>
                </a:solidFill>
                <a:latin typeface="Aptos"/>
                <a:ea typeface="Aptos"/>
                <a:cs typeface="Aptos"/>
              </a:rPr>
              <a:t>I</a:t>
            </a:r>
          </a:p>
        </p:txBody>
      </p:sp>
      <p:sp>
        <p:nvSpPr>
          <p:cNvPr id="10" name="Rectangle 9">
            <a:extLst>
              <a:ext uri="{FF2B5EF4-FFF2-40B4-BE49-F238E27FC236}">
                <a16:creationId xmlns:a16="http://schemas.microsoft.com/office/drawing/2014/main" id="{6D224E64-3F6E-6572-2900-10AB648E0CAD}"/>
              </a:ext>
            </a:extLst>
          </p:cNvPr>
          <p:cNvSpPr>
            <a:spLocks noGrp="1"/>
          </p:cNvSpPr>
          <p:nvPr/>
        </p:nvSpPr>
        <p:spPr>
          <a:xfrm>
            <a:off x="9706886" y="2533648"/>
            <a:ext cx="1303101" cy="523875"/>
          </a:xfrm>
          <a:prstGeom prst="rect">
            <a:avLst/>
          </a:prstGeom>
          <a:noFill/>
          <a:ln w="0">
            <a:noFill/>
          </a:ln>
        </p:spPr>
        <p:txBody>
          <a:bodyPr anchor="ctr"/>
          <a:lstStyle/>
          <a:p>
            <a:pPr>
              <a:defRPr sz="1350" b="1">
                <a:solidFill>
                  <a:srgbClr val="17324D"/>
                </a:solidFill>
                <a:latin typeface="Aptos"/>
                <a:ea typeface="Aptos"/>
                <a:cs typeface="Aptos"/>
              </a:defRPr>
            </a:pPr>
            <a:r>
              <a:rPr sz="2400" b="1" dirty="0">
                <a:solidFill>
                  <a:srgbClr val="17324D"/>
                </a:solidFill>
                <a:latin typeface="Aptos"/>
                <a:ea typeface="Aptos"/>
                <a:cs typeface="Aptos"/>
              </a:rPr>
              <a:t>PEOPLE</a:t>
            </a:r>
          </a:p>
        </p:txBody>
      </p:sp>
      <p:sp>
        <p:nvSpPr>
          <p:cNvPr id="11" name="Rectangle 10">
            <a:extLst>
              <a:ext uri="{FF2B5EF4-FFF2-40B4-BE49-F238E27FC236}">
                <a16:creationId xmlns:a16="http://schemas.microsoft.com/office/drawing/2014/main" id="{C4D506BE-9F67-0775-60C2-1DA552A695D3}"/>
              </a:ext>
            </a:extLst>
          </p:cNvPr>
          <p:cNvSpPr>
            <a:spLocks noGrp="1"/>
          </p:cNvSpPr>
          <p:nvPr/>
        </p:nvSpPr>
        <p:spPr>
          <a:xfrm>
            <a:off x="7239000" y="3667125"/>
            <a:ext cx="1952625" cy="1905000"/>
          </a:xfrm>
          <a:prstGeom prst="rect">
            <a:avLst/>
          </a:prstGeom>
          <a:solidFill>
            <a:srgbClr val="42C77A"/>
          </a:solidFill>
          <a:ln w="0">
            <a:noFill/>
          </a:ln>
        </p:spPr>
        <p:txBody>
          <a:bodyPr/>
          <a:lstStyle/>
          <a:p>
            <a:endParaRPr lang="en-US"/>
          </a:p>
        </p:txBody>
      </p:sp>
      <p:sp>
        <p:nvSpPr>
          <p:cNvPr id="12" name="Rectangle 11">
            <a:extLst>
              <a:ext uri="{FF2B5EF4-FFF2-40B4-BE49-F238E27FC236}">
                <a16:creationId xmlns:a16="http://schemas.microsoft.com/office/drawing/2014/main" id="{207DE186-8D2B-A9C9-5D1D-AB579C0DED89}"/>
              </a:ext>
            </a:extLst>
          </p:cNvPr>
          <p:cNvSpPr>
            <a:spLocks noGrp="1"/>
          </p:cNvSpPr>
          <p:nvPr/>
        </p:nvSpPr>
        <p:spPr>
          <a:xfrm>
            <a:off x="7381875" y="3876675"/>
            <a:ext cx="809625" cy="857250"/>
          </a:xfrm>
          <a:prstGeom prst="rect">
            <a:avLst/>
          </a:prstGeom>
          <a:noFill/>
          <a:ln w="0">
            <a:noFill/>
          </a:ln>
        </p:spPr>
        <p:txBody>
          <a:bodyPr anchor="ctr"/>
          <a:lstStyle/>
          <a:p>
            <a:pPr>
              <a:defRPr sz="3900" b="1">
                <a:solidFill>
                  <a:srgbClr val="FFFFFF"/>
                </a:solidFill>
                <a:latin typeface="Aptos"/>
                <a:ea typeface="Aptos"/>
                <a:cs typeface="Aptos"/>
              </a:defRPr>
            </a:pPr>
            <a:r>
              <a:rPr sz="3900" b="1">
                <a:solidFill>
                  <a:srgbClr val="FFFFFF"/>
                </a:solidFill>
                <a:latin typeface="Aptos"/>
                <a:ea typeface="Aptos"/>
                <a:cs typeface="Aptos"/>
              </a:rPr>
              <a:t>S</a:t>
            </a:r>
          </a:p>
        </p:txBody>
      </p:sp>
      <p:sp>
        <p:nvSpPr>
          <p:cNvPr id="13" name="Rectangle 12">
            <a:extLst>
              <a:ext uri="{FF2B5EF4-FFF2-40B4-BE49-F238E27FC236}">
                <a16:creationId xmlns:a16="http://schemas.microsoft.com/office/drawing/2014/main" id="{FF5E0A61-0F5B-B110-C25E-9BB94A3090FF}"/>
              </a:ext>
            </a:extLst>
          </p:cNvPr>
          <p:cNvSpPr>
            <a:spLocks noGrp="1"/>
          </p:cNvSpPr>
          <p:nvPr/>
        </p:nvSpPr>
        <p:spPr>
          <a:xfrm>
            <a:off x="7568120" y="4548187"/>
            <a:ext cx="1537780" cy="523875"/>
          </a:xfrm>
          <a:prstGeom prst="rect">
            <a:avLst/>
          </a:prstGeom>
          <a:noFill/>
          <a:ln w="0">
            <a:noFill/>
          </a:ln>
        </p:spPr>
        <p:txBody>
          <a:bodyPr anchor="ctr"/>
          <a:lstStyle/>
          <a:p>
            <a:pPr>
              <a:defRPr sz="1350" b="1">
                <a:solidFill>
                  <a:srgbClr val="FFFFFF"/>
                </a:solidFill>
                <a:latin typeface="Aptos"/>
                <a:ea typeface="Aptos"/>
                <a:cs typeface="Aptos"/>
              </a:defRPr>
            </a:pPr>
            <a:r>
              <a:rPr sz="2400" b="1" dirty="0">
                <a:solidFill>
                  <a:srgbClr val="FFFFFF"/>
                </a:solidFill>
                <a:latin typeface="Aptos"/>
                <a:ea typeface="Aptos"/>
                <a:cs typeface="Aptos"/>
              </a:rPr>
              <a:t>SUPPORT</a:t>
            </a:r>
          </a:p>
        </p:txBody>
      </p:sp>
      <p:sp>
        <p:nvSpPr>
          <p:cNvPr id="14" name="Rectangle 13">
            <a:extLst>
              <a:ext uri="{FF2B5EF4-FFF2-40B4-BE49-F238E27FC236}">
                <a16:creationId xmlns:a16="http://schemas.microsoft.com/office/drawing/2014/main" id="{1F7566B7-5E1A-31E0-B931-26EF5BCE883E}"/>
              </a:ext>
            </a:extLst>
          </p:cNvPr>
          <p:cNvSpPr>
            <a:spLocks noGrp="1"/>
          </p:cNvSpPr>
          <p:nvPr/>
        </p:nvSpPr>
        <p:spPr>
          <a:xfrm>
            <a:off x="9382125" y="3667125"/>
            <a:ext cx="1952625" cy="1905000"/>
          </a:xfrm>
          <a:prstGeom prst="rect">
            <a:avLst/>
          </a:prstGeom>
          <a:solidFill>
            <a:srgbClr val="2E86DE"/>
          </a:solidFill>
          <a:ln w="0">
            <a:noFill/>
          </a:ln>
        </p:spPr>
        <p:txBody>
          <a:bodyPr/>
          <a:lstStyle/>
          <a:p>
            <a:endParaRPr lang="en-US"/>
          </a:p>
        </p:txBody>
      </p:sp>
      <p:sp>
        <p:nvSpPr>
          <p:cNvPr id="15" name="Rectangle 14">
            <a:extLst>
              <a:ext uri="{FF2B5EF4-FFF2-40B4-BE49-F238E27FC236}">
                <a16:creationId xmlns:a16="http://schemas.microsoft.com/office/drawing/2014/main" id="{AC6C6C07-E25D-48FF-0022-E11F4BDAA4F8}"/>
              </a:ext>
            </a:extLst>
          </p:cNvPr>
          <p:cNvSpPr>
            <a:spLocks noGrp="1"/>
          </p:cNvSpPr>
          <p:nvPr/>
        </p:nvSpPr>
        <p:spPr>
          <a:xfrm>
            <a:off x="9525000" y="3876675"/>
            <a:ext cx="809625" cy="857250"/>
          </a:xfrm>
          <a:prstGeom prst="rect">
            <a:avLst/>
          </a:prstGeom>
          <a:noFill/>
          <a:ln w="0">
            <a:noFill/>
          </a:ln>
        </p:spPr>
        <p:txBody>
          <a:bodyPr anchor="ctr"/>
          <a:lstStyle/>
          <a:p>
            <a:pPr>
              <a:defRPr sz="3900" b="1">
                <a:solidFill>
                  <a:srgbClr val="FFFFFF"/>
                </a:solidFill>
                <a:latin typeface="Aptos"/>
                <a:ea typeface="Aptos"/>
                <a:cs typeface="Aptos"/>
              </a:defRPr>
            </a:pPr>
            <a:r>
              <a:rPr sz="3900" b="1">
                <a:solidFill>
                  <a:srgbClr val="FFFFFF"/>
                </a:solidFill>
                <a:latin typeface="Aptos"/>
                <a:ea typeface="Aptos"/>
                <a:cs typeface="Aptos"/>
              </a:rPr>
              <a:t>C</a:t>
            </a:r>
          </a:p>
        </p:txBody>
      </p:sp>
      <p:sp>
        <p:nvSpPr>
          <p:cNvPr id="16" name="Rectangle 15">
            <a:extLst>
              <a:ext uri="{FF2B5EF4-FFF2-40B4-BE49-F238E27FC236}">
                <a16:creationId xmlns:a16="http://schemas.microsoft.com/office/drawing/2014/main" id="{96354FBA-C34F-C8DB-7FD8-297DCEE1F6A2}"/>
              </a:ext>
            </a:extLst>
          </p:cNvPr>
          <p:cNvSpPr>
            <a:spLocks noGrp="1"/>
          </p:cNvSpPr>
          <p:nvPr/>
        </p:nvSpPr>
        <p:spPr>
          <a:xfrm>
            <a:off x="9929812" y="4543425"/>
            <a:ext cx="1028700" cy="523875"/>
          </a:xfrm>
          <a:prstGeom prst="rect">
            <a:avLst/>
          </a:prstGeom>
          <a:noFill/>
          <a:ln w="0">
            <a:noFill/>
          </a:ln>
        </p:spPr>
        <p:txBody>
          <a:bodyPr anchor="ctr"/>
          <a:lstStyle/>
          <a:p>
            <a:pPr>
              <a:defRPr sz="1350" b="1">
                <a:solidFill>
                  <a:srgbClr val="FFFFFF"/>
                </a:solidFill>
                <a:latin typeface="Aptos"/>
                <a:ea typeface="Aptos"/>
                <a:cs typeface="Aptos"/>
              </a:defRPr>
            </a:pPr>
            <a:r>
              <a:rPr sz="2400" b="1" dirty="0">
                <a:solidFill>
                  <a:srgbClr val="FFFFFF"/>
                </a:solidFill>
                <a:latin typeface="Aptos"/>
                <a:ea typeface="Aptos"/>
                <a:cs typeface="Aptos"/>
              </a:rPr>
              <a:t>DATA</a:t>
            </a:r>
          </a:p>
        </p:txBody>
      </p:sp>
      <p:sp>
        <p:nvSpPr>
          <p:cNvPr id="17" name="Rectangle 16">
            <a:extLst>
              <a:ext uri="{FF2B5EF4-FFF2-40B4-BE49-F238E27FC236}">
                <a16:creationId xmlns:a16="http://schemas.microsoft.com/office/drawing/2014/main" id="{EE5265FA-A067-AC63-4612-827DFEA97C5A}"/>
              </a:ext>
            </a:extLst>
          </p:cNvPr>
          <p:cNvSpPr>
            <a:spLocks noGrp="1"/>
          </p:cNvSpPr>
          <p:nvPr/>
        </p:nvSpPr>
        <p:spPr>
          <a:xfrm>
            <a:off x="0" y="6762750"/>
            <a:ext cx="3048000" cy="95250"/>
          </a:xfrm>
          <a:prstGeom prst="rect">
            <a:avLst/>
          </a:prstGeom>
          <a:solidFill>
            <a:srgbClr val="F04452"/>
          </a:solidFill>
          <a:ln w="0">
            <a:noFill/>
          </a:ln>
        </p:spPr>
        <p:txBody>
          <a:bodyPr/>
          <a:lstStyle/>
          <a:p>
            <a:endParaRPr lang="en-US"/>
          </a:p>
        </p:txBody>
      </p:sp>
      <p:sp>
        <p:nvSpPr>
          <p:cNvPr id="18" name="Rectangle 17">
            <a:extLst>
              <a:ext uri="{FF2B5EF4-FFF2-40B4-BE49-F238E27FC236}">
                <a16:creationId xmlns:a16="http://schemas.microsoft.com/office/drawing/2014/main" id="{9A8A8E32-48F5-479A-5C95-BF1220B11272}"/>
              </a:ext>
            </a:extLst>
          </p:cNvPr>
          <p:cNvSpPr>
            <a:spLocks noGrp="1"/>
          </p:cNvSpPr>
          <p:nvPr/>
        </p:nvSpPr>
        <p:spPr>
          <a:xfrm>
            <a:off x="3048000" y="6762750"/>
            <a:ext cx="3048000" cy="95250"/>
          </a:xfrm>
          <a:prstGeom prst="rect">
            <a:avLst/>
          </a:prstGeom>
          <a:solidFill>
            <a:srgbClr val="FFD33D"/>
          </a:solidFill>
          <a:ln w="0">
            <a:noFill/>
          </a:ln>
        </p:spPr>
        <p:txBody>
          <a:bodyPr/>
          <a:lstStyle/>
          <a:p>
            <a:endParaRPr lang="en-US"/>
          </a:p>
        </p:txBody>
      </p:sp>
      <p:sp>
        <p:nvSpPr>
          <p:cNvPr id="19" name="Rectangle 18">
            <a:extLst>
              <a:ext uri="{FF2B5EF4-FFF2-40B4-BE49-F238E27FC236}">
                <a16:creationId xmlns:a16="http://schemas.microsoft.com/office/drawing/2014/main" id="{B9C6D8F8-BF94-E368-87DD-EDFDF5A584E1}"/>
              </a:ext>
            </a:extLst>
          </p:cNvPr>
          <p:cNvSpPr>
            <a:spLocks noGrp="1"/>
          </p:cNvSpPr>
          <p:nvPr/>
        </p:nvSpPr>
        <p:spPr>
          <a:xfrm>
            <a:off x="6096000" y="6762750"/>
            <a:ext cx="3048000" cy="95250"/>
          </a:xfrm>
          <a:prstGeom prst="rect">
            <a:avLst/>
          </a:prstGeom>
          <a:solidFill>
            <a:srgbClr val="42C77A"/>
          </a:solidFill>
          <a:ln w="0">
            <a:noFill/>
          </a:ln>
        </p:spPr>
        <p:txBody>
          <a:bodyPr/>
          <a:lstStyle/>
          <a:p>
            <a:endParaRPr lang="en-US"/>
          </a:p>
        </p:txBody>
      </p:sp>
      <p:sp>
        <p:nvSpPr>
          <p:cNvPr id="20" name="Rectangle 19">
            <a:extLst>
              <a:ext uri="{FF2B5EF4-FFF2-40B4-BE49-F238E27FC236}">
                <a16:creationId xmlns:a16="http://schemas.microsoft.com/office/drawing/2014/main" id="{614AE796-A8A2-A909-0316-EE86AA587599}"/>
              </a:ext>
            </a:extLst>
          </p:cNvPr>
          <p:cNvSpPr>
            <a:spLocks noGrp="1"/>
          </p:cNvSpPr>
          <p:nvPr/>
        </p:nvSpPr>
        <p:spPr>
          <a:xfrm>
            <a:off x="9144000" y="6762750"/>
            <a:ext cx="3048000" cy="95250"/>
          </a:xfrm>
          <a:prstGeom prst="rect">
            <a:avLst/>
          </a:prstGeom>
          <a:solidFill>
            <a:srgbClr val="2E86DE"/>
          </a:solidFill>
          <a:ln w="0">
            <a:noFill/>
          </a:ln>
        </p:spPr>
        <p:txBody>
          <a:bodyPr/>
          <a:lstStyle/>
          <a:p>
            <a:endParaRPr lang="en-US"/>
          </a:p>
        </p:txBody>
      </p:sp>
      <p:sp>
        <p:nvSpPr>
          <p:cNvPr id="21" name="Rectangle 20">
            <a:extLst>
              <a:ext uri="{FF2B5EF4-FFF2-40B4-BE49-F238E27FC236}">
                <a16:creationId xmlns:a16="http://schemas.microsoft.com/office/drawing/2014/main" id="{9A81E30E-16D5-8833-3562-DAF564620054}"/>
              </a:ext>
            </a:extLst>
          </p:cNvPr>
          <p:cNvSpPr>
            <a:spLocks noGrp="1"/>
          </p:cNvSpPr>
          <p:nvPr/>
        </p:nvSpPr>
        <p:spPr>
          <a:xfrm>
            <a:off x="11334750" y="6419850"/>
            <a:ext cx="476250" cy="228600"/>
          </a:xfrm>
          <a:prstGeom prst="rect">
            <a:avLst/>
          </a:prstGeom>
          <a:noFill/>
          <a:ln w="0">
            <a:noFill/>
          </a:ln>
        </p:spPr>
        <p:txBody>
          <a:bodyPr anchor="ctr"/>
          <a:lstStyle/>
          <a:p>
            <a:pPr>
              <a:defRPr sz="900" b="1">
                <a:solidFill>
                  <a:srgbClr val="5B6B7A"/>
                </a:solidFill>
                <a:latin typeface="Aptos"/>
                <a:ea typeface="Aptos"/>
                <a:cs typeface="Aptos"/>
              </a:defRPr>
            </a:pPr>
            <a:r>
              <a:rPr sz="900" b="1">
                <a:solidFill>
                  <a:srgbClr val="5B6B7A"/>
                </a:solidFill>
                <a:latin typeface="Aptos"/>
                <a:ea typeface="Aptos"/>
                <a:cs typeface="Aptos"/>
              </a:rPr>
              <a:t>29</a:t>
            </a:r>
          </a:p>
        </p:txBody>
      </p:sp>
      <p:sp>
        <p:nvSpPr>
          <p:cNvPr id="23" name="TextBox 22">
            <a:extLst>
              <a:ext uri="{FF2B5EF4-FFF2-40B4-BE49-F238E27FC236}">
                <a16:creationId xmlns:a16="http://schemas.microsoft.com/office/drawing/2014/main" id="{1994F42D-C774-693E-9C68-55B76FFBE21F}"/>
              </a:ext>
            </a:extLst>
          </p:cNvPr>
          <p:cNvSpPr txBox="1"/>
          <p:nvPr/>
        </p:nvSpPr>
        <p:spPr>
          <a:xfrm>
            <a:off x="736156" y="5067300"/>
            <a:ext cx="1575688" cy="461665"/>
          </a:xfrm>
          <a:prstGeom prst="rect">
            <a:avLst/>
          </a:prstGeom>
          <a:noFill/>
        </p:spPr>
        <p:txBody>
          <a:bodyPr wrap="none" rtlCol="0">
            <a:spAutoFit/>
          </a:bodyPr>
          <a:lstStyle/>
          <a:p>
            <a:r>
              <a:rPr lang="en-US" sz="2400" dirty="0">
                <a:solidFill>
                  <a:schemeClr val="bg1"/>
                </a:solidFill>
              </a:rPr>
              <a:t>Thank you!</a:t>
            </a:r>
          </a:p>
        </p:txBody>
      </p:sp>
    </p:spTree>
    <p:extLst>
      <p:ext uri="{BB962C8B-B14F-4D97-AF65-F5344CB8AC3E}">
        <p14:creationId xmlns:p14="http://schemas.microsoft.com/office/powerpoint/2010/main" val="2047701854"/>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958</TotalTime>
  <Words>2264</Words>
  <Application>Microsoft Office PowerPoint</Application>
  <DocSecurity>0</DocSecurity>
  <PresentationFormat>Widescreen</PresentationFormat>
  <Paragraphs>351</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Aptos</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Sunny Shaw</cp:lastModifiedBy>
  <cp:revision>1</cp:revision>
  <dcterms:created xsi:type="dcterms:W3CDTF">2026-09-11T19:53:26Z</dcterms:created>
  <dcterms:modified xsi:type="dcterms:W3CDTF">2026-09-12T16:59:39Z</dcterms:modified>
</cp:coreProperties>
</file>