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handoutMasterIdLst>
    <p:handoutMasterId r:id="rId36"/>
  </p:handoutMasterIdLst>
  <p:sldIdLst>
    <p:sldId id="256" r:id="rId2"/>
    <p:sldId id="28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3" d="100"/>
          <a:sy n="83" d="100"/>
        </p:scale>
        <p:origin x="65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16E7EB-AA8B-1E00-C11E-0A4D43A3ACC9}"/>
              </a:ext>
            </a:extLst>
          </p:cNvPr>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DA64AC2-031F-3BF8-1304-D72F18065D7A}"/>
              </a:ext>
            </a:extLst>
          </p:cNvPr>
          <p:cNvSpPr>
            <a:spLocks noGrp="1"/>
          </p:cNvSpPr>
          <p:nvPr>
            <p:ph type="dt" sz="quarter" idx="1"/>
          </p:nvPr>
        </p:nvSpPr>
        <p:spPr>
          <a:xfrm>
            <a:off x="3884613" y="0"/>
            <a:ext cx="2971800" cy="611188"/>
          </a:xfrm>
          <a:prstGeom prst="rect">
            <a:avLst/>
          </a:prstGeom>
        </p:spPr>
        <p:txBody>
          <a:bodyPr vert="horz" lIns="91440" tIns="45720" rIns="91440" bIns="45720" rtlCol="0"/>
          <a:lstStyle>
            <a:lvl1pPr algn="r">
              <a:defRPr sz="1200"/>
            </a:lvl1pPr>
          </a:lstStyle>
          <a:p>
            <a:fld id="{3EF9F811-DCE0-4579-9C85-264F42EA7E85}" type="datetimeFigureOut">
              <a:rPr lang="en-US" smtClean="0"/>
              <a:t>8/30/2026</a:t>
            </a:fld>
            <a:endParaRPr lang="en-US"/>
          </a:p>
        </p:txBody>
      </p:sp>
      <p:sp>
        <p:nvSpPr>
          <p:cNvPr id="4" name="Footer Placeholder 3">
            <a:extLst>
              <a:ext uri="{FF2B5EF4-FFF2-40B4-BE49-F238E27FC236}">
                <a16:creationId xmlns:a16="http://schemas.microsoft.com/office/drawing/2014/main" id="{385B05F6-A01F-B70B-AD3D-51F5CF1E03C8}"/>
              </a:ext>
            </a:extLst>
          </p:cNvPr>
          <p:cNvSpPr>
            <a:spLocks noGrp="1"/>
          </p:cNvSpPr>
          <p:nvPr>
            <p:ph type="ftr" sz="quarter" idx="2"/>
          </p:nvPr>
        </p:nvSpPr>
        <p:spPr>
          <a:xfrm>
            <a:off x="0" y="11580813"/>
            <a:ext cx="2971800" cy="611187"/>
          </a:xfrm>
          <a:prstGeom prst="rect">
            <a:avLst/>
          </a:prstGeom>
        </p:spPr>
        <p:txBody>
          <a:bodyPr vert="horz" lIns="91440" tIns="45720" rIns="91440" bIns="45720" rtlCol="0" anchor="b"/>
          <a:lstStyle>
            <a:lvl1pPr algn="l">
              <a:defRPr sz="1200"/>
            </a:lvl1pPr>
          </a:lstStyle>
          <a:p>
            <a:r>
              <a:rPr lang="en-US"/>
              <a:t>Sunny Shaw &amp; Associates</a:t>
            </a:r>
          </a:p>
        </p:txBody>
      </p:sp>
      <p:sp>
        <p:nvSpPr>
          <p:cNvPr id="5" name="Slide Number Placeholder 4">
            <a:extLst>
              <a:ext uri="{FF2B5EF4-FFF2-40B4-BE49-F238E27FC236}">
                <a16:creationId xmlns:a16="http://schemas.microsoft.com/office/drawing/2014/main" id="{72393FD6-145A-8E5D-EA40-754ABB03ED56}"/>
              </a:ext>
            </a:extLst>
          </p:cNvPr>
          <p:cNvSpPr>
            <a:spLocks noGrp="1"/>
          </p:cNvSpPr>
          <p:nvPr>
            <p:ph type="sldNum" sz="quarter" idx="3"/>
          </p:nvPr>
        </p:nvSpPr>
        <p:spPr>
          <a:xfrm>
            <a:off x="3884613" y="11580813"/>
            <a:ext cx="2971800" cy="611187"/>
          </a:xfrm>
          <a:prstGeom prst="rect">
            <a:avLst/>
          </a:prstGeom>
        </p:spPr>
        <p:txBody>
          <a:bodyPr vert="horz" lIns="91440" tIns="45720" rIns="91440" bIns="45720" rtlCol="0" anchor="b"/>
          <a:lstStyle>
            <a:lvl1pPr algn="r">
              <a:defRPr sz="1200"/>
            </a:lvl1pPr>
          </a:lstStyle>
          <a:p>
            <a:fld id="{2471DB7D-2FFE-48B1-941B-CBDBBFA7C936}" type="slidenum">
              <a:rPr lang="en-US" smtClean="0"/>
              <a:t>‹#›</a:t>
            </a:fld>
            <a:endParaRPr lang="en-US"/>
          </a:p>
        </p:txBody>
      </p:sp>
    </p:spTree>
    <p:extLst>
      <p:ext uri="{BB962C8B-B14F-4D97-AF65-F5344CB8AC3E}">
        <p14:creationId xmlns:p14="http://schemas.microsoft.com/office/powerpoint/2010/main" val="247801606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58229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9326-3B17-7285-6DDB-68D995BE4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767A0-0AA1-9F70-325C-349523A78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07711-1998-B6F5-AB03-D1DD4337F3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0366C4-0F28-4D4F-827F-CB14FE6DF13F}"/>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276908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AF8"/>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28A37A"/>
          </a:solidFill>
          <a:ln w="12700">
            <a:solidFill>
              <a:srgbClr val="28A37A"/>
            </a:solidFill>
            <a:prstDash val="solid"/>
          </a:ln>
        </p:spPr>
        <p:txBody>
          <a:bodyPr/>
          <a:lstStyle/>
          <a:p>
            <a:endParaRPr lang="en-US"/>
          </a:p>
        </p:txBody>
      </p:sp>
      <p:sp>
        <p:nvSpPr>
          <p:cNvPr id="3" name="Text 1"/>
          <p:cNvSpPr/>
          <p:nvPr/>
        </p:nvSpPr>
        <p:spPr>
          <a:xfrm>
            <a:off x="502920" y="228600"/>
            <a:ext cx="5120640" cy="228600"/>
          </a:xfrm>
          <a:prstGeom prst="rect">
            <a:avLst/>
          </a:prstGeom>
          <a:noFill/>
          <a:ln/>
        </p:spPr>
        <p:txBody>
          <a:bodyPr wrap="square" rtlCol="0" anchor="ctr"/>
          <a:lstStyle/>
          <a:p>
            <a:pPr marL="0" indent="0">
              <a:buNone/>
            </a:pPr>
            <a:r>
              <a:rPr lang="en-US" sz="900" b="1" kern="0" spc="120" dirty="0">
                <a:solidFill>
                  <a:srgbClr val="315D56"/>
                </a:solidFill>
                <a:latin typeface="Aptos" pitchFamily="34" charset="0"/>
                <a:ea typeface="Aptos" pitchFamily="34" charset="-122"/>
                <a:cs typeface="Aptos" pitchFamily="34" charset="-120"/>
              </a:rPr>
              <a:t>HIRING THE RIGHT EXECUTIVE DIRECTOR</a:t>
            </a:r>
            <a:endParaRPr lang="en-US" sz="900" dirty="0"/>
          </a:p>
        </p:txBody>
      </p:sp>
      <p:sp>
        <p:nvSpPr>
          <p:cNvPr id="4" name="Shape 2"/>
          <p:cNvSpPr/>
          <p:nvPr/>
        </p:nvSpPr>
        <p:spPr>
          <a:xfrm>
            <a:off x="502920" y="6510528"/>
            <a:ext cx="11155680" cy="0"/>
          </a:xfrm>
          <a:prstGeom prst="line">
            <a:avLst/>
          </a:prstGeom>
          <a:noFill/>
          <a:ln w="12700">
            <a:solidFill>
              <a:srgbClr val="D7E5DF"/>
            </a:solidFill>
            <a:prstDash val="solid"/>
          </a:ln>
        </p:spPr>
        <p:txBody>
          <a:bodyPr/>
          <a:lstStyle/>
          <a:p>
            <a:endParaRPr lang="en-US"/>
          </a:p>
        </p:txBody>
      </p:sp>
      <p:sp>
        <p:nvSpPr>
          <p:cNvPr id="5" name="Text 3"/>
          <p:cNvSpPr/>
          <p:nvPr/>
        </p:nvSpPr>
        <p:spPr>
          <a:xfrm>
            <a:off x="502920" y="6565392"/>
            <a:ext cx="3657600" cy="164592"/>
          </a:xfrm>
          <a:prstGeom prst="rect">
            <a:avLst/>
          </a:prstGeom>
          <a:noFill/>
          <a:ln/>
        </p:spPr>
        <p:txBody>
          <a:bodyPr wrap="square" rtlCol="0" anchor="ctr"/>
          <a:lstStyle/>
          <a:p>
            <a:pPr marL="0" indent="0">
              <a:buNone/>
            </a:pPr>
            <a:r>
              <a:rPr lang="en-US" sz="800" dirty="0">
                <a:solidFill>
                  <a:srgbClr val="688078"/>
                </a:solidFill>
              </a:rPr>
              <a:t>Housing Authority Board Training</a:t>
            </a:r>
            <a:endParaRPr lang="en-US" sz="8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D38"/>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63D38"/>
          </a:solidFill>
          <a:ln w="12700">
            <a:solidFill>
              <a:srgbClr val="163D38"/>
            </a:solidFill>
            <a:prstDash val="solid"/>
          </a:ln>
        </p:spPr>
        <p:txBody>
          <a:bodyPr/>
          <a:lstStyle/>
          <a:p>
            <a:endParaRPr lang="en-US"/>
          </a:p>
        </p:txBody>
      </p:sp>
      <p:sp>
        <p:nvSpPr>
          <p:cNvPr id="3" name="Shape 1"/>
          <p:cNvSpPr/>
          <p:nvPr/>
        </p:nvSpPr>
        <p:spPr>
          <a:xfrm rot="1500000">
            <a:off x="8138160" y="-1097280"/>
            <a:ext cx="4937760" cy="4937760"/>
          </a:xfrm>
          <a:prstGeom prst="arc">
            <a:avLst/>
          </a:prstGeom>
          <a:solidFill>
            <a:srgbClr val="28A37A">
              <a:alpha val="90000"/>
            </a:srgbClr>
          </a:solidFill>
          <a:ln w="12700">
            <a:solidFill>
              <a:srgbClr val="28A37A">
                <a:alpha val="0"/>
              </a:srgbClr>
            </a:solidFill>
            <a:prstDash val="solid"/>
          </a:ln>
        </p:spPr>
        <p:txBody>
          <a:bodyPr/>
          <a:lstStyle/>
          <a:p>
            <a:endParaRPr lang="en-US"/>
          </a:p>
        </p:txBody>
      </p:sp>
      <p:sp>
        <p:nvSpPr>
          <p:cNvPr id="4" name="Shape 2"/>
          <p:cNvSpPr/>
          <p:nvPr/>
        </p:nvSpPr>
        <p:spPr>
          <a:xfrm rot="12000000">
            <a:off x="8961120" y="3291840"/>
            <a:ext cx="4114800" cy="4114800"/>
          </a:xfrm>
          <a:prstGeom prst="arc">
            <a:avLst/>
          </a:prstGeom>
          <a:solidFill>
            <a:srgbClr val="A8D96F">
              <a:alpha val="75000"/>
            </a:srgbClr>
          </a:solidFill>
          <a:ln w="12700">
            <a:solidFill>
              <a:srgbClr val="A8D96F">
                <a:alpha val="0"/>
              </a:srgbClr>
            </a:solidFill>
            <a:prstDash val="solid"/>
          </a:ln>
        </p:spPr>
        <p:txBody>
          <a:bodyPr/>
          <a:lstStyle/>
          <a:p>
            <a:endParaRPr lang="en-US"/>
          </a:p>
        </p:txBody>
      </p:sp>
      <p:sp>
        <p:nvSpPr>
          <p:cNvPr id="5" name="Text 3"/>
          <p:cNvSpPr/>
          <p:nvPr/>
        </p:nvSpPr>
        <p:spPr>
          <a:xfrm>
            <a:off x="731520" y="1417320"/>
            <a:ext cx="7863840" cy="1417320"/>
          </a:xfrm>
          <a:prstGeom prst="rect">
            <a:avLst/>
          </a:prstGeom>
          <a:noFill/>
          <a:ln/>
        </p:spPr>
        <p:txBody>
          <a:bodyPr wrap="square" lIns="0" tIns="0" rIns="0" bIns="0" rtlCol="0" anchor="ctr"/>
          <a:lstStyle/>
          <a:p>
            <a:pPr marL="0" indent="0">
              <a:buNone/>
            </a:pPr>
            <a:r>
              <a:rPr lang="en-US" sz="4000" b="1" dirty="0">
                <a:solidFill>
                  <a:srgbClr val="FFFFFF"/>
                </a:solidFill>
              </a:rPr>
              <a:t>HIRING THE RIGHT</a:t>
            </a:r>
            <a:endParaRPr lang="en-US" sz="4000" dirty="0"/>
          </a:p>
          <a:p>
            <a:pPr marL="0" indent="0">
              <a:buNone/>
            </a:pPr>
            <a:r>
              <a:rPr lang="en-US" sz="4000" b="1" dirty="0">
                <a:solidFill>
                  <a:srgbClr val="FFFFFF"/>
                </a:solidFill>
              </a:rPr>
              <a:t>EXECUTIVE DIRECTOR</a:t>
            </a:r>
            <a:endParaRPr lang="en-US" sz="4000" dirty="0"/>
          </a:p>
        </p:txBody>
      </p:sp>
      <p:sp>
        <p:nvSpPr>
          <p:cNvPr id="6" name="Text 4"/>
          <p:cNvSpPr/>
          <p:nvPr/>
        </p:nvSpPr>
        <p:spPr>
          <a:xfrm>
            <a:off x="777239" y="3063240"/>
            <a:ext cx="8708505" cy="685800"/>
          </a:xfrm>
          <a:prstGeom prst="rect">
            <a:avLst/>
          </a:prstGeom>
          <a:noFill/>
          <a:ln/>
        </p:spPr>
        <p:txBody>
          <a:bodyPr wrap="square" lIns="0" tIns="0" rIns="0" bIns="0" rtlCol="0" anchor="ctr"/>
          <a:lstStyle/>
          <a:p>
            <a:pPr marL="0" indent="0">
              <a:buNone/>
            </a:pPr>
            <a:r>
              <a:rPr lang="en-US" sz="3200" dirty="0">
                <a:solidFill>
                  <a:srgbClr val="DDEFE8"/>
                </a:solidFill>
              </a:rPr>
              <a:t>A Housing Authority Board’s Guide to Making Its Most Important Hiring Decision</a:t>
            </a:r>
            <a:endParaRPr lang="en-US" sz="3200" dirty="0"/>
          </a:p>
        </p:txBody>
      </p:sp>
      <p:sp>
        <p:nvSpPr>
          <p:cNvPr id="7" name="Shape 5"/>
          <p:cNvSpPr/>
          <p:nvPr/>
        </p:nvSpPr>
        <p:spPr>
          <a:xfrm>
            <a:off x="850392" y="5660135"/>
            <a:ext cx="4238844" cy="463573"/>
          </a:xfrm>
          <a:prstGeom prst="roundRect">
            <a:avLst>
              <a:gd name="adj" fmla="val 22222"/>
            </a:avLst>
          </a:prstGeom>
          <a:solidFill>
            <a:srgbClr val="A8D96F"/>
          </a:solidFill>
          <a:ln w="12700">
            <a:solidFill>
              <a:srgbClr val="A8D96F"/>
            </a:solidFill>
            <a:prstDash val="solid"/>
          </a:ln>
        </p:spPr>
        <p:txBody>
          <a:bodyPr/>
          <a:lstStyle/>
          <a:p>
            <a:r>
              <a:rPr lang="en-US" sz="2400" dirty="0"/>
              <a:t>Sunny Shaw &amp; Associates</a:t>
            </a:r>
          </a:p>
        </p:txBody>
      </p:sp>
      <p:sp>
        <p:nvSpPr>
          <p:cNvPr id="8" name="Text 6"/>
          <p:cNvSpPr/>
          <p:nvPr/>
        </p:nvSpPr>
        <p:spPr>
          <a:xfrm>
            <a:off x="850392" y="4233672"/>
            <a:ext cx="2368296" cy="164592"/>
          </a:xfrm>
          <a:prstGeom prst="rect">
            <a:avLst/>
          </a:prstGeom>
          <a:noFill/>
          <a:ln/>
        </p:spPr>
        <p:txBody>
          <a:bodyPr wrap="square" lIns="0" tIns="0" rIns="0" bIns="0" rtlCol="0" anchor="ctr"/>
          <a:lstStyle/>
          <a:p>
            <a:pPr marL="0" indent="0" algn="ctr">
              <a:buNone/>
            </a:pPr>
            <a:r>
              <a:rPr lang="en-US" sz="1000" b="1" dirty="0">
                <a:solidFill>
                  <a:srgbClr val="163D38"/>
                </a:solidFill>
              </a:rPr>
              <a:t>Sunny Shaw &amp; Associates</a:t>
            </a:r>
            <a:endParaRPr lang="en-US" sz="1000" dirty="0"/>
          </a:p>
        </p:txBody>
      </p:sp>
      <p:sp>
        <p:nvSpPr>
          <p:cNvPr id="9" name="Text 7"/>
          <p:cNvSpPr/>
          <p:nvPr/>
        </p:nvSpPr>
        <p:spPr>
          <a:xfrm>
            <a:off x="777239" y="4423959"/>
            <a:ext cx="6949440" cy="320040"/>
          </a:xfrm>
          <a:prstGeom prst="rect">
            <a:avLst/>
          </a:prstGeom>
          <a:noFill/>
          <a:ln/>
        </p:spPr>
        <p:txBody>
          <a:bodyPr wrap="square" lIns="0" tIns="0" rIns="0" bIns="0" rtlCol="0" anchor="ctr"/>
          <a:lstStyle/>
          <a:p>
            <a:pPr marL="0" indent="0">
              <a:buNone/>
            </a:pPr>
            <a:r>
              <a:rPr lang="en-US" sz="1600" i="1" dirty="0">
                <a:solidFill>
                  <a:srgbClr val="CFE1DB"/>
                </a:solidFill>
              </a:rPr>
              <a:t>Recruit deliberately • Interview for evidence • Select for what comes next</a:t>
            </a:r>
            <a:endParaRPr lang="en-US" sz="16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3D38"/>
        </a:solidFill>
        <a:effectLst/>
      </p:bgPr>
    </p:bg>
    <p:spTree>
      <p:nvGrpSpPr>
        <p:cNvPr id="1" name="">
          <a:extLst>
            <a:ext uri="{FF2B5EF4-FFF2-40B4-BE49-F238E27FC236}">
              <a16:creationId xmlns:a16="http://schemas.microsoft.com/office/drawing/2014/main" id="{33CC5290-9132-6246-776C-81B843160EF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E316681-377A-08EC-634F-FD323B4D193F}"/>
              </a:ext>
            </a:extLst>
          </p:cNvPr>
          <p:cNvSpPr/>
          <p:nvPr/>
        </p:nvSpPr>
        <p:spPr>
          <a:xfrm>
            <a:off x="305" y="9236"/>
            <a:ext cx="12191695" cy="6858000"/>
          </a:xfrm>
          <a:prstGeom prst="rect">
            <a:avLst/>
          </a:prstGeom>
          <a:solidFill>
            <a:srgbClr val="163D38"/>
          </a:solidFill>
          <a:ln w="12700">
            <a:solidFill>
              <a:srgbClr val="163D38"/>
            </a:solidFill>
            <a:prstDash val="solid"/>
          </a:ln>
        </p:spPr>
        <p:txBody>
          <a:bodyPr/>
          <a:lstStyle/>
          <a:p>
            <a:r>
              <a:rPr lang="en-US" dirty="0"/>
              <a:t>	</a:t>
            </a:r>
          </a:p>
          <a:p>
            <a:endParaRPr lang="en-US" dirty="0"/>
          </a:p>
          <a:p>
            <a:r>
              <a:rPr lang="en-US" dirty="0"/>
              <a:t>	</a:t>
            </a:r>
          </a:p>
          <a:p>
            <a:endParaRPr lang="en-US" sz="6000" dirty="0">
              <a:solidFill>
                <a:schemeClr val="bg1"/>
              </a:solidFill>
            </a:endParaRPr>
          </a:p>
          <a:p>
            <a:endParaRPr lang="en-US" sz="6000" dirty="0">
              <a:solidFill>
                <a:schemeClr val="bg1"/>
              </a:solidFill>
            </a:endParaRPr>
          </a:p>
          <a:p>
            <a:r>
              <a:rPr lang="en-US" sz="6000" dirty="0">
                <a:solidFill>
                  <a:schemeClr val="bg1"/>
                </a:solidFill>
              </a:rPr>
              <a:t>	WELCOME</a:t>
            </a:r>
          </a:p>
        </p:txBody>
      </p:sp>
      <p:sp>
        <p:nvSpPr>
          <p:cNvPr id="3" name="Shape 1">
            <a:extLst>
              <a:ext uri="{FF2B5EF4-FFF2-40B4-BE49-F238E27FC236}">
                <a16:creationId xmlns:a16="http://schemas.microsoft.com/office/drawing/2014/main" id="{ED4BED62-4943-DA81-B9A4-C3C450E2668C}"/>
              </a:ext>
            </a:extLst>
          </p:cNvPr>
          <p:cNvSpPr/>
          <p:nvPr/>
        </p:nvSpPr>
        <p:spPr>
          <a:xfrm rot="1500000">
            <a:off x="8138160" y="-1097280"/>
            <a:ext cx="4937760" cy="4937760"/>
          </a:xfrm>
          <a:prstGeom prst="arc">
            <a:avLst/>
          </a:prstGeom>
          <a:solidFill>
            <a:srgbClr val="28A37A">
              <a:alpha val="90000"/>
            </a:srgbClr>
          </a:solidFill>
          <a:ln w="12700">
            <a:solidFill>
              <a:srgbClr val="28A37A">
                <a:alpha val="0"/>
              </a:srgbClr>
            </a:solidFill>
            <a:prstDash val="solid"/>
          </a:ln>
        </p:spPr>
        <p:txBody>
          <a:bodyPr/>
          <a:lstStyle/>
          <a:p>
            <a:endParaRPr lang="en-US"/>
          </a:p>
        </p:txBody>
      </p:sp>
      <p:sp>
        <p:nvSpPr>
          <p:cNvPr id="4" name="Shape 2">
            <a:extLst>
              <a:ext uri="{FF2B5EF4-FFF2-40B4-BE49-F238E27FC236}">
                <a16:creationId xmlns:a16="http://schemas.microsoft.com/office/drawing/2014/main" id="{B306066A-1805-097D-1777-3A731DEF1186}"/>
              </a:ext>
            </a:extLst>
          </p:cNvPr>
          <p:cNvSpPr/>
          <p:nvPr/>
        </p:nvSpPr>
        <p:spPr>
          <a:xfrm rot="12000000">
            <a:off x="8961120" y="3291840"/>
            <a:ext cx="4114800" cy="4114800"/>
          </a:xfrm>
          <a:prstGeom prst="arc">
            <a:avLst/>
          </a:prstGeom>
          <a:solidFill>
            <a:srgbClr val="A8D96F">
              <a:alpha val="75000"/>
            </a:srgbClr>
          </a:solidFill>
          <a:ln w="12700">
            <a:solidFill>
              <a:srgbClr val="A8D96F">
                <a:alpha val="0"/>
              </a:srgbClr>
            </a:solidFill>
            <a:prstDash val="solid"/>
          </a:ln>
        </p:spPr>
        <p:txBody>
          <a:bodyPr/>
          <a:lstStyle/>
          <a:p>
            <a:endParaRPr lang="en-US"/>
          </a:p>
        </p:txBody>
      </p:sp>
      <p:sp>
        <p:nvSpPr>
          <p:cNvPr id="5" name="Text 3">
            <a:extLst>
              <a:ext uri="{FF2B5EF4-FFF2-40B4-BE49-F238E27FC236}">
                <a16:creationId xmlns:a16="http://schemas.microsoft.com/office/drawing/2014/main" id="{4AA3D70D-A7BF-B8CE-43D5-ABFC7DA3F94D}"/>
              </a:ext>
            </a:extLst>
          </p:cNvPr>
          <p:cNvSpPr/>
          <p:nvPr/>
        </p:nvSpPr>
        <p:spPr>
          <a:xfrm>
            <a:off x="731520" y="1417320"/>
            <a:ext cx="7863840" cy="1417320"/>
          </a:xfrm>
          <a:prstGeom prst="rect">
            <a:avLst/>
          </a:prstGeom>
          <a:noFill/>
          <a:ln/>
        </p:spPr>
        <p:txBody>
          <a:bodyPr wrap="square" lIns="0" tIns="0" rIns="0" bIns="0" rtlCol="0" anchor="ctr"/>
          <a:lstStyle/>
          <a:p>
            <a:pPr marL="0" indent="0">
              <a:buNone/>
            </a:pPr>
            <a:endParaRPr lang="en-US" sz="4000" dirty="0"/>
          </a:p>
        </p:txBody>
      </p:sp>
      <p:sp>
        <p:nvSpPr>
          <p:cNvPr id="6" name="Text 4">
            <a:extLst>
              <a:ext uri="{FF2B5EF4-FFF2-40B4-BE49-F238E27FC236}">
                <a16:creationId xmlns:a16="http://schemas.microsoft.com/office/drawing/2014/main" id="{3541E3BA-50A2-8805-A4D5-3EDC3454D7BA}"/>
              </a:ext>
            </a:extLst>
          </p:cNvPr>
          <p:cNvSpPr/>
          <p:nvPr/>
        </p:nvSpPr>
        <p:spPr>
          <a:xfrm>
            <a:off x="777239" y="3063240"/>
            <a:ext cx="8708505" cy="685800"/>
          </a:xfrm>
          <a:prstGeom prst="rect">
            <a:avLst/>
          </a:prstGeom>
          <a:noFill/>
          <a:ln/>
        </p:spPr>
        <p:txBody>
          <a:bodyPr wrap="square" lIns="0" tIns="0" rIns="0" bIns="0" rtlCol="0" anchor="ctr"/>
          <a:lstStyle/>
          <a:p>
            <a:pPr marL="0" indent="0">
              <a:buNone/>
            </a:pPr>
            <a:endParaRPr lang="en-US" sz="3200" dirty="0"/>
          </a:p>
        </p:txBody>
      </p:sp>
      <p:sp>
        <p:nvSpPr>
          <p:cNvPr id="7" name="Shape 5">
            <a:extLst>
              <a:ext uri="{FF2B5EF4-FFF2-40B4-BE49-F238E27FC236}">
                <a16:creationId xmlns:a16="http://schemas.microsoft.com/office/drawing/2014/main" id="{5127574D-B3AF-289E-7283-CD88C9CB7CA0}"/>
              </a:ext>
            </a:extLst>
          </p:cNvPr>
          <p:cNvSpPr/>
          <p:nvPr/>
        </p:nvSpPr>
        <p:spPr>
          <a:xfrm>
            <a:off x="850392" y="5660135"/>
            <a:ext cx="4238844" cy="463573"/>
          </a:xfrm>
          <a:prstGeom prst="roundRect">
            <a:avLst>
              <a:gd name="adj" fmla="val 22222"/>
            </a:avLst>
          </a:prstGeom>
          <a:solidFill>
            <a:srgbClr val="A8D96F"/>
          </a:solidFill>
          <a:ln w="12700">
            <a:solidFill>
              <a:srgbClr val="A8D96F"/>
            </a:solidFill>
            <a:prstDash val="solid"/>
          </a:ln>
        </p:spPr>
        <p:txBody>
          <a:bodyPr/>
          <a:lstStyle/>
          <a:p>
            <a:r>
              <a:rPr lang="en-US" sz="2400" dirty="0"/>
              <a:t>Sunny Shaw &amp; Associates</a:t>
            </a:r>
          </a:p>
        </p:txBody>
      </p:sp>
      <p:sp>
        <p:nvSpPr>
          <p:cNvPr id="8" name="Text 6">
            <a:extLst>
              <a:ext uri="{FF2B5EF4-FFF2-40B4-BE49-F238E27FC236}">
                <a16:creationId xmlns:a16="http://schemas.microsoft.com/office/drawing/2014/main" id="{4003B935-6E4E-5D92-A26A-D48D239B1F55}"/>
              </a:ext>
            </a:extLst>
          </p:cNvPr>
          <p:cNvSpPr/>
          <p:nvPr/>
        </p:nvSpPr>
        <p:spPr>
          <a:xfrm>
            <a:off x="850392" y="4233672"/>
            <a:ext cx="2368296" cy="164592"/>
          </a:xfrm>
          <a:prstGeom prst="rect">
            <a:avLst/>
          </a:prstGeom>
          <a:noFill/>
          <a:ln/>
        </p:spPr>
        <p:txBody>
          <a:bodyPr wrap="square" lIns="0" tIns="0" rIns="0" bIns="0" rtlCol="0" anchor="ctr"/>
          <a:lstStyle/>
          <a:p>
            <a:pPr marL="0" indent="0" algn="ctr">
              <a:buNone/>
            </a:pPr>
            <a:r>
              <a:rPr lang="en-US" sz="1000" b="1" dirty="0">
                <a:solidFill>
                  <a:srgbClr val="163D38"/>
                </a:solidFill>
              </a:rPr>
              <a:t>Sunny Shaw &amp; Associates</a:t>
            </a:r>
            <a:endParaRPr lang="en-US" sz="1000" dirty="0"/>
          </a:p>
        </p:txBody>
      </p:sp>
      <p:sp>
        <p:nvSpPr>
          <p:cNvPr id="9" name="Text 7">
            <a:extLst>
              <a:ext uri="{FF2B5EF4-FFF2-40B4-BE49-F238E27FC236}">
                <a16:creationId xmlns:a16="http://schemas.microsoft.com/office/drawing/2014/main" id="{E1180BD9-06C2-94FC-ABAE-2E277E93CE9D}"/>
              </a:ext>
            </a:extLst>
          </p:cNvPr>
          <p:cNvSpPr/>
          <p:nvPr/>
        </p:nvSpPr>
        <p:spPr>
          <a:xfrm>
            <a:off x="731520" y="4153138"/>
            <a:ext cx="6949440" cy="320040"/>
          </a:xfrm>
          <a:prstGeom prst="rect">
            <a:avLst/>
          </a:prstGeom>
          <a:noFill/>
          <a:ln/>
        </p:spPr>
        <p:txBody>
          <a:bodyPr wrap="square" lIns="0" tIns="0" rIns="0" bIns="0" rtlCol="0" anchor="ctr"/>
          <a:lstStyle/>
          <a:p>
            <a:pPr marL="0" indent="0">
              <a:buNone/>
            </a:pPr>
            <a:endParaRPr lang="en-US" sz="1600" dirty="0"/>
          </a:p>
        </p:txBody>
      </p:sp>
      <p:sp>
        <p:nvSpPr>
          <p:cNvPr id="25" name="Slide Number Placeholder 0">
            <a:extLst>
              <a:ext uri="{FF2B5EF4-FFF2-40B4-BE49-F238E27FC236}">
                <a16:creationId xmlns:a16="http://schemas.microsoft.com/office/drawing/2014/main" id="{2C49A007-5977-CAA4-9F7B-5D40AD94B422}"/>
              </a:ext>
            </a:extLst>
          </p:cNvPr>
          <p:cNvSpPr>
            <a:spLocks noGrp="1"/>
          </p:cNvSpPr>
          <p:nvPr>
            <p:ph type="sldNum" sz="quarter" idx="4294967295"/>
          </p:nvPr>
        </p:nvSpPr>
        <p:spPr>
          <a:xfrm>
            <a:off x="11201400" y="6528816"/>
            <a:ext cx="41148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a:t>
            </a:fld>
            <a:endParaRPr lang="en-US"/>
          </a:p>
        </p:txBody>
      </p:sp>
      <p:pic>
        <p:nvPicPr>
          <p:cNvPr id="11" name="Picture 10">
            <a:extLst>
              <a:ext uri="{FF2B5EF4-FFF2-40B4-BE49-F238E27FC236}">
                <a16:creationId xmlns:a16="http://schemas.microsoft.com/office/drawing/2014/main" id="{171FD5AF-3686-C0E1-2F39-49F50C52B325}"/>
              </a:ext>
            </a:extLst>
          </p:cNvPr>
          <p:cNvPicPr>
            <a:picLocks noChangeAspect="1"/>
          </p:cNvPicPr>
          <p:nvPr/>
        </p:nvPicPr>
        <p:blipFill>
          <a:blip r:embed="rId3"/>
          <a:stretch>
            <a:fillRect/>
          </a:stretch>
        </p:blipFill>
        <p:spPr>
          <a:xfrm>
            <a:off x="5874052" y="1140090"/>
            <a:ext cx="3846299" cy="3846299"/>
          </a:xfrm>
          <a:prstGeom prst="rect">
            <a:avLst/>
          </a:prstGeom>
        </p:spPr>
      </p:pic>
    </p:spTree>
    <p:extLst>
      <p:ext uri="{BB962C8B-B14F-4D97-AF65-F5344CB8AC3E}">
        <p14:creationId xmlns:p14="http://schemas.microsoft.com/office/powerpoint/2010/main" val="2893989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Today’s Destination</a:t>
            </a:r>
            <a:endParaRPr lang="en-US" sz="4000" dirty="0"/>
          </a:p>
        </p:txBody>
      </p:sp>
      <p:sp>
        <p:nvSpPr>
          <p:cNvPr id="3" name="Text 1"/>
          <p:cNvSpPr/>
          <p:nvPr/>
        </p:nvSpPr>
        <p:spPr>
          <a:xfrm>
            <a:off x="594360" y="1232685"/>
            <a:ext cx="10698480" cy="320040"/>
          </a:xfrm>
          <a:prstGeom prst="rect">
            <a:avLst/>
          </a:prstGeom>
          <a:noFill/>
          <a:ln/>
        </p:spPr>
        <p:txBody>
          <a:bodyPr wrap="square" lIns="0" tIns="0" rIns="0" bIns="0" rtlCol="0" anchor="ctr"/>
          <a:lstStyle/>
          <a:p>
            <a:pPr marL="0" indent="0">
              <a:buNone/>
            </a:pPr>
            <a:r>
              <a:rPr lang="en-US" sz="2400" dirty="0">
                <a:solidFill>
                  <a:srgbClr val="688078"/>
                </a:solidFill>
              </a:rPr>
              <a:t>A disciplined process for selecting the leader your authority needs next.</a:t>
            </a:r>
            <a:endParaRPr lang="en-US" sz="2400" dirty="0"/>
          </a:p>
        </p:txBody>
      </p:sp>
      <p:sp>
        <p:nvSpPr>
          <p:cNvPr id="4" name="Shape 2"/>
          <p:cNvSpPr/>
          <p:nvPr/>
        </p:nvSpPr>
        <p:spPr>
          <a:xfrm>
            <a:off x="1298448" y="1874520"/>
            <a:ext cx="777240" cy="777240"/>
          </a:xfrm>
          <a:prstGeom prst="ellipse">
            <a:avLst/>
          </a:prstGeom>
          <a:solidFill>
            <a:srgbClr val="DDEFE8"/>
          </a:solidFill>
          <a:ln w="19050">
            <a:solidFill>
              <a:srgbClr val="28A37A"/>
            </a:solidFill>
            <a:prstDash val="solid"/>
          </a:ln>
        </p:spPr>
        <p:txBody>
          <a:bodyPr/>
          <a:lstStyle/>
          <a:p>
            <a:endParaRPr lang="en-US"/>
          </a:p>
        </p:txBody>
      </p:sp>
      <p:sp>
        <p:nvSpPr>
          <p:cNvPr id="5" name="Text 3"/>
          <p:cNvSpPr/>
          <p:nvPr/>
        </p:nvSpPr>
        <p:spPr>
          <a:xfrm>
            <a:off x="1298448" y="2075688"/>
            <a:ext cx="777240" cy="228600"/>
          </a:xfrm>
          <a:prstGeom prst="rect">
            <a:avLst/>
          </a:prstGeom>
          <a:noFill/>
          <a:ln/>
        </p:spPr>
        <p:txBody>
          <a:bodyPr wrap="square" lIns="0" tIns="0" rIns="0" bIns="0" rtlCol="0" anchor="ctr"/>
          <a:lstStyle/>
          <a:p>
            <a:pPr marL="0" indent="0" algn="ctr">
              <a:buNone/>
            </a:pPr>
            <a:r>
              <a:rPr lang="en-US" sz="1600" b="1" dirty="0">
                <a:solidFill>
                  <a:srgbClr val="163D38"/>
                </a:solidFill>
              </a:rPr>
              <a:t>1</a:t>
            </a:r>
            <a:endParaRPr lang="en-US" sz="1600" dirty="0"/>
          </a:p>
        </p:txBody>
      </p:sp>
      <p:sp>
        <p:nvSpPr>
          <p:cNvPr id="6" name="Shape 4"/>
          <p:cNvSpPr/>
          <p:nvPr/>
        </p:nvSpPr>
        <p:spPr>
          <a:xfrm>
            <a:off x="2176272" y="2075688"/>
            <a:ext cx="411480" cy="320040"/>
          </a:xfrm>
          <a:prstGeom prst="chevron">
            <a:avLst/>
          </a:prstGeom>
          <a:solidFill>
            <a:srgbClr val="BBD4CB"/>
          </a:solidFill>
          <a:ln w="12700">
            <a:solidFill>
              <a:srgbClr val="BBD4CB"/>
            </a:solidFill>
            <a:prstDash val="solid"/>
          </a:ln>
        </p:spPr>
        <p:txBody>
          <a:bodyPr/>
          <a:lstStyle/>
          <a:p>
            <a:endParaRPr lang="en-US"/>
          </a:p>
        </p:txBody>
      </p:sp>
      <p:sp>
        <p:nvSpPr>
          <p:cNvPr id="7" name="Text 5"/>
          <p:cNvSpPr/>
          <p:nvPr/>
        </p:nvSpPr>
        <p:spPr>
          <a:xfrm>
            <a:off x="731520" y="3227832"/>
            <a:ext cx="1920240" cy="457200"/>
          </a:xfrm>
          <a:prstGeom prst="rect">
            <a:avLst/>
          </a:prstGeom>
          <a:noFill/>
          <a:ln/>
        </p:spPr>
        <p:txBody>
          <a:bodyPr wrap="square" lIns="0" tIns="0" rIns="0" bIns="0" rtlCol="0" anchor="ctr"/>
          <a:lstStyle/>
          <a:p>
            <a:pPr marL="0" indent="0" algn="ctr">
              <a:buNone/>
            </a:pPr>
            <a:r>
              <a:rPr lang="en-US" b="1" dirty="0">
                <a:solidFill>
                  <a:srgbClr val="163D38"/>
                </a:solidFill>
              </a:rPr>
              <a:t>Define the Need</a:t>
            </a:r>
            <a:endParaRPr lang="en-US" dirty="0"/>
          </a:p>
        </p:txBody>
      </p:sp>
      <p:sp>
        <p:nvSpPr>
          <p:cNvPr id="8" name="Shape 6"/>
          <p:cNvSpPr/>
          <p:nvPr/>
        </p:nvSpPr>
        <p:spPr>
          <a:xfrm>
            <a:off x="3566160" y="1874520"/>
            <a:ext cx="777240" cy="777240"/>
          </a:xfrm>
          <a:prstGeom prst="ellipse">
            <a:avLst/>
          </a:prstGeom>
          <a:solidFill>
            <a:srgbClr val="DDEFE8"/>
          </a:solidFill>
          <a:ln w="19050">
            <a:solidFill>
              <a:srgbClr val="28A37A"/>
            </a:solidFill>
            <a:prstDash val="solid"/>
          </a:ln>
        </p:spPr>
        <p:txBody>
          <a:bodyPr/>
          <a:lstStyle/>
          <a:p>
            <a:endParaRPr lang="en-US"/>
          </a:p>
        </p:txBody>
      </p:sp>
      <p:sp>
        <p:nvSpPr>
          <p:cNvPr id="9" name="Text 7"/>
          <p:cNvSpPr/>
          <p:nvPr/>
        </p:nvSpPr>
        <p:spPr>
          <a:xfrm>
            <a:off x="3566160" y="2075688"/>
            <a:ext cx="777240" cy="228600"/>
          </a:xfrm>
          <a:prstGeom prst="rect">
            <a:avLst/>
          </a:prstGeom>
          <a:noFill/>
          <a:ln/>
        </p:spPr>
        <p:txBody>
          <a:bodyPr wrap="square" lIns="0" tIns="0" rIns="0" bIns="0" rtlCol="0" anchor="ctr"/>
          <a:lstStyle/>
          <a:p>
            <a:pPr marL="0" indent="0" algn="ctr">
              <a:buNone/>
            </a:pPr>
            <a:r>
              <a:rPr lang="en-US" sz="1600" b="1" dirty="0">
                <a:solidFill>
                  <a:srgbClr val="163D38"/>
                </a:solidFill>
              </a:rPr>
              <a:t>2</a:t>
            </a:r>
            <a:endParaRPr lang="en-US" sz="1600" dirty="0"/>
          </a:p>
        </p:txBody>
      </p:sp>
      <p:sp>
        <p:nvSpPr>
          <p:cNvPr id="10" name="Shape 8"/>
          <p:cNvSpPr/>
          <p:nvPr/>
        </p:nvSpPr>
        <p:spPr>
          <a:xfrm>
            <a:off x="4443984" y="2075688"/>
            <a:ext cx="411480" cy="320040"/>
          </a:xfrm>
          <a:prstGeom prst="chevron">
            <a:avLst/>
          </a:prstGeom>
          <a:solidFill>
            <a:srgbClr val="BBD4CB"/>
          </a:solidFill>
          <a:ln w="12700">
            <a:solidFill>
              <a:srgbClr val="BBD4CB"/>
            </a:solidFill>
            <a:prstDash val="solid"/>
          </a:ln>
        </p:spPr>
        <p:txBody>
          <a:bodyPr/>
          <a:lstStyle/>
          <a:p>
            <a:endParaRPr lang="en-US"/>
          </a:p>
        </p:txBody>
      </p:sp>
      <p:sp>
        <p:nvSpPr>
          <p:cNvPr id="11" name="Text 9"/>
          <p:cNvSpPr/>
          <p:nvPr/>
        </p:nvSpPr>
        <p:spPr>
          <a:xfrm>
            <a:off x="2999232" y="3227832"/>
            <a:ext cx="1920240" cy="457200"/>
          </a:xfrm>
          <a:prstGeom prst="rect">
            <a:avLst/>
          </a:prstGeom>
          <a:noFill/>
          <a:ln/>
        </p:spPr>
        <p:txBody>
          <a:bodyPr wrap="square" lIns="0" tIns="0" rIns="0" bIns="0" rtlCol="0" anchor="ctr"/>
          <a:lstStyle/>
          <a:p>
            <a:pPr marL="0" indent="0" algn="ctr">
              <a:buNone/>
            </a:pPr>
            <a:r>
              <a:rPr lang="en-US" b="1" dirty="0">
                <a:solidFill>
                  <a:srgbClr val="163D38"/>
                </a:solidFill>
              </a:rPr>
              <a:t>Design the Search</a:t>
            </a:r>
            <a:endParaRPr lang="en-US" dirty="0"/>
          </a:p>
        </p:txBody>
      </p:sp>
      <p:sp>
        <p:nvSpPr>
          <p:cNvPr id="12" name="Shape 10"/>
          <p:cNvSpPr/>
          <p:nvPr/>
        </p:nvSpPr>
        <p:spPr>
          <a:xfrm>
            <a:off x="5833872" y="1874520"/>
            <a:ext cx="777240" cy="777240"/>
          </a:xfrm>
          <a:prstGeom prst="ellipse">
            <a:avLst/>
          </a:prstGeom>
          <a:solidFill>
            <a:srgbClr val="DDEFE8"/>
          </a:solidFill>
          <a:ln w="19050">
            <a:solidFill>
              <a:srgbClr val="28A37A"/>
            </a:solidFill>
            <a:prstDash val="solid"/>
          </a:ln>
        </p:spPr>
        <p:txBody>
          <a:bodyPr/>
          <a:lstStyle/>
          <a:p>
            <a:endParaRPr lang="en-US"/>
          </a:p>
        </p:txBody>
      </p:sp>
      <p:sp>
        <p:nvSpPr>
          <p:cNvPr id="13" name="Text 11"/>
          <p:cNvSpPr/>
          <p:nvPr/>
        </p:nvSpPr>
        <p:spPr>
          <a:xfrm>
            <a:off x="5833872" y="2075688"/>
            <a:ext cx="777240" cy="228600"/>
          </a:xfrm>
          <a:prstGeom prst="rect">
            <a:avLst/>
          </a:prstGeom>
          <a:noFill/>
          <a:ln/>
        </p:spPr>
        <p:txBody>
          <a:bodyPr wrap="square" lIns="0" tIns="0" rIns="0" bIns="0" rtlCol="0" anchor="ctr"/>
          <a:lstStyle/>
          <a:p>
            <a:pPr marL="0" indent="0" algn="ctr">
              <a:buNone/>
            </a:pPr>
            <a:r>
              <a:rPr lang="en-US" sz="1600" b="1" dirty="0">
                <a:solidFill>
                  <a:srgbClr val="163D38"/>
                </a:solidFill>
              </a:rPr>
              <a:t>3</a:t>
            </a:r>
            <a:endParaRPr lang="en-US" sz="1600" dirty="0"/>
          </a:p>
        </p:txBody>
      </p:sp>
      <p:sp>
        <p:nvSpPr>
          <p:cNvPr id="14" name="Shape 12"/>
          <p:cNvSpPr/>
          <p:nvPr/>
        </p:nvSpPr>
        <p:spPr>
          <a:xfrm>
            <a:off x="6711696" y="2075688"/>
            <a:ext cx="411480" cy="320040"/>
          </a:xfrm>
          <a:prstGeom prst="chevron">
            <a:avLst/>
          </a:prstGeom>
          <a:solidFill>
            <a:srgbClr val="BBD4CB"/>
          </a:solidFill>
          <a:ln w="12700">
            <a:solidFill>
              <a:srgbClr val="BBD4CB"/>
            </a:solidFill>
            <a:prstDash val="solid"/>
          </a:ln>
        </p:spPr>
        <p:txBody>
          <a:bodyPr/>
          <a:lstStyle/>
          <a:p>
            <a:endParaRPr lang="en-US"/>
          </a:p>
        </p:txBody>
      </p:sp>
      <p:sp>
        <p:nvSpPr>
          <p:cNvPr id="15" name="Text 13"/>
          <p:cNvSpPr/>
          <p:nvPr/>
        </p:nvSpPr>
        <p:spPr>
          <a:xfrm>
            <a:off x="5274056" y="3227832"/>
            <a:ext cx="1920240" cy="457200"/>
          </a:xfrm>
          <a:prstGeom prst="rect">
            <a:avLst/>
          </a:prstGeom>
          <a:noFill/>
          <a:ln/>
        </p:spPr>
        <p:txBody>
          <a:bodyPr wrap="square" lIns="0" tIns="0" rIns="0" bIns="0" rtlCol="0" anchor="ctr"/>
          <a:lstStyle/>
          <a:p>
            <a:pPr marL="0" indent="0" algn="ctr">
              <a:buNone/>
            </a:pPr>
            <a:r>
              <a:rPr lang="en-US" b="1" dirty="0">
                <a:solidFill>
                  <a:srgbClr val="163D38"/>
                </a:solidFill>
              </a:rPr>
              <a:t>Assess Evidence</a:t>
            </a:r>
            <a:endParaRPr lang="en-US" dirty="0"/>
          </a:p>
        </p:txBody>
      </p:sp>
      <p:sp>
        <p:nvSpPr>
          <p:cNvPr id="16" name="Shape 14"/>
          <p:cNvSpPr/>
          <p:nvPr/>
        </p:nvSpPr>
        <p:spPr>
          <a:xfrm>
            <a:off x="8101584" y="1874520"/>
            <a:ext cx="777240" cy="777240"/>
          </a:xfrm>
          <a:prstGeom prst="ellipse">
            <a:avLst/>
          </a:prstGeom>
          <a:solidFill>
            <a:srgbClr val="DDEFE8"/>
          </a:solidFill>
          <a:ln w="19050">
            <a:solidFill>
              <a:srgbClr val="28A37A"/>
            </a:solidFill>
            <a:prstDash val="solid"/>
          </a:ln>
        </p:spPr>
        <p:txBody>
          <a:bodyPr/>
          <a:lstStyle/>
          <a:p>
            <a:endParaRPr lang="en-US"/>
          </a:p>
        </p:txBody>
      </p:sp>
      <p:sp>
        <p:nvSpPr>
          <p:cNvPr id="17" name="Text 15"/>
          <p:cNvSpPr/>
          <p:nvPr/>
        </p:nvSpPr>
        <p:spPr>
          <a:xfrm>
            <a:off x="8101584" y="2075688"/>
            <a:ext cx="777240" cy="228600"/>
          </a:xfrm>
          <a:prstGeom prst="rect">
            <a:avLst/>
          </a:prstGeom>
          <a:noFill/>
          <a:ln/>
        </p:spPr>
        <p:txBody>
          <a:bodyPr wrap="square" lIns="0" tIns="0" rIns="0" bIns="0" rtlCol="0" anchor="ctr"/>
          <a:lstStyle/>
          <a:p>
            <a:pPr marL="0" indent="0" algn="ctr">
              <a:buNone/>
            </a:pPr>
            <a:r>
              <a:rPr lang="en-US" sz="1600" b="1" dirty="0">
                <a:solidFill>
                  <a:srgbClr val="163D38"/>
                </a:solidFill>
              </a:rPr>
              <a:t>4</a:t>
            </a:r>
            <a:endParaRPr lang="en-US" sz="1600" dirty="0"/>
          </a:p>
        </p:txBody>
      </p:sp>
      <p:sp>
        <p:nvSpPr>
          <p:cNvPr id="18" name="Shape 16"/>
          <p:cNvSpPr/>
          <p:nvPr/>
        </p:nvSpPr>
        <p:spPr>
          <a:xfrm>
            <a:off x="8979408" y="2075688"/>
            <a:ext cx="411480" cy="320040"/>
          </a:xfrm>
          <a:prstGeom prst="chevron">
            <a:avLst/>
          </a:prstGeom>
          <a:solidFill>
            <a:srgbClr val="BBD4CB"/>
          </a:solidFill>
          <a:ln w="12700">
            <a:solidFill>
              <a:srgbClr val="BBD4CB"/>
            </a:solidFill>
            <a:prstDash val="solid"/>
          </a:ln>
        </p:spPr>
        <p:txBody>
          <a:bodyPr/>
          <a:lstStyle/>
          <a:p>
            <a:endParaRPr lang="en-US"/>
          </a:p>
        </p:txBody>
      </p:sp>
      <p:sp>
        <p:nvSpPr>
          <p:cNvPr id="19" name="Text 17"/>
          <p:cNvSpPr/>
          <p:nvPr/>
        </p:nvSpPr>
        <p:spPr>
          <a:xfrm>
            <a:off x="7548880" y="3227832"/>
            <a:ext cx="1920240" cy="457200"/>
          </a:xfrm>
          <a:prstGeom prst="rect">
            <a:avLst/>
          </a:prstGeom>
          <a:noFill/>
          <a:ln/>
        </p:spPr>
        <p:txBody>
          <a:bodyPr wrap="square" lIns="0" tIns="0" rIns="0" bIns="0" rtlCol="0" anchor="ctr"/>
          <a:lstStyle/>
          <a:p>
            <a:pPr marL="0" indent="0" algn="ctr">
              <a:buNone/>
            </a:pPr>
            <a:r>
              <a:rPr lang="en-US" b="1" dirty="0">
                <a:solidFill>
                  <a:srgbClr val="163D38"/>
                </a:solidFill>
              </a:rPr>
              <a:t>Make the Decision</a:t>
            </a:r>
            <a:endParaRPr lang="en-US" dirty="0"/>
          </a:p>
        </p:txBody>
      </p:sp>
      <p:sp>
        <p:nvSpPr>
          <p:cNvPr id="20" name="Shape 18"/>
          <p:cNvSpPr/>
          <p:nvPr/>
        </p:nvSpPr>
        <p:spPr>
          <a:xfrm>
            <a:off x="10369296" y="1874520"/>
            <a:ext cx="777240" cy="777240"/>
          </a:xfrm>
          <a:prstGeom prst="ellipse">
            <a:avLst/>
          </a:prstGeom>
          <a:solidFill>
            <a:srgbClr val="A8D96F"/>
          </a:solidFill>
          <a:ln w="19050">
            <a:solidFill>
              <a:srgbClr val="A8D96F"/>
            </a:solidFill>
            <a:prstDash val="solid"/>
          </a:ln>
        </p:spPr>
        <p:txBody>
          <a:bodyPr/>
          <a:lstStyle/>
          <a:p>
            <a:endParaRPr lang="en-US"/>
          </a:p>
        </p:txBody>
      </p:sp>
      <p:sp>
        <p:nvSpPr>
          <p:cNvPr id="21" name="Text 19"/>
          <p:cNvSpPr/>
          <p:nvPr/>
        </p:nvSpPr>
        <p:spPr>
          <a:xfrm>
            <a:off x="10369296" y="2075688"/>
            <a:ext cx="777240" cy="228600"/>
          </a:xfrm>
          <a:prstGeom prst="rect">
            <a:avLst/>
          </a:prstGeom>
          <a:noFill/>
          <a:ln/>
        </p:spPr>
        <p:txBody>
          <a:bodyPr wrap="square" lIns="0" tIns="0" rIns="0" bIns="0" rtlCol="0" anchor="ctr"/>
          <a:lstStyle/>
          <a:p>
            <a:pPr marL="0" indent="0" algn="ctr">
              <a:buNone/>
            </a:pPr>
            <a:r>
              <a:rPr lang="en-US" sz="1600" b="1" dirty="0">
                <a:solidFill>
                  <a:srgbClr val="163D38"/>
                </a:solidFill>
              </a:rPr>
              <a:t>5</a:t>
            </a:r>
            <a:endParaRPr lang="en-US" sz="1600" dirty="0"/>
          </a:p>
        </p:txBody>
      </p:sp>
      <p:sp>
        <p:nvSpPr>
          <p:cNvPr id="22" name="Text 20"/>
          <p:cNvSpPr/>
          <p:nvPr/>
        </p:nvSpPr>
        <p:spPr>
          <a:xfrm>
            <a:off x="9940914" y="3227832"/>
            <a:ext cx="1920240" cy="457200"/>
          </a:xfrm>
          <a:prstGeom prst="rect">
            <a:avLst/>
          </a:prstGeom>
          <a:noFill/>
          <a:ln/>
        </p:spPr>
        <p:txBody>
          <a:bodyPr wrap="square" lIns="0" tIns="0" rIns="0" bIns="0" rtlCol="0" anchor="ctr"/>
          <a:lstStyle/>
          <a:p>
            <a:pPr marL="0" indent="0" algn="ctr">
              <a:buNone/>
            </a:pPr>
            <a:r>
              <a:rPr lang="en-US" b="1" dirty="0">
                <a:solidFill>
                  <a:srgbClr val="163D38"/>
                </a:solidFill>
              </a:rPr>
              <a:t>Launch Success</a:t>
            </a:r>
            <a:endParaRPr lang="en-US" dirty="0"/>
          </a:p>
        </p:txBody>
      </p:sp>
      <p:sp>
        <p:nvSpPr>
          <p:cNvPr id="23" name="Shape 21"/>
          <p:cNvSpPr/>
          <p:nvPr/>
        </p:nvSpPr>
        <p:spPr>
          <a:xfrm>
            <a:off x="685800" y="5897880"/>
            <a:ext cx="10789920" cy="438912"/>
          </a:xfrm>
          <a:prstGeom prst="roundRect">
            <a:avLst/>
          </a:prstGeom>
          <a:solidFill>
            <a:srgbClr val="EDF5F2"/>
          </a:solidFill>
          <a:ln w="12700">
            <a:solidFill>
              <a:srgbClr val="EDF5F2"/>
            </a:solidFill>
            <a:prstDash val="solid"/>
          </a:ln>
        </p:spPr>
        <p:txBody>
          <a:bodyPr/>
          <a:lstStyle/>
          <a:p>
            <a:endParaRPr lang="en-US" sz="2400" dirty="0"/>
          </a:p>
        </p:txBody>
      </p:sp>
      <p:sp>
        <p:nvSpPr>
          <p:cNvPr id="24" name="Text 22"/>
          <p:cNvSpPr/>
          <p:nvPr/>
        </p:nvSpPr>
        <p:spPr>
          <a:xfrm>
            <a:off x="868495" y="4517136"/>
            <a:ext cx="10424160" cy="1115568"/>
          </a:xfrm>
          <a:prstGeom prst="rect">
            <a:avLst/>
          </a:prstGeom>
          <a:noFill/>
          <a:ln/>
        </p:spPr>
        <p:txBody>
          <a:bodyPr wrap="square" lIns="0" tIns="0" rIns="0" bIns="0" rtlCol="0" anchor="ctr"/>
          <a:lstStyle/>
          <a:p>
            <a:pPr marL="0" indent="0" algn="ctr">
              <a:buNone/>
            </a:pPr>
            <a:r>
              <a:rPr lang="en-US" sz="2400" b="1" dirty="0">
                <a:solidFill>
                  <a:srgbClr val="315D56"/>
                </a:solidFill>
              </a:rPr>
              <a:t>The goal is not to find a “perfect” candidate. It is to make a well-grounded, defensible leadership choice</a:t>
            </a:r>
            <a:r>
              <a:rPr lang="en-US" sz="1100" b="1" dirty="0">
                <a:solidFill>
                  <a:srgbClr val="315D56"/>
                </a:solidFill>
              </a:rPr>
              <a:t>.</a:t>
            </a:r>
            <a:endParaRPr lang="en-US" sz="11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2957483" y="5603564"/>
            <a:ext cx="7726680" cy="502920"/>
          </a:xfrm>
          <a:prstGeom prst="rect">
            <a:avLst/>
          </a:prstGeom>
          <a:noFill/>
          <a:ln/>
        </p:spPr>
        <p:txBody>
          <a:bodyPr wrap="square" lIns="0" tIns="0" rIns="0" bIns="0" rtlCol="0" anchor="ctr"/>
          <a:lstStyle/>
          <a:p>
            <a:pPr marL="0" indent="0">
              <a:buNone/>
            </a:pPr>
            <a:r>
              <a:rPr lang="en-US" sz="4000" b="1" dirty="0">
                <a:solidFill>
                  <a:srgbClr val="163D38"/>
                </a:solidFill>
              </a:rPr>
              <a:t>Why This Decision Matters</a:t>
            </a:r>
            <a:endParaRPr lang="en-US" sz="4000" dirty="0"/>
          </a:p>
        </p:txBody>
      </p:sp>
      <p:sp>
        <p:nvSpPr>
          <p:cNvPr id="3" name="Shape 1"/>
          <p:cNvSpPr/>
          <p:nvPr/>
        </p:nvSpPr>
        <p:spPr>
          <a:xfrm>
            <a:off x="548640" y="1325880"/>
            <a:ext cx="3337560" cy="15544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sz="2400" dirty="0"/>
          </a:p>
        </p:txBody>
      </p:sp>
      <p:sp>
        <p:nvSpPr>
          <p:cNvPr id="4" name="Shape 2"/>
          <p:cNvSpPr/>
          <p:nvPr/>
        </p:nvSpPr>
        <p:spPr>
          <a:xfrm>
            <a:off x="731520" y="1417320"/>
            <a:ext cx="73152" cy="1554480"/>
          </a:xfrm>
          <a:prstGeom prst="rect">
            <a:avLst/>
          </a:prstGeom>
          <a:solidFill>
            <a:srgbClr val="28A37A"/>
          </a:solidFill>
          <a:ln w="12700">
            <a:solidFill>
              <a:srgbClr val="28A37A"/>
            </a:solidFill>
            <a:prstDash val="solid"/>
          </a:ln>
        </p:spPr>
        <p:txBody>
          <a:bodyPr/>
          <a:lstStyle/>
          <a:p>
            <a:endParaRPr lang="en-US"/>
          </a:p>
        </p:txBody>
      </p:sp>
      <p:sp>
        <p:nvSpPr>
          <p:cNvPr id="5" name="Text 3"/>
          <p:cNvSpPr/>
          <p:nvPr/>
        </p:nvSpPr>
        <p:spPr>
          <a:xfrm>
            <a:off x="960120" y="15819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Governance</a:t>
            </a:r>
            <a:endParaRPr lang="en-US" sz="2400" dirty="0"/>
          </a:p>
        </p:txBody>
      </p:sp>
      <p:sp>
        <p:nvSpPr>
          <p:cNvPr id="6" name="Text 4"/>
          <p:cNvSpPr/>
          <p:nvPr/>
        </p:nvSpPr>
        <p:spPr>
          <a:xfrm>
            <a:off x="960120" y="1947672"/>
            <a:ext cx="2926080" cy="896112"/>
          </a:xfrm>
          <a:prstGeom prst="rect">
            <a:avLst/>
          </a:prstGeom>
          <a:noFill/>
          <a:ln/>
        </p:spPr>
        <p:txBody>
          <a:bodyPr wrap="square" lIns="0" tIns="0" rIns="0" bIns="0" rtlCol="0" anchor="t">
            <a:normAutofit/>
          </a:bodyPr>
          <a:lstStyle/>
          <a:p>
            <a:pPr marL="0" indent="0">
              <a:buNone/>
            </a:pPr>
            <a:r>
              <a:rPr lang="en-US" sz="2400" dirty="0">
                <a:solidFill>
                  <a:srgbClr val="20302D"/>
                </a:solidFill>
              </a:rPr>
              <a:t>Board effectiveness &amp; trust</a:t>
            </a:r>
            <a:endParaRPr lang="en-US" sz="2400" dirty="0"/>
          </a:p>
        </p:txBody>
      </p:sp>
      <p:sp>
        <p:nvSpPr>
          <p:cNvPr id="7" name="Shape 5"/>
          <p:cNvSpPr/>
          <p:nvPr/>
        </p:nvSpPr>
        <p:spPr>
          <a:xfrm>
            <a:off x="4480560" y="1417320"/>
            <a:ext cx="3337560" cy="15544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4480560" y="1417320"/>
            <a:ext cx="73152" cy="1554480"/>
          </a:xfrm>
          <a:prstGeom prst="rect">
            <a:avLst/>
          </a:prstGeom>
          <a:solidFill>
            <a:srgbClr val="4E86A6"/>
          </a:solidFill>
          <a:ln w="12700">
            <a:solidFill>
              <a:srgbClr val="4E86A6"/>
            </a:solidFill>
            <a:prstDash val="solid"/>
          </a:ln>
        </p:spPr>
        <p:txBody>
          <a:bodyPr/>
          <a:lstStyle/>
          <a:p>
            <a:endParaRPr lang="en-US"/>
          </a:p>
        </p:txBody>
      </p:sp>
      <p:sp>
        <p:nvSpPr>
          <p:cNvPr id="9" name="Text 7"/>
          <p:cNvSpPr/>
          <p:nvPr/>
        </p:nvSpPr>
        <p:spPr>
          <a:xfrm>
            <a:off x="4709160" y="15819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Performance</a:t>
            </a:r>
            <a:endParaRPr lang="en-US" sz="2400" dirty="0"/>
          </a:p>
        </p:txBody>
      </p:sp>
      <p:sp>
        <p:nvSpPr>
          <p:cNvPr id="10" name="Text 8"/>
          <p:cNvSpPr/>
          <p:nvPr/>
        </p:nvSpPr>
        <p:spPr>
          <a:xfrm>
            <a:off x="4709160" y="1947672"/>
            <a:ext cx="2926080" cy="896112"/>
          </a:xfrm>
          <a:prstGeom prst="rect">
            <a:avLst/>
          </a:prstGeom>
          <a:noFill/>
          <a:ln/>
        </p:spPr>
        <p:txBody>
          <a:bodyPr wrap="square" lIns="0" tIns="0" rIns="0" bIns="0" rtlCol="0" anchor="t">
            <a:normAutofit/>
          </a:bodyPr>
          <a:lstStyle/>
          <a:p>
            <a:pPr marL="0" indent="0">
              <a:buNone/>
            </a:pPr>
            <a:r>
              <a:rPr lang="en-US" sz="2400" dirty="0">
                <a:solidFill>
                  <a:srgbClr val="20302D"/>
                </a:solidFill>
              </a:rPr>
              <a:t>HUD, finance &amp; operations</a:t>
            </a:r>
            <a:endParaRPr lang="en-US" sz="2400" dirty="0"/>
          </a:p>
        </p:txBody>
      </p:sp>
      <p:sp>
        <p:nvSpPr>
          <p:cNvPr id="11" name="Shape 9"/>
          <p:cNvSpPr/>
          <p:nvPr/>
        </p:nvSpPr>
        <p:spPr>
          <a:xfrm>
            <a:off x="8229600" y="1417320"/>
            <a:ext cx="3337560" cy="15544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12" name="Shape 10"/>
          <p:cNvSpPr/>
          <p:nvPr/>
        </p:nvSpPr>
        <p:spPr>
          <a:xfrm>
            <a:off x="8229600" y="1417320"/>
            <a:ext cx="73152" cy="1554480"/>
          </a:xfrm>
          <a:prstGeom prst="rect">
            <a:avLst/>
          </a:prstGeom>
          <a:solidFill>
            <a:srgbClr val="E8B85B"/>
          </a:solidFill>
          <a:ln w="12700">
            <a:solidFill>
              <a:srgbClr val="E8B85B"/>
            </a:solidFill>
            <a:prstDash val="solid"/>
          </a:ln>
        </p:spPr>
        <p:txBody>
          <a:bodyPr/>
          <a:lstStyle/>
          <a:p>
            <a:endParaRPr lang="en-US"/>
          </a:p>
        </p:txBody>
      </p:sp>
      <p:sp>
        <p:nvSpPr>
          <p:cNvPr id="13" name="Text 11"/>
          <p:cNvSpPr/>
          <p:nvPr/>
        </p:nvSpPr>
        <p:spPr>
          <a:xfrm>
            <a:off x="8458200" y="15819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People</a:t>
            </a:r>
            <a:endParaRPr lang="en-US" sz="2400" dirty="0"/>
          </a:p>
        </p:txBody>
      </p:sp>
      <p:sp>
        <p:nvSpPr>
          <p:cNvPr id="14" name="Text 12"/>
          <p:cNvSpPr/>
          <p:nvPr/>
        </p:nvSpPr>
        <p:spPr>
          <a:xfrm>
            <a:off x="8458200" y="1947672"/>
            <a:ext cx="2926080" cy="896112"/>
          </a:xfrm>
          <a:prstGeom prst="rect">
            <a:avLst/>
          </a:prstGeom>
          <a:noFill/>
          <a:ln/>
        </p:spPr>
        <p:txBody>
          <a:bodyPr wrap="square" lIns="0" tIns="0" rIns="0" bIns="0" rtlCol="0" anchor="t">
            <a:normAutofit/>
          </a:bodyPr>
          <a:lstStyle/>
          <a:p>
            <a:pPr marL="0" indent="0">
              <a:buNone/>
            </a:pPr>
            <a:r>
              <a:rPr lang="en-US" sz="2400" dirty="0">
                <a:solidFill>
                  <a:srgbClr val="20302D"/>
                </a:solidFill>
              </a:rPr>
              <a:t>Culture, retention &amp; accountability</a:t>
            </a:r>
            <a:endParaRPr lang="en-US" sz="2400" dirty="0"/>
          </a:p>
        </p:txBody>
      </p:sp>
      <p:sp>
        <p:nvSpPr>
          <p:cNvPr id="15" name="Shape 13"/>
          <p:cNvSpPr/>
          <p:nvPr/>
        </p:nvSpPr>
        <p:spPr>
          <a:xfrm>
            <a:off x="731520" y="3474720"/>
            <a:ext cx="3337560" cy="15544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16" name="Shape 14"/>
          <p:cNvSpPr/>
          <p:nvPr/>
        </p:nvSpPr>
        <p:spPr>
          <a:xfrm>
            <a:off x="731520" y="3474720"/>
            <a:ext cx="73152" cy="1554480"/>
          </a:xfrm>
          <a:prstGeom prst="rect">
            <a:avLst/>
          </a:prstGeom>
          <a:solidFill>
            <a:srgbClr val="E97964"/>
          </a:solidFill>
          <a:ln w="12700">
            <a:solidFill>
              <a:srgbClr val="E97964"/>
            </a:solidFill>
            <a:prstDash val="solid"/>
          </a:ln>
        </p:spPr>
        <p:txBody>
          <a:bodyPr/>
          <a:lstStyle/>
          <a:p>
            <a:endParaRPr lang="en-US"/>
          </a:p>
        </p:txBody>
      </p:sp>
      <p:sp>
        <p:nvSpPr>
          <p:cNvPr id="17" name="Text 15"/>
          <p:cNvSpPr/>
          <p:nvPr/>
        </p:nvSpPr>
        <p:spPr>
          <a:xfrm>
            <a:off x="960120" y="36393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Portfolio</a:t>
            </a:r>
            <a:endParaRPr lang="en-US" sz="2400" dirty="0"/>
          </a:p>
        </p:txBody>
      </p:sp>
      <p:sp>
        <p:nvSpPr>
          <p:cNvPr id="18" name="Text 16"/>
          <p:cNvSpPr/>
          <p:nvPr/>
        </p:nvSpPr>
        <p:spPr>
          <a:xfrm>
            <a:off x="960120" y="4005072"/>
            <a:ext cx="2926080" cy="896112"/>
          </a:xfrm>
          <a:prstGeom prst="rect">
            <a:avLst/>
          </a:prstGeom>
          <a:noFill/>
          <a:ln/>
        </p:spPr>
        <p:txBody>
          <a:bodyPr wrap="square" lIns="0" tIns="0" rIns="0" bIns="0" rtlCol="0" anchor="t">
            <a:normAutofit/>
          </a:bodyPr>
          <a:lstStyle/>
          <a:p>
            <a:pPr marL="0" indent="0">
              <a:buNone/>
            </a:pPr>
            <a:r>
              <a:rPr lang="en-US" sz="2400" dirty="0">
                <a:solidFill>
                  <a:srgbClr val="20302D"/>
                </a:solidFill>
              </a:rPr>
              <a:t>Asset quality &amp; development</a:t>
            </a:r>
            <a:endParaRPr lang="en-US" sz="2400" dirty="0"/>
          </a:p>
        </p:txBody>
      </p:sp>
      <p:sp>
        <p:nvSpPr>
          <p:cNvPr id="19" name="Shape 17"/>
          <p:cNvSpPr/>
          <p:nvPr/>
        </p:nvSpPr>
        <p:spPr>
          <a:xfrm>
            <a:off x="4480560" y="3474720"/>
            <a:ext cx="3337560" cy="15544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0" name="Shape 18"/>
          <p:cNvSpPr/>
          <p:nvPr/>
        </p:nvSpPr>
        <p:spPr>
          <a:xfrm>
            <a:off x="4480560" y="3474720"/>
            <a:ext cx="73152" cy="1554480"/>
          </a:xfrm>
          <a:prstGeom prst="rect">
            <a:avLst/>
          </a:prstGeom>
          <a:solidFill>
            <a:srgbClr val="A8D96F"/>
          </a:solidFill>
          <a:ln w="12700">
            <a:solidFill>
              <a:srgbClr val="A8D96F"/>
            </a:solidFill>
            <a:prstDash val="solid"/>
          </a:ln>
        </p:spPr>
        <p:txBody>
          <a:bodyPr/>
          <a:lstStyle/>
          <a:p>
            <a:endParaRPr lang="en-US"/>
          </a:p>
        </p:txBody>
      </p:sp>
      <p:sp>
        <p:nvSpPr>
          <p:cNvPr id="21" name="Text 19"/>
          <p:cNvSpPr/>
          <p:nvPr/>
        </p:nvSpPr>
        <p:spPr>
          <a:xfrm>
            <a:off x="4709160" y="36393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Community</a:t>
            </a:r>
            <a:endParaRPr lang="en-US" sz="2400" dirty="0"/>
          </a:p>
        </p:txBody>
      </p:sp>
      <p:sp>
        <p:nvSpPr>
          <p:cNvPr id="22" name="Text 20"/>
          <p:cNvSpPr/>
          <p:nvPr/>
        </p:nvSpPr>
        <p:spPr>
          <a:xfrm>
            <a:off x="4709160" y="4005072"/>
            <a:ext cx="2926080" cy="896112"/>
          </a:xfrm>
          <a:prstGeom prst="rect">
            <a:avLst/>
          </a:prstGeom>
          <a:noFill/>
          <a:ln/>
        </p:spPr>
        <p:txBody>
          <a:bodyPr wrap="square" lIns="0" tIns="0" rIns="0" bIns="0" rtlCol="0" anchor="t">
            <a:normAutofit/>
          </a:bodyPr>
          <a:lstStyle/>
          <a:p>
            <a:pPr marL="0" indent="0">
              <a:buNone/>
            </a:pPr>
            <a:r>
              <a:rPr lang="en-US" sz="2400" dirty="0">
                <a:solidFill>
                  <a:srgbClr val="20302D"/>
                </a:solidFill>
              </a:rPr>
              <a:t>Residents, partners &amp; reputation</a:t>
            </a:r>
            <a:endParaRPr lang="en-US" sz="2400" dirty="0"/>
          </a:p>
        </p:txBody>
      </p:sp>
      <p:sp>
        <p:nvSpPr>
          <p:cNvPr id="23" name="Shape 21"/>
          <p:cNvSpPr/>
          <p:nvPr/>
        </p:nvSpPr>
        <p:spPr>
          <a:xfrm>
            <a:off x="8229600" y="3474720"/>
            <a:ext cx="3337560" cy="15544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24" name="Shape 22"/>
          <p:cNvSpPr/>
          <p:nvPr/>
        </p:nvSpPr>
        <p:spPr>
          <a:xfrm>
            <a:off x="8229600" y="3474720"/>
            <a:ext cx="73152" cy="1554480"/>
          </a:xfrm>
          <a:prstGeom prst="rect">
            <a:avLst/>
          </a:prstGeom>
          <a:solidFill>
            <a:srgbClr val="315D56"/>
          </a:solidFill>
          <a:ln w="12700">
            <a:solidFill>
              <a:srgbClr val="315D56"/>
            </a:solidFill>
            <a:prstDash val="solid"/>
          </a:ln>
        </p:spPr>
        <p:txBody>
          <a:bodyPr/>
          <a:lstStyle/>
          <a:p>
            <a:endParaRPr lang="en-US"/>
          </a:p>
        </p:txBody>
      </p:sp>
      <p:sp>
        <p:nvSpPr>
          <p:cNvPr id="25" name="Text 23"/>
          <p:cNvSpPr/>
          <p:nvPr/>
        </p:nvSpPr>
        <p:spPr>
          <a:xfrm>
            <a:off x="8458200" y="36393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Future</a:t>
            </a:r>
            <a:endParaRPr lang="en-US" sz="2400" dirty="0"/>
          </a:p>
        </p:txBody>
      </p:sp>
      <p:sp>
        <p:nvSpPr>
          <p:cNvPr id="26" name="Text 24"/>
          <p:cNvSpPr/>
          <p:nvPr/>
        </p:nvSpPr>
        <p:spPr>
          <a:xfrm>
            <a:off x="8458200" y="4005072"/>
            <a:ext cx="2926080" cy="896112"/>
          </a:xfrm>
          <a:prstGeom prst="rect">
            <a:avLst/>
          </a:prstGeom>
          <a:noFill/>
          <a:ln/>
        </p:spPr>
        <p:txBody>
          <a:bodyPr wrap="square" lIns="0" tIns="0" rIns="0" bIns="0" rtlCol="0" anchor="t">
            <a:normAutofit/>
          </a:bodyPr>
          <a:lstStyle/>
          <a:p>
            <a:pPr marL="0" indent="0">
              <a:buNone/>
            </a:pPr>
            <a:r>
              <a:rPr lang="en-US" sz="2400" dirty="0">
                <a:solidFill>
                  <a:srgbClr val="20302D"/>
                </a:solidFill>
              </a:rPr>
              <a:t>Strategy &amp; sustainability</a:t>
            </a:r>
            <a:endParaRPr lang="en-US" sz="2400" dirty="0"/>
          </a:p>
        </p:txBody>
      </p:sp>
      <p:sp>
        <p:nvSpPr>
          <p:cNvPr id="27"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94360" y="77169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The Cost of Getting It Wrong</a:t>
            </a:r>
            <a:endParaRPr lang="en-US" sz="4000" dirty="0"/>
          </a:p>
        </p:txBody>
      </p:sp>
      <p:sp>
        <p:nvSpPr>
          <p:cNvPr id="3" name="Text 1"/>
          <p:cNvSpPr/>
          <p:nvPr/>
        </p:nvSpPr>
        <p:spPr>
          <a:xfrm>
            <a:off x="777240" y="1884218"/>
            <a:ext cx="5943600" cy="4206240"/>
          </a:xfrm>
          <a:prstGeom prst="rect">
            <a:avLst/>
          </a:prstGeom>
          <a:noFill/>
          <a:ln/>
        </p:spPr>
        <p:txBody>
          <a:bodyPr wrap="square" lIns="508" tIns="508" rIns="508" bIns="508" rtlCol="0" anchor="ctr">
            <a:normAutofit/>
          </a:bodyPr>
          <a:lstStyle/>
          <a:p>
            <a:pPr marL="177800" indent="-177800">
              <a:buSzPct val="100000"/>
              <a:buChar char="•"/>
            </a:pPr>
            <a:r>
              <a:rPr lang="en-US" sz="2000" dirty="0">
                <a:solidFill>
                  <a:srgbClr val="20302D"/>
                </a:solidFill>
              </a:rPr>
              <a:t>Leadership turnover and organizational disruption</a:t>
            </a:r>
          </a:p>
          <a:p>
            <a:pPr>
              <a:buSzPct val="100000"/>
            </a:pPr>
            <a:endParaRPr lang="en-US" sz="2000" dirty="0"/>
          </a:p>
          <a:p>
            <a:pPr marL="177800" indent="-177800">
              <a:buSzPct val="100000"/>
              <a:buChar char="•"/>
            </a:pPr>
            <a:r>
              <a:rPr lang="en-US" sz="2000" dirty="0">
                <a:solidFill>
                  <a:srgbClr val="20302D"/>
                </a:solidFill>
              </a:rPr>
              <a:t>Loss of key employees and institutional knowledge</a:t>
            </a:r>
          </a:p>
          <a:p>
            <a:pPr>
              <a:buSzPct val="100000"/>
            </a:pPr>
            <a:endParaRPr lang="en-US" sz="2000" dirty="0"/>
          </a:p>
          <a:p>
            <a:pPr marL="177800" indent="-177800">
              <a:buSzPct val="100000"/>
              <a:buChar char="•"/>
            </a:pPr>
            <a:r>
              <a:rPr lang="en-US" sz="2000" dirty="0">
                <a:solidFill>
                  <a:srgbClr val="20302D"/>
                </a:solidFill>
              </a:rPr>
              <a:t>Compliance, financial, or operational deterioration</a:t>
            </a:r>
          </a:p>
          <a:p>
            <a:pPr>
              <a:buSzPct val="100000"/>
            </a:pPr>
            <a:endParaRPr lang="en-US" sz="2000" dirty="0"/>
          </a:p>
          <a:p>
            <a:pPr marL="177800" indent="-177800">
              <a:buSzPct val="100000"/>
              <a:buChar char="•"/>
            </a:pPr>
            <a:r>
              <a:rPr lang="en-US" sz="2000" dirty="0">
                <a:solidFill>
                  <a:srgbClr val="20302D"/>
                </a:solidFill>
              </a:rPr>
              <a:t>Board conflict and weakened public confidence</a:t>
            </a:r>
          </a:p>
          <a:p>
            <a:pPr>
              <a:buSzPct val="100000"/>
            </a:pPr>
            <a:endParaRPr lang="en-US" sz="2000" dirty="0"/>
          </a:p>
          <a:p>
            <a:pPr marL="177800" indent="-177800">
              <a:buSzPct val="100000"/>
              <a:buChar char="•"/>
            </a:pPr>
            <a:r>
              <a:rPr lang="en-US" sz="2000" dirty="0">
                <a:solidFill>
                  <a:srgbClr val="20302D"/>
                </a:solidFill>
              </a:rPr>
              <a:t>Interrupted strategic initiatives and development activity</a:t>
            </a:r>
          </a:p>
          <a:p>
            <a:pPr>
              <a:buSzPct val="100000"/>
            </a:pPr>
            <a:endParaRPr lang="en-US" sz="2000" dirty="0"/>
          </a:p>
          <a:p>
            <a:pPr marL="177800" indent="-177800">
              <a:buSzPct val="100000"/>
              <a:buChar char="•"/>
            </a:pPr>
            <a:r>
              <a:rPr lang="en-US" sz="2000" dirty="0">
                <a:solidFill>
                  <a:srgbClr val="20302D"/>
                </a:solidFill>
              </a:rPr>
              <a:t>The cost—and fatigue—of conducting another search</a:t>
            </a:r>
            <a:endParaRPr lang="en-US" sz="2000" dirty="0"/>
          </a:p>
        </p:txBody>
      </p:sp>
      <p:sp>
        <p:nvSpPr>
          <p:cNvPr id="4" name="Shape 2"/>
          <p:cNvSpPr/>
          <p:nvPr/>
        </p:nvSpPr>
        <p:spPr>
          <a:xfrm>
            <a:off x="7635240" y="1508760"/>
            <a:ext cx="3108960" cy="3108960"/>
          </a:xfrm>
          <a:prstGeom prst="ellipse">
            <a:avLst/>
          </a:prstGeom>
          <a:solidFill>
            <a:srgbClr val="FDEBE7"/>
          </a:solidFill>
          <a:ln w="25400">
            <a:solidFill>
              <a:srgbClr val="E97964"/>
            </a:solidFill>
            <a:prstDash val="solid"/>
          </a:ln>
        </p:spPr>
        <p:txBody>
          <a:bodyPr/>
          <a:lstStyle/>
          <a:p>
            <a:endParaRPr lang="en-US"/>
          </a:p>
        </p:txBody>
      </p:sp>
      <p:sp>
        <p:nvSpPr>
          <p:cNvPr id="5" name="Text 3"/>
          <p:cNvSpPr/>
          <p:nvPr/>
        </p:nvSpPr>
        <p:spPr>
          <a:xfrm>
            <a:off x="8001000" y="2240280"/>
            <a:ext cx="2377440" cy="822960"/>
          </a:xfrm>
          <a:prstGeom prst="rect">
            <a:avLst/>
          </a:prstGeom>
          <a:noFill/>
          <a:ln/>
        </p:spPr>
        <p:txBody>
          <a:bodyPr wrap="square" lIns="0" tIns="0" rIns="0" bIns="0" rtlCol="0" anchor="ctr"/>
          <a:lstStyle/>
          <a:p>
            <a:pPr marL="0" indent="0" algn="ctr">
              <a:buNone/>
            </a:pPr>
            <a:r>
              <a:rPr lang="en-US" sz="2800" b="1" dirty="0">
                <a:solidFill>
                  <a:srgbClr val="E97964"/>
                </a:solidFill>
              </a:rPr>
              <a:t>A BAD</a:t>
            </a:r>
            <a:endParaRPr lang="en-US" sz="2800" dirty="0"/>
          </a:p>
          <a:p>
            <a:pPr marL="0" indent="0" algn="ctr">
              <a:buNone/>
            </a:pPr>
            <a:r>
              <a:rPr lang="en-US" sz="2800" b="1" dirty="0">
                <a:solidFill>
                  <a:srgbClr val="E97964"/>
                </a:solidFill>
              </a:rPr>
              <a:t>HIRE</a:t>
            </a:r>
            <a:endParaRPr lang="en-US" sz="2800" dirty="0"/>
          </a:p>
        </p:txBody>
      </p:sp>
      <p:sp>
        <p:nvSpPr>
          <p:cNvPr id="6" name="Text 4"/>
          <p:cNvSpPr/>
          <p:nvPr/>
        </p:nvSpPr>
        <p:spPr>
          <a:xfrm>
            <a:off x="7726680" y="5070763"/>
            <a:ext cx="2926080" cy="397163"/>
          </a:xfrm>
          <a:prstGeom prst="rect">
            <a:avLst/>
          </a:prstGeom>
          <a:noFill/>
          <a:ln/>
        </p:spPr>
        <p:txBody>
          <a:bodyPr wrap="square" lIns="0" tIns="0" rIns="0" bIns="0" rtlCol="0" anchor="ctr"/>
          <a:lstStyle/>
          <a:p>
            <a:pPr marL="0" indent="0" algn="ctr">
              <a:buNone/>
            </a:pPr>
            <a:r>
              <a:rPr lang="en-US" sz="2400" b="1" dirty="0">
                <a:solidFill>
                  <a:srgbClr val="163D38"/>
                </a:solidFill>
              </a:rPr>
              <a:t>costs more than salary</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94360" y="836676"/>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Start With the Question That Matters</a:t>
            </a:r>
            <a:endParaRPr lang="en-US" sz="4000" dirty="0"/>
          </a:p>
        </p:txBody>
      </p:sp>
      <p:sp>
        <p:nvSpPr>
          <p:cNvPr id="3" name="Text 1"/>
          <p:cNvSpPr/>
          <p:nvPr/>
        </p:nvSpPr>
        <p:spPr>
          <a:xfrm>
            <a:off x="960120" y="1645920"/>
            <a:ext cx="10241280" cy="731520"/>
          </a:xfrm>
          <a:prstGeom prst="rect">
            <a:avLst/>
          </a:prstGeom>
          <a:noFill/>
          <a:ln/>
        </p:spPr>
        <p:txBody>
          <a:bodyPr wrap="square" lIns="0" tIns="0" rIns="0" bIns="0" rtlCol="0" anchor="ctr"/>
          <a:lstStyle/>
          <a:p>
            <a:pPr marL="0" indent="0" algn="ctr">
              <a:buNone/>
            </a:pPr>
            <a:r>
              <a:rPr lang="en-US" sz="2800" b="1" dirty="0">
                <a:solidFill>
                  <a:srgbClr val="163D38"/>
                </a:solidFill>
              </a:rPr>
              <a:t>What does our housing authority need from its next leader?</a:t>
            </a:r>
            <a:endParaRPr lang="en-US" sz="2800" dirty="0"/>
          </a:p>
        </p:txBody>
      </p:sp>
      <p:sp>
        <p:nvSpPr>
          <p:cNvPr id="4" name="Shape 2"/>
          <p:cNvSpPr/>
          <p:nvPr/>
        </p:nvSpPr>
        <p:spPr>
          <a:xfrm>
            <a:off x="822960" y="2595418"/>
            <a:ext cx="2468880" cy="833582"/>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5" name="Text 3"/>
          <p:cNvSpPr/>
          <p:nvPr/>
        </p:nvSpPr>
        <p:spPr>
          <a:xfrm>
            <a:off x="896112" y="2953512"/>
            <a:ext cx="2395728" cy="246889"/>
          </a:xfrm>
          <a:prstGeom prst="rect">
            <a:avLst/>
          </a:prstGeom>
          <a:noFill/>
          <a:ln/>
        </p:spPr>
        <p:txBody>
          <a:bodyPr wrap="square" lIns="0" tIns="0" rIns="0" bIns="0" rtlCol="0" anchor="ctr"/>
          <a:lstStyle/>
          <a:p>
            <a:pPr marL="0" indent="0" algn="ctr">
              <a:buNone/>
            </a:pPr>
            <a:r>
              <a:rPr lang="en-US" sz="2800" b="1" dirty="0">
                <a:solidFill>
                  <a:srgbClr val="163D38"/>
                </a:solidFill>
              </a:rPr>
              <a:t>Organizational condition</a:t>
            </a:r>
            <a:endParaRPr lang="en-US" sz="2800" dirty="0"/>
          </a:p>
        </p:txBody>
      </p:sp>
      <p:sp>
        <p:nvSpPr>
          <p:cNvPr id="6" name="Shape 4"/>
          <p:cNvSpPr/>
          <p:nvPr/>
        </p:nvSpPr>
        <p:spPr>
          <a:xfrm>
            <a:off x="3611880" y="2595418"/>
            <a:ext cx="2468880" cy="833582"/>
          </a:xfrm>
          <a:prstGeom prst="roundRect">
            <a:avLst>
              <a:gd name="adj" fmla="val 22222"/>
            </a:avLst>
          </a:prstGeom>
          <a:solidFill>
            <a:srgbClr val="DDEFE8"/>
          </a:solidFill>
          <a:ln w="12700">
            <a:solidFill>
              <a:srgbClr val="DDEFE8"/>
            </a:solidFill>
            <a:prstDash val="solid"/>
          </a:ln>
        </p:spPr>
        <p:txBody>
          <a:bodyPr/>
          <a:lstStyle/>
          <a:p>
            <a:endParaRPr lang="en-US" dirty="0"/>
          </a:p>
        </p:txBody>
      </p:sp>
      <p:sp>
        <p:nvSpPr>
          <p:cNvPr id="7" name="Text 5"/>
          <p:cNvSpPr/>
          <p:nvPr/>
        </p:nvSpPr>
        <p:spPr>
          <a:xfrm>
            <a:off x="3685032" y="2953512"/>
            <a:ext cx="2322576" cy="164592"/>
          </a:xfrm>
          <a:prstGeom prst="rect">
            <a:avLst/>
          </a:prstGeom>
          <a:noFill/>
          <a:ln/>
        </p:spPr>
        <p:txBody>
          <a:bodyPr wrap="square" lIns="0" tIns="0" rIns="0" bIns="0" rtlCol="0" anchor="ctr"/>
          <a:lstStyle/>
          <a:p>
            <a:pPr marL="0" indent="0" algn="ctr">
              <a:buNone/>
            </a:pPr>
            <a:r>
              <a:rPr lang="en-US" sz="2800" b="1" dirty="0">
                <a:solidFill>
                  <a:srgbClr val="163D38"/>
                </a:solidFill>
              </a:rPr>
              <a:t>Financial condition</a:t>
            </a:r>
            <a:endParaRPr lang="en-US" sz="2800" dirty="0"/>
          </a:p>
        </p:txBody>
      </p:sp>
      <p:sp>
        <p:nvSpPr>
          <p:cNvPr id="8" name="Shape 6"/>
          <p:cNvSpPr/>
          <p:nvPr/>
        </p:nvSpPr>
        <p:spPr>
          <a:xfrm>
            <a:off x="6400800" y="2595418"/>
            <a:ext cx="2468880" cy="833582"/>
          </a:xfrm>
          <a:prstGeom prst="roundRect">
            <a:avLst>
              <a:gd name="adj" fmla="val 22222"/>
            </a:avLst>
          </a:prstGeom>
          <a:solidFill>
            <a:srgbClr val="EAF4DA"/>
          </a:solidFill>
          <a:ln w="12700">
            <a:solidFill>
              <a:srgbClr val="EAF4DA"/>
            </a:solidFill>
            <a:prstDash val="solid"/>
          </a:ln>
        </p:spPr>
        <p:txBody>
          <a:bodyPr/>
          <a:lstStyle/>
          <a:p>
            <a:endParaRPr lang="en-US" dirty="0"/>
          </a:p>
        </p:txBody>
      </p:sp>
      <p:sp>
        <p:nvSpPr>
          <p:cNvPr id="9" name="Text 7"/>
          <p:cNvSpPr/>
          <p:nvPr/>
        </p:nvSpPr>
        <p:spPr>
          <a:xfrm>
            <a:off x="6473952" y="2953512"/>
            <a:ext cx="2322576" cy="164592"/>
          </a:xfrm>
          <a:prstGeom prst="rect">
            <a:avLst/>
          </a:prstGeom>
          <a:noFill/>
          <a:ln/>
        </p:spPr>
        <p:txBody>
          <a:bodyPr wrap="square" lIns="0" tIns="0" rIns="0" bIns="0" rtlCol="0" anchor="ctr"/>
          <a:lstStyle/>
          <a:p>
            <a:pPr marL="0" indent="0" algn="ctr">
              <a:buNone/>
            </a:pPr>
            <a:r>
              <a:rPr lang="en-US" sz="2800" b="1" dirty="0">
                <a:solidFill>
                  <a:srgbClr val="163D38"/>
                </a:solidFill>
              </a:rPr>
              <a:t>HUD performance</a:t>
            </a:r>
            <a:endParaRPr lang="en-US" sz="2800" dirty="0"/>
          </a:p>
        </p:txBody>
      </p:sp>
      <p:sp>
        <p:nvSpPr>
          <p:cNvPr id="10" name="Shape 8"/>
          <p:cNvSpPr/>
          <p:nvPr/>
        </p:nvSpPr>
        <p:spPr>
          <a:xfrm>
            <a:off x="9189720" y="2595418"/>
            <a:ext cx="2468880" cy="833583"/>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1" name="Text 9"/>
          <p:cNvSpPr/>
          <p:nvPr/>
        </p:nvSpPr>
        <p:spPr>
          <a:xfrm>
            <a:off x="9262872" y="2953512"/>
            <a:ext cx="2322576" cy="164592"/>
          </a:xfrm>
          <a:prstGeom prst="rect">
            <a:avLst/>
          </a:prstGeom>
          <a:noFill/>
          <a:ln/>
        </p:spPr>
        <p:txBody>
          <a:bodyPr wrap="square" lIns="0" tIns="0" rIns="0" bIns="0" rtlCol="0" anchor="ctr"/>
          <a:lstStyle/>
          <a:p>
            <a:pPr marL="0" indent="0" algn="ctr">
              <a:buNone/>
            </a:pPr>
            <a:r>
              <a:rPr lang="en-US" sz="2800" b="1" dirty="0">
                <a:solidFill>
                  <a:srgbClr val="163D38"/>
                </a:solidFill>
              </a:rPr>
              <a:t>Portfolio condition</a:t>
            </a:r>
            <a:endParaRPr lang="en-US" sz="2800" dirty="0"/>
          </a:p>
        </p:txBody>
      </p:sp>
      <p:sp>
        <p:nvSpPr>
          <p:cNvPr id="12" name="Shape 10"/>
          <p:cNvSpPr/>
          <p:nvPr/>
        </p:nvSpPr>
        <p:spPr>
          <a:xfrm>
            <a:off x="822960" y="3840480"/>
            <a:ext cx="2468880" cy="920862"/>
          </a:xfrm>
          <a:prstGeom prst="roundRect">
            <a:avLst>
              <a:gd name="adj" fmla="val 22222"/>
            </a:avLst>
          </a:prstGeom>
          <a:solidFill>
            <a:srgbClr val="EAF4DA"/>
          </a:solidFill>
          <a:ln w="12700">
            <a:solidFill>
              <a:srgbClr val="EAF4DA"/>
            </a:solidFill>
            <a:prstDash val="solid"/>
          </a:ln>
        </p:spPr>
        <p:txBody>
          <a:bodyPr/>
          <a:lstStyle/>
          <a:p>
            <a:endParaRPr lang="en-US" dirty="0"/>
          </a:p>
        </p:txBody>
      </p:sp>
      <p:sp>
        <p:nvSpPr>
          <p:cNvPr id="13" name="Text 11"/>
          <p:cNvSpPr/>
          <p:nvPr/>
        </p:nvSpPr>
        <p:spPr>
          <a:xfrm>
            <a:off x="896112" y="3913631"/>
            <a:ext cx="2322576" cy="771191"/>
          </a:xfrm>
          <a:prstGeom prst="rect">
            <a:avLst/>
          </a:prstGeom>
          <a:noFill/>
          <a:ln/>
        </p:spPr>
        <p:txBody>
          <a:bodyPr wrap="square" lIns="0" tIns="0" rIns="0" bIns="0" rtlCol="0" anchor="ctr"/>
          <a:lstStyle/>
          <a:p>
            <a:pPr marL="0" indent="0" algn="ctr">
              <a:buNone/>
            </a:pPr>
            <a:r>
              <a:rPr lang="en-US" sz="2800" b="1" dirty="0">
                <a:solidFill>
                  <a:srgbClr val="163D38"/>
                </a:solidFill>
              </a:rPr>
              <a:t>Staffing &amp; culture</a:t>
            </a:r>
            <a:endParaRPr lang="en-US" sz="2800" dirty="0"/>
          </a:p>
        </p:txBody>
      </p:sp>
      <p:sp>
        <p:nvSpPr>
          <p:cNvPr id="14" name="Shape 12"/>
          <p:cNvSpPr/>
          <p:nvPr/>
        </p:nvSpPr>
        <p:spPr>
          <a:xfrm>
            <a:off x="3611880" y="3840479"/>
            <a:ext cx="2468880" cy="920863"/>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5" name="Text 13"/>
          <p:cNvSpPr/>
          <p:nvPr/>
        </p:nvSpPr>
        <p:spPr>
          <a:xfrm>
            <a:off x="3685032" y="3913632"/>
            <a:ext cx="2322576" cy="771190"/>
          </a:xfrm>
          <a:prstGeom prst="rect">
            <a:avLst/>
          </a:prstGeom>
          <a:noFill/>
          <a:ln/>
        </p:spPr>
        <p:txBody>
          <a:bodyPr wrap="square" lIns="0" tIns="0" rIns="0" bIns="0" rtlCol="0" anchor="ctr"/>
          <a:lstStyle/>
          <a:p>
            <a:pPr marL="0" indent="0" algn="ctr">
              <a:buNone/>
            </a:pPr>
            <a:r>
              <a:rPr lang="en-US" sz="2800" b="1" dirty="0">
                <a:solidFill>
                  <a:srgbClr val="163D38"/>
                </a:solidFill>
              </a:rPr>
              <a:t>Board relationship</a:t>
            </a:r>
            <a:endParaRPr lang="en-US" sz="2800" dirty="0"/>
          </a:p>
        </p:txBody>
      </p:sp>
      <p:sp>
        <p:nvSpPr>
          <p:cNvPr id="16" name="Shape 14"/>
          <p:cNvSpPr/>
          <p:nvPr/>
        </p:nvSpPr>
        <p:spPr>
          <a:xfrm>
            <a:off x="6473952" y="3840480"/>
            <a:ext cx="2468880" cy="920862"/>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17" name="Text 15"/>
          <p:cNvSpPr/>
          <p:nvPr/>
        </p:nvSpPr>
        <p:spPr>
          <a:xfrm>
            <a:off x="6473952" y="3913632"/>
            <a:ext cx="2322576" cy="771190"/>
          </a:xfrm>
          <a:prstGeom prst="rect">
            <a:avLst/>
          </a:prstGeom>
          <a:noFill/>
          <a:ln/>
        </p:spPr>
        <p:txBody>
          <a:bodyPr wrap="square" lIns="0" tIns="0" rIns="0" bIns="0" rtlCol="0" anchor="ctr"/>
          <a:lstStyle/>
          <a:p>
            <a:pPr marL="0" indent="0" algn="ctr">
              <a:buNone/>
            </a:pPr>
            <a:r>
              <a:rPr lang="en-US" sz="2800" b="1" dirty="0">
                <a:solidFill>
                  <a:srgbClr val="163D38"/>
                </a:solidFill>
              </a:rPr>
              <a:t>Development plans</a:t>
            </a:r>
            <a:endParaRPr lang="en-US" sz="2800" dirty="0"/>
          </a:p>
        </p:txBody>
      </p:sp>
      <p:sp>
        <p:nvSpPr>
          <p:cNvPr id="18" name="Shape 16"/>
          <p:cNvSpPr/>
          <p:nvPr/>
        </p:nvSpPr>
        <p:spPr>
          <a:xfrm>
            <a:off x="9189720" y="3840480"/>
            <a:ext cx="2468880" cy="920862"/>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9" name="Text 17"/>
          <p:cNvSpPr/>
          <p:nvPr/>
        </p:nvSpPr>
        <p:spPr>
          <a:xfrm>
            <a:off x="9262872" y="3913632"/>
            <a:ext cx="2322576" cy="771190"/>
          </a:xfrm>
          <a:prstGeom prst="rect">
            <a:avLst/>
          </a:prstGeom>
          <a:noFill/>
          <a:ln/>
        </p:spPr>
        <p:txBody>
          <a:bodyPr wrap="square" lIns="0" tIns="0" rIns="0" bIns="0" rtlCol="0" anchor="ctr"/>
          <a:lstStyle/>
          <a:p>
            <a:pPr marL="0" indent="0" algn="ctr">
              <a:buNone/>
            </a:pPr>
            <a:r>
              <a:rPr lang="en-US" sz="2800" b="1" dirty="0">
                <a:solidFill>
                  <a:srgbClr val="163D38"/>
                </a:solidFill>
              </a:rPr>
              <a:t>Community relationships</a:t>
            </a:r>
            <a:endParaRPr lang="en-US" sz="2800" dirty="0"/>
          </a:p>
        </p:txBody>
      </p:sp>
      <p:sp>
        <p:nvSpPr>
          <p:cNvPr id="20" name="Shape 18"/>
          <p:cNvSpPr/>
          <p:nvPr/>
        </p:nvSpPr>
        <p:spPr>
          <a:xfrm>
            <a:off x="701040" y="5212081"/>
            <a:ext cx="10789920" cy="920864"/>
          </a:xfrm>
          <a:prstGeom prst="roundRect">
            <a:avLst/>
          </a:prstGeom>
          <a:solidFill>
            <a:srgbClr val="EDF5F2"/>
          </a:solidFill>
          <a:ln w="12700">
            <a:solidFill>
              <a:srgbClr val="EDF5F2"/>
            </a:solidFill>
            <a:prstDash val="solid"/>
          </a:ln>
        </p:spPr>
        <p:txBody>
          <a:bodyPr/>
          <a:lstStyle/>
          <a:p>
            <a:endParaRPr lang="en-US"/>
          </a:p>
        </p:txBody>
      </p:sp>
      <p:sp>
        <p:nvSpPr>
          <p:cNvPr id="21" name="Text 19"/>
          <p:cNvSpPr/>
          <p:nvPr/>
        </p:nvSpPr>
        <p:spPr>
          <a:xfrm>
            <a:off x="701040" y="5605272"/>
            <a:ext cx="10424160" cy="182880"/>
          </a:xfrm>
          <a:prstGeom prst="rect">
            <a:avLst/>
          </a:prstGeom>
          <a:noFill/>
          <a:ln/>
        </p:spPr>
        <p:txBody>
          <a:bodyPr wrap="square" lIns="0" tIns="0" rIns="0" bIns="0" rtlCol="0" anchor="ctr"/>
          <a:lstStyle/>
          <a:p>
            <a:pPr marL="0" indent="0" algn="ctr">
              <a:buNone/>
            </a:pPr>
            <a:r>
              <a:rPr lang="en-US" sz="2400" b="1" dirty="0">
                <a:solidFill>
                  <a:srgbClr val="315D56"/>
                </a:solidFill>
              </a:rPr>
              <a:t>Do not begin by dusting off the old job description. Begin by defining the work ahead.</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Yesterday’s ED May Not Be Tomorrow’s ED</a:t>
            </a:r>
            <a:endParaRPr lang="en-US" sz="4000" dirty="0"/>
          </a:p>
        </p:txBody>
      </p:sp>
      <p:sp>
        <p:nvSpPr>
          <p:cNvPr id="3" name="Shape 1"/>
          <p:cNvSpPr/>
          <p:nvPr/>
        </p:nvSpPr>
        <p:spPr>
          <a:xfrm>
            <a:off x="809475" y="1481686"/>
            <a:ext cx="525780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4" name="Shape 2"/>
          <p:cNvSpPr/>
          <p:nvPr/>
        </p:nvSpPr>
        <p:spPr>
          <a:xfrm>
            <a:off x="736323" y="1507334"/>
            <a:ext cx="73152" cy="1078992"/>
          </a:xfrm>
          <a:prstGeom prst="rect">
            <a:avLst/>
          </a:prstGeom>
          <a:solidFill>
            <a:srgbClr val="28A37A"/>
          </a:solidFill>
          <a:ln w="12700">
            <a:solidFill>
              <a:srgbClr val="28A37A"/>
            </a:solidFill>
            <a:prstDash val="solid"/>
          </a:ln>
        </p:spPr>
        <p:txBody>
          <a:bodyPr/>
          <a:lstStyle/>
          <a:p>
            <a:endParaRPr lang="en-US"/>
          </a:p>
        </p:txBody>
      </p:sp>
      <p:sp>
        <p:nvSpPr>
          <p:cNvPr id="5" name="Text 3"/>
          <p:cNvSpPr/>
          <p:nvPr/>
        </p:nvSpPr>
        <p:spPr>
          <a:xfrm>
            <a:off x="937260" y="1639155"/>
            <a:ext cx="4846320" cy="274320"/>
          </a:xfrm>
          <a:prstGeom prst="rect">
            <a:avLst/>
          </a:prstGeom>
          <a:noFill/>
          <a:ln/>
        </p:spPr>
        <p:txBody>
          <a:bodyPr wrap="square" lIns="0" tIns="0" rIns="0" bIns="0" rtlCol="0" anchor="ctr"/>
          <a:lstStyle/>
          <a:p>
            <a:pPr marL="0" indent="0">
              <a:buNone/>
            </a:pPr>
            <a:r>
              <a:rPr lang="en-US" sz="2800" b="1" dirty="0">
                <a:solidFill>
                  <a:srgbClr val="163D38"/>
                </a:solidFill>
              </a:rPr>
              <a:t>Stable organization</a:t>
            </a:r>
            <a:endParaRPr lang="en-US" sz="2800" dirty="0"/>
          </a:p>
        </p:txBody>
      </p:sp>
      <p:sp>
        <p:nvSpPr>
          <p:cNvPr id="6" name="Text 4"/>
          <p:cNvSpPr/>
          <p:nvPr/>
        </p:nvSpPr>
        <p:spPr>
          <a:xfrm>
            <a:off x="937260" y="2070944"/>
            <a:ext cx="4846320" cy="420624"/>
          </a:xfrm>
          <a:prstGeom prst="rect">
            <a:avLst/>
          </a:prstGeom>
          <a:noFill/>
          <a:ln/>
        </p:spPr>
        <p:txBody>
          <a:bodyPr wrap="square" lIns="0" tIns="0" rIns="0" bIns="0" rtlCol="0" anchor="t">
            <a:normAutofit/>
          </a:bodyPr>
          <a:lstStyle/>
          <a:p>
            <a:pPr marL="0" indent="0">
              <a:buNone/>
            </a:pPr>
            <a:r>
              <a:rPr lang="en-US" sz="2000" dirty="0">
                <a:solidFill>
                  <a:srgbClr val="20302D"/>
                </a:solidFill>
              </a:rPr>
              <a:t>Strategic leader who can build on success</a:t>
            </a:r>
            <a:endParaRPr lang="en-US" sz="2000" dirty="0"/>
          </a:p>
        </p:txBody>
      </p:sp>
      <p:sp>
        <p:nvSpPr>
          <p:cNvPr id="7" name="Shape 5"/>
          <p:cNvSpPr/>
          <p:nvPr/>
        </p:nvSpPr>
        <p:spPr>
          <a:xfrm>
            <a:off x="6371844" y="1481686"/>
            <a:ext cx="525780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6384036" y="1536192"/>
            <a:ext cx="73152" cy="992897"/>
          </a:xfrm>
          <a:prstGeom prst="rect">
            <a:avLst/>
          </a:prstGeom>
          <a:solidFill>
            <a:srgbClr val="E8B85B"/>
          </a:solidFill>
          <a:ln w="12700">
            <a:solidFill>
              <a:srgbClr val="E8B85B"/>
            </a:solidFill>
            <a:prstDash val="solid"/>
          </a:ln>
        </p:spPr>
        <p:txBody>
          <a:bodyPr/>
          <a:lstStyle/>
          <a:p>
            <a:endParaRPr lang="en-US"/>
          </a:p>
        </p:txBody>
      </p:sp>
      <p:sp>
        <p:nvSpPr>
          <p:cNvPr id="9" name="Text 7"/>
          <p:cNvSpPr/>
          <p:nvPr/>
        </p:nvSpPr>
        <p:spPr>
          <a:xfrm>
            <a:off x="6536205" y="1639155"/>
            <a:ext cx="4846320" cy="274320"/>
          </a:xfrm>
          <a:prstGeom prst="rect">
            <a:avLst/>
          </a:prstGeom>
          <a:noFill/>
          <a:ln/>
        </p:spPr>
        <p:txBody>
          <a:bodyPr wrap="square" lIns="0" tIns="0" rIns="0" bIns="0" rtlCol="0" anchor="ctr"/>
          <a:lstStyle/>
          <a:p>
            <a:pPr marL="0" indent="0">
              <a:buNone/>
            </a:pPr>
            <a:r>
              <a:rPr lang="en-US" sz="2800" b="1" dirty="0">
                <a:solidFill>
                  <a:srgbClr val="163D38"/>
                </a:solidFill>
              </a:rPr>
              <a:t>Compliance challenges</a:t>
            </a:r>
            <a:endParaRPr lang="en-US" sz="2800" dirty="0"/>
          </a:p>
        </p:txBody>
      </p:sp>
      <p:sp>
        <p:nvSpPr>
          <p:cNvPr id="10" name="Text 8"/>
          <p:cNvSpPr/>
          <p:nvPr/>
        </p:nvSpPr>
        <p:spPr>
          <a:xfrm>
            <a:off x="6583680" y="2070944"/>
            <a:ext cx="4846320" cy="420624"/>
          </a:xfrm>
          <a:prstGeom prst="rect">
            <a:avLst/>
          </a:prstGeom>
          <a:noFill/>
          <a:ln/>
        </p:spPr>
        <p:txBody>
          <a:bodyPr wrap="square" lIns="0" tIns="0" rIns="0" bIns="0" rtlCol="0" anchor="t">
            <a:normAutofit/>
          </a:bodyPr>
          <a:lstStyle/>
          <a:p>
            <a:pPr marL="0" indent="0">
              <a:buNone/>
            </a:pPr>
            <a:r>
              <a:rPr lang="en-US" sz="2000" dirty="0">
                <a:solidFill>
                  <a:srgbClr val="20302D"/>
                </a:solidFill>
              </a:rPr>
              <a:t>Technical and operational discipline</a:t>
            </a:r>
            <a:endParaRPr lang="en-US" sz="2000" dirty="0"/>
          </a:p>
        </p:txBody>
      </p:sp>
      <p:sp>
        <p:nvSpPr>
          <p:cNvPr id="11" name="Shape 9"/>
          <p:cNvSpPr/>
          <p:nvPr/>
        </p:nvSpPr>
        <p:spPr>
          <a:xfrm>
            <a:off x="796290" y="3081170"/>
            <a:ext cx="525780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12" name="Shape 10"/>
          <p:cNvSpPr/>
          <p:nvPr/>
        </p:nvSpPr>
        <p:spPr>
          <a:xfrm>
            <a:off x="731520" y="3105519"/>
            <a:ext cx="73152" cy="1078992"/>
          </a:xfrm>
          <a:prstGeom prst="rect">
            <a:avLst/>
          </a:prstGeom>
          <a:solidFill>
            <a:srgbClr val="4E86A6"/>
          </a:solidFill>
          <a:ln w="12700">
            <a:solidFill>
              <a:srgbClr val="4E86A6"/>
            </a:solidFill>
            <a:prstDash val="solid"/>
          </a:ln>
        </p:spPr>
        <p:txBody>
          <a:bodyPr/>
          <a:lstStyle/>
          <a:p>
            <a:endParaRPr lang="en-US"/>
          </a:p>
        </p:txBody>
      </p:sp>
      <p:sp>
        <p:nvSpPr>
          <p:cNvPr id="13" name="Text 11"/>
          <p:cNvSpPr/>
          <p:nvPr/>
        </p:nvSpPr>
        <p:spPr>
          <a:xfrm>
            <a:off x="960120" y="3207887"/>
            <a:ext cx="4846320" cy="274320"/>
          </a:xfrm>
          <a:prstGeom prst="rect">
            <a:avLst/>
          </a:prstGeom>
          <a:noFill/>
          <a:ln/>
        </p:spPr>
        <p:txBody>
          <a:bodyPr wrap="square" lIns="0" tIns="0" rIns="0" bIns="0" rtlCol="0" anchor="ctr"/>
          <a:lstStyle/>
          <a:p>
            <a:pPr marL="0" indent="0">
              <a:buNone/>
            </a:pPr>
            <a:r>
              <a:rPr lang="en-US" sz="2800" b="1" dirty="0">
                <a:solidFill>
                  <a:srgbClr val="163D38"/>
                </a:solidFill>
              </a:rPr>
              <a:t>Growth &amp; development</a:t>
            </a:r>
            <a:endParaRPr lang="en-US" sz="2800" dirty="0"/>
          </a:p>
        </p:txBody>
      </p:sp>
      <p:sp>
        <p:nvSpPr>
          <p:cNvPr id="14" name="Text 12"/>
          <p:cNvSpPr/>
          <p:nvPr/>
        </p:nvSpPr>
        <p:spPr>
          <a:xfrm>
            <a:off x="960120" y="3645015"/>
            <a:ext cx="4846320" cy="420624"/>
          </a:xfrm>
          <a:prstGeom prst="rect">
            <a:avLst/>
          </a:prstGeom>
          <a:noFill/>
          <a:ln/>
        </p:spPr>
        <p:txBody>
          <a:bodyPr wrap="square" lIns="0" tIns="0" rIns="0" bIns="0" rtlCol="0" anchor="t">
            <a:normAutofit/>
          </a:bodyPr>
          <a:lstStyle/>
          <a:p>
            <a:pPr marL="0" indent="0">
              <a:buNone/>
            </a:pPr>
            <a:r>
              <a:rPr lang="en-US" sz="2000" dirty="0">
                <a:solidFill>
                  <a:srgbClr val="20302D"/>
                </a:solidFill>
              </a:rPr>
              <a:t>Entrepreneurial, financial, partnership skills</a:t>
            </a:r>
            <a:endParaRPr lang="en-US" sz="2000" dirty="0"/>
          </a:p>
        </p:txBody>
      </p:sp>
      <p:sp>
        <p:nvSpPr>
          <p:cNvPr id="15" name="Shape 13"/>
          <p:cNvSpPr/>
          <p:nvPr/>
        </p:nvSpPr>
        <p:spPr>
          <a:xfrm>
            <a:off x="6428232" y="3072661"/>
            <a:ext cx="525780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6" name="Shape 14"/>
          <p:cNvSpPr/>
          <p:nvPr/>
        </p:nvSpPr>
        <p:spPr>
          <a:xfrm>
            <a:off x="6371844" y="3091128"/>
            <a:ext cx="73152" cy="1078992"/>
          </a:xfrm>
          <a:prstGeom prst="rect">
            <a:avLst/>
          </a:prstGeom>
          <a:solidFill>
            <a:srgbClr val="E97964"/>
          </a:solidFill>
          <a:ln w="12700">
            <a:solidFill>
              <a:srgbClr val="E97964"/>
            </a:solidFill>
            <a:prstDash val="solid"/>
          </a:ln>
        </p:spPr>
        <p:txBody>
          <a:bodyPr/>
          <a:lstStyle/>
          <a:p>
            <a:endParaRPr lang="en-US"/>
          </a:p>
        </p:txBody>
      </p:sp>
      <p:sp>
        <p:nvSpPr>
          <p:cNvPr id="17" name="Text 15"/>
          <p:cNvSpPr/>
          <p:nvPr/>
        </p:nvSpPr>
        <p:spPr>
          <a:xfrm>
            <a:off x="6614160" y="3237060"/>
            <a:ext cx="4846320" cy="274320"/>
          </a:xfrm>
          <a:prstGeom prst="rect">
            <a:avLst/>
          </a:prstGeom>
          <a:noFill/>
          <a:ln/>
        </p:spPr>
        <p:txBody>
          <a:bodyPr wrap="square" lIns="0" tIns="0" rIns="0" bIns="0" rtlCol="0" anchor="ctr"/>
          <a:lstStyle/>
          <a:p>
            <a:pPr marL="0" indent="0">
              <a:buNone/>
            </a:pPr>
            <a:r>
              <a:rPr lang="en-US" sz="2800" b="1" dirty="0">
                <a:solidFill>
                  <a:srgbClr val="163D38"/>
                </a:solidFill>
              </a:rPr>
              <a:t>Turnover &amp; low morale</a:t>
            </a:r>
            <a:endParaRPr lang="en-US" sz="2800" dirty="0"/>
          </a:p>
        </p:txBody>
      </p:sp>
      <p:sp>
        <p:nvSpPr>
          <p:cNvPr id="18" name="Text 16"/>
          <p:cNvSpPr/>
          <p:nvPr/>
        </p:nvSpPr>
        <p:spPr>
          <a:xfrm>
            <a:off x="6614160" y="3684272"/>
            <a:ext cx="4846320" cy="420624"/>
          </a:xfrm>
          <a:prstGeom prst="rect">
            <a:avLst/>
          </a:prstGeom>
          <a:noFill/>
          <a:ln/>
        </p:spPr>
        <p:txBody>
          <a:bodyPr wrap="square" lIns="0" tIns="0" rIns="0" bIns="0" rtlCol="0" anchor="t">
            <a:noAutofit/>
          </a:bodyPr>
          <a:lstStyle/>
          <a:p>
            <a:pPr marL="0" indent="0">
              <a:buNone/>
            </a:pPr>
            <a:r>
              <a:rPr lang="en-US" sz="2000" dirty="0">
                <a:solidFill>
                  <a:srgbClr val="20302D"/>
                </a:solidFill>
              </a:rPr>
              <a:t>Culture-building and people leadership</a:t>
            </a:r>
            <a:endParaRPr lang="en-US" sz="2000" dirty="0"/>
          </a:p>
        </p:txBody>
      </p:sp>
      <p:sp>
        <p:nvSpPr>
          <p:cNvPr id="19" name="Shape 17"/>
          <p:cNvSpPr/>
          <p:nvPr/>
        </p:nvSpPr>
        <p:spPr>
          <a:xfrm>
            <a:off x="548640" y="4678057"/>
            <a:ext cx="1124712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20" name="Shape 18"/>
          <p:cNvSpPr/>
          <p:nvPr/>
        </p:nvSpPr>
        <p:spPr>
          <a:xfrm>
            <a:off x="512064" y="4678057"/>
            <a:ext cx="73152" cy="1078992"/>
          </a:xfrm>
          <a:prstGeom prst="rect">
            <a:avLst/>
          </a:prstGeom>
          <a:solidFill>
            <a:srgbClr val="A8D96F"/>
          </a:solidFill>
          <a:ln w="12700">
            <a:solidFill>
              <a:srgbClr val="A8D96F"/>
            </a:solidFill>
            <a:prstDash val="solid"/>
          </a:ln>
        </p:spPr>
        <p:txBody>
          <a:bodyPr/>
          <a:lstStyle/>
          <a:p>
            <a:endParaRPr lang="en-US"/>
          </a:p>
        </p:txBody>
      </p:sp>
      <p:sp>
        <p:nvSpPr>
          <p:cNvPr id="21" name="Text 19"/>
          <p:cNvSpPr/>
          <p:nvPr/>
        </p:nvSpPr>
        <p:spPr>
          <a:xfrm>
            <a:off x="937260" y="4915085"/>
            <a:ext cx="10835640" cy="274320"/>
          </a:xfrm>
          <a:prstGeom prst="rect">
            <a:avLst/>
          </a:prstGeom>
          <a:noFill/>
          <a:ln/>
        </p:spPr>
        <p:txBody>
          <a:bodyPr wrap="square" lIns="0" tIns="0" rIns="0" bIns="0" rtlCol="0" anchor="ctr"/>
          <a:lstStyle/>
          <a:p>
            <a:pPr marL="0" indent="0">
              <a:buNone/>
            </a:pPr>
            <a:r>
              <a:rPr lang="en-US" sz="2800" b="1" dirty="0">
                <a:solidFill>
                  <a:srgbClr val="163D38"/>
                </a:solidFill>
              </a:rPr>
              <a:t>Small authority</a:t>
            </a:r>
            <a:endParaRPr lang="en-US" sz="2800" dirty="0"/>
          </a:p>
        </p:txBody>
      </p:sp>
      <p:sp>
        <p:nvSpPr>
          <p:cNvPr id="22" name="Text 20"/>
          <p:cNvSpPr/>
          <p:nvPr/>
        </p:nvSpPr>
        <p:spPr>
          <a:xfrm>
            <a:off x="937260" y="5299491"/>
            <a:ext cx="10835640" cy="420624"/>
          </a:xfrm>
          <a:prstGeom prst="rect">
            <a:avLst/>
          </a:prstGeom>
          <a:noFill/>
          <a:ln/>
        </p:spPr>
        <p:txBody>
          <a:bodyPr wrap="square" lIns="0" tIns="0" rIns="0" bIns="0" rtlCol="0" anchor="t">
            <a:normAutofit/>
          </a:bodyPr>
          <a:lstStyle/>
          <a:p>
            <a:pPr marL="0" indent="0">
              <a:buNone/>
            </a:pPr>
            <a:r>
              <a:rPr lang="en-US" sz="2000" dirty="0">
                <a:solidFill>
                  <a:srgbClr val="20302D"/>
                </a:solidFill>
              </a:rPr>
              <a:t>Hands-on generalist with broad range</a:t>
            </a:r>
            <a:endParaRPr lang="en-US" sz="20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Build the Executive Director Success Profile</a:t>
            </a:r>
            <a:endParaRPr lang="en-US" sz="4000" dirty="0"/>
          </a:p>
        </p:txBody>
      </p:sp>
      <p:sp>
        <p:nvSpPr>
          <p:cNvPr id="3" name="Shape 1"/>
          <p:cNvSpPr/>
          <p:nvPr/>
        </p:nvSpPr>
        <p:spPr>
          <a:xfrm>
            <a:off x="777240" y="1417320"/>
            <a:ext cx="5166360" cy="17830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4" name="Shape 2"/>
          <p:cNvSpPr/>
          <p:nvPr/>
        </p:nvSpPr>
        <p:spPr>
          <a:xfrm>
            <a:off x="777240" y="1417320"/>
            <a:ext cx="73152" cy="1783080"/>
          </a:xfrm>
          <a:prstGeom prst="rect">
            <a:avLst/>
          </a:prstGeom>
          <a:solidFill>
            <a:srgbClr val="4E86A6"/>
          </a:solidFill>
          <a:ln w="12700">
            <a:solidFill>
              <a:srgbClr val="4E86A6"/>
            </a:solidFill>
            <a:prstDash val="solid"/>
          </a:ln>
        </p:spPr>
        <p:txBody>
          <a:bodyPr/>
          <a:lstStyle/>
          <a:p>
            <a:endParaRPr lang="en-US"/>
          </a:p>
        </p:txBody>
      </p:sp>
      <p:sp>
        <p:nvSpPr>
          <p:cNvPr id="5" name="Text 3"/>
          <p:cNvSpPr/>
          <p:nvPr/>
        </p:nvSpPr>
        <p:spPr>
          <a:xfrm>
            <a:off x="1005840" y="1581912"/>
            <a:ext cx="4754880" cy="274320"/>
          </a:xfrm>
          <a:prstGeom prst="rect">
            <a:avLst/>
          </a:prstGeom>
          <a:noFill/>
          <a:ln/>
        </p:spPr>
        <p:txBody>
          <a:bodyPr wrap="square" lIns="0" tIns="0" rIns="0" bIns="0" rtlCol="0" anchor="ctr"/>
          <a:lstStyle/>
          <a:p>
            <a:pPr marL="0" indent="0">
              <a:buNone/>
            </a:pPr>
            <a:r>
              <a:rPr lang="en-US" sz="2800" b="1" dirty="0">
                <a:solidFill>
                  <a:srgbClr val="163D38"/>
                </a:solidFill>
              </a:rPr>
              <a:t>TECHNICAL</a:t>
            </a:r>
            <a:endParaRPr lang="en-US" sz="2800" dirty="0"/>
          </a:p>
        </p:txBody>
      </p:sp>
      <p:sp>
        <p:nvSpPr>
          <p:cNvPr id="6" name="Text 4"/>
          <p:cNvSpPr/>
          <p:nvPr/>
        </p:nvSpPr>
        <p:spPr>
          <a:xfrm>
            <a:off x="1005840" y="2070100"/>
            <a:ext cx="4754880" cy="1124712"/>
          </a:xfrm>
          <a:prstGeom prst="rect">
            <a:avLst/>
          </a:prstGeom>
          <a:noFill/>
          <a:ln/>
        </p:spPr>
        <p:txBody>
          <a:bodyPr wrap="square" lIns="0" tIns="0" rIns="0" bIns="0" rtlCol="0" anchor="t">
            <a:normAutofit/>
          </a:bodyPr>
          <a:lstStyle/>
          <a:p>
            <a:pPr marL="0" indent="0">
              <a:buNone/>
            </a:pPr>
            <a:r>
              <a:rPr lang="en-US" sz="2000" dirty="0">
                <a:solidFill>
                  <a:srgbClr val="20302D"/>
                </a:solidFill>
              </a:rPr>
              <a:t>HUD programs • finance • property management • compliance</a:t>
            </a:r>
            <a:endParaRPr lang="en-US" sz="2000" dirty="0"/>
          </a:p>
        </p:txBody>
      </p:sp>
      <p:sp>
        <p:nvSpPr>
          <p:cNvPr id="7" name="Shape 5"/>
          <p:cNvSpPr/>
          <p:nvPr/>
        </p:nvSpPr>
        <p:spPr>
          <a:xfrm>
            <a:off x="6355080" y="1417320"/>
            <a:ext cx="5166360" cy="17830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6355080" y="1417320"/>
            <a:ext cx="73152" cy="1783080"/>
          </a:xfrm>
          <a:prstGeom prst="rect">
            <a:avLst/>
          </a:prstGeom>
          <a:solidFill>
            <a:srgbClr val="28A37A"/>
          </a:solidFill>
          <a:ln w="12700">
            <a:solidFill>
              <a:srgbClr val="28A37A"/>
            </a:solidFill>
            <a:prstDash val="solid"/>
          </a:ln>
        </p:spPr>
        <p:txBody>
          <a:bodyPr/>
          <a:lstStyle/>
          <a:p>
            <a:endParaRPr lang="en-US"/>
          </a:p>
        </p:txBody>
      </p:sp>
      <p:sp>
        <p:nvSpPr>
          <p:cNvPr id="9" name="Text 7"/>
          <p:cNvSpPr/>
          <p:nvPr/>
        </p:nvSpPr>
        <p:spPr>
          <a:xfrm>
            <a:off x="6583680" y="1581912"/>
            <a:ext cx="4754880" cy="274320"/>
          </a:xfrm>
          <a:prstGeom prst="rect">
            <a:avLst/>
          </a:prstGeom>
          <a:noFill/>
          <a:ln/>
        </p:spPr>
        <p:txBody>
          <a:bodyPr wrap="square" lIns="0" tIns="0" rIns="0" bIns="0" rtlCol="0" anchor="ctr"/>
          <a:lstStyle/>
          <a:p>
            <a:pPr marL="0" indent="0">
              <a:buNone/>
            </a:pPr>
            <a:r>
              <a:rPr lang="en-US" sz="2800" b="1" dirty="0">
                <a:solidFill>
                  <a:srgbClr val="163D38"/>
                </a:solidFill>
              </a:rPr>
              <a:t>LEADERSHIP</a:t>
            </a:r>
            <a:endParaRPr lang="en-US" sz="2800" dirty="0"/>
          </a:p>
        </p:txBody>
      </p:sp>
      <p:sp>
        <p:nvSpPr>
          <p:cNvPr id="10" name="Text 8"/>
          <p:cNvSpPr/>
          <p:nvPr/>
        </p:nvSpPr>
        <p:spPr>
          <a:xfrm>
            <a:off x="6597396" y="2075688"/>
            <a:ext cx="4754880" cy="1124712"/>
          </a:xfrm>
          <a:prstGeom prst="rect">
            <a:avLst/>
          </a:prstGeom>
          <a:noFill/>
          <a:ln/>
        </p:spPr>
        <p:txBody>
          <a:bodyPr wrap="square" lIns="0" tIns="0" rIns="0" bIns="0" rtlCol="0" anchor="t">
            <a:normAutofit/>
          </a:bodyPr>
          <a:lstStyle/>
          <a:p>
            <a:pPr marL="0" indent="0">
              <a:buNone/>
            </a:pPr>
            <a:r>
              <a:rPr lang="en-US" sz="2000" dirty="0">
                <a:solidFill>
                  <a:srgbClr val="20302D"/>
                </a:solidFill>
              </a:rPr>
              <a:t>Communication • decisions • accountability • conflict</a:t>
            </a:r>
            <a:endParaRPr lang="en-US" sz="2000" dirty="0"/>
          </a:p>
        </p:txBody>
      </p:sp>
      <p:sp>
        <p:nvSpPr>
          <p:cNvPr id="11" name="Shape 9"/>
          <p:cNvSpPr/>
          <p:nvPr/>
        </p:nvSpPr>
        <p:spPr>
          <a:xfrm>
            <a:off x="777240" y="3657600"/>
            <a:ext cx="5166360" cy="17830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2" name="Shape 10"/>
          <p:cNvSpPr/>
          <p:nvPr/>
        </p:nvSpPr>
        <p:spPr>
          <a:xfrm>
            <a:off x="777240" y="3657600"/>
            <a:ext cx="73152" cy="1783080"/>
          </a:xfrm>
          <a:prstGeom prst="rect">
            <a:avLst/>
          </a:prstGeom>
          <a:solidFill>
            <a:srgbClr val="E8B85B"/>
          </a:solidFill>
          <a:ln w="12700">
            <a:solidFill>
              <a:srgbClr val="E8B85B"/>
            </a:solidFill>
            <a:prstDash val="solid"/>
          </a:ln>
        </p:spPr>
        <p:txBody>
          <a:bodyPr/>
          <a:lstStyle/>
          <a:p>
            <a:endParaRPr lang="en-US"/>
          </a:p>
        </p:txBody>
      </p:sp>
      <p:sp>
        <p:nvSpPr>
          <p:cNvPr id="13" name="Text 11"/>
          <p:cNvSpPr/>
          <p:nvPr/>
        </p:nvSpPr>
        <p:spPr>
          <a:xfrm>
            <a:off x="1005840" y="3822192"/>
            <a:ext cx="4754880" cy="274320"/>
          </a:xfrm>
          <a:prstGeom prst="rect">
            <a:avLst/>
          </a:prstGeom>
          <a:noFill/>
          <a:ln/>
        </p:spPr>
        <p:txBody>
          <a:bodyPr wrap="square" lIns="0" tIns="0" rIns="0" bIns="0" rtlCol="0" anchor="ctr"/>
          <a:lstStyle/>
          <a:p>
            <a:pPr marL="0" indent="0">
              <a:buNone/>
            </a:pPr>
            <a:r>
              <a:rPr lang="en-US" sz="2800" b="1" dirty="0">
                <a:solidFill>
                  <a:srgbClr val="163D38"/>
                </a:solidFill>
              </a:rPr>
              <a:t>ORGANIZATIONAL</a:t>
            </a:r>
            <a:endParaRPr lang="en-US" sz="2800" dirty="0"/>
          </a:p>
        </p:txBody>
      </p:sp>
      <p:sp>
        <p:nvSpPr>
          <p:cNvPr id="14" name="Text 12"/>
          <p:cNvSpPr/>
          <p:nvPr/>
        </p:nvSpPr>
        <p:spPr>
          <a:xfrm>
            <a:off x="982980" y="4301929"/>
            <a:ext cx="4754880" cy="1124712"/>
          </a:xfrm>
          <a:prstGeom prst="rect">
            <a:avLst/>
          </a:prstGeom>
          <a:noFill/>
          <a:ln/>
        </p:spPr>
        <p:txBody>
          <a:bodyPr wrap="square" lIns="0" tIns="0" rIns="0" bIns="0" rtlCol="0" anchor="t">
            <a:normAutofit/>
          </a:bodyPr>
          <a:lstStyle/>
          <a:p>
            <a:pPr marL="0" indent="0">
              <a:buNone/>
            </a:pPr>
            <a:r>
              <a:rPr lang="en-US" sz="2000" dirty="0">
                <a:solidFill>
                  <a:srgbClr val="20302D"/>
                </a:solidFill>
              </a:rPr>
              <a:t>What must this person accomplish in </a:t>
            </a:r>
          </a:p>
          <a:p>
            <a:pPr marL="0" indent="0">
              <a:buNone/>
            </a:pPr>
            <a:r>
              <a:rPr lang="en-US" sz="2000" dirty="0">
                <a:solidFill>
                  <a:srgbClr val="20302D"/>
                </a:solidFill>
              </a:rPr>
              <a:t>12–36 months?</a:t>
            </a:r>
            <a:endParaRPr lang="en-US" sz="2000" dirty="0"/>
          </a:p>
        </p:txBody>
      </p:sp>
      <p:sp>
        <p:nvSpPr>
          <p:cNvPr id="15" name="Shape 13"/>
          <p:cNvSpPr/>
          <p:nvPr/>
        </p:nvSpPr>
        <p:spPr>
          <a:xfrm>
            <a:off x="6355080" y="3657600"/>
            <a:ext cx="5166360" cy="17830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6" name="Shape 14"/>
          <p:cNvSpPr/>
          <p:nvPr/>
        </p:nvSpPr>
        <p:spPr>
          <a:xfrm>
            <a:off x="6355080" y="3657600"/>
            <a:ext cx="73152" cy="1783080"/>
          </a:xfrm>
          <a:prstGeom prst="rect">
            <a:avLst/>
          </a:prstGeom>
          <a:solidFill>
            <a:srgbClr val="E97964"/>
          </a:solidFill>
          <a:ln w="12700">
            <a:solidFill>
              <a:srgbClr val="E97964"/>
            </a:solidFill>
            <a:prstDash val="solid"/>
          </a:ln>
        </p:spPr>
        <p:txBody>
          <a:bodyPr/>
          <a:lstStyle/>
          <a:p>
            <a:endParaRPr lang="en-US"/>
          </a:p>
        </p:txBody>
      </p:sp>
      <p:sp>
        <p:nvSpPr>
          <p:cNvPr id="17" name="Text 15"/>
          <p:cNvSpPr/>
          <p:nvPr/>
        </p:nvSpPr>
        <p:spPr>
          <a:xfrm>
            <a:off x="6583680" y="3822192"/>
            <a:ext cx="4754880" cy="274320"/>
          </a:xfrm>
          <a:prstGeom prst="rect">
            <a:avLst/>
          </a:prstGeom>
          <a:noFill/>
          <a:ln/>
        </p:spPr>
        <p:txBody>
          <a:bodyPr wrap="square" lIns="0" tIns="0" rIns="0" bIns="0" rtlCol="0" anchor="ctr"/>
          <a:lstStyle/>
          <a:p>
            <a:pPr marL="0" indent="0">
              <a:buNone/>
            </a:pPr>
            <a:r>
              <a:rPr lang="en-US" sz="2800" b="1" dirty="0">
                <a:solidFill>
                  <a:srgbClr val="163D38"/>
                </a:solidFill>
              </a:rPr>
              <a:t>CHARACTERISTICS</a:t>
            </a:r>
            <a:endParaRPr lang="en-US" sz="2800" dirty="0"/>
          </a:p>
        </p:txBody>
      </p:sp>
      <p:sp>
        <p:nvSpPr>
          <p:cNvPr id="18" name="Text 16"/>
          <p:cNvSpPr/>
          <p:nvPr/>
        </p:nvSpPr>
        <p:spPr>
          <a:xfrm>
            <a:off x="6597396" y="4319847"/>
            <a:ext cx="4754880" cy="1124712"/>
          </a:xfrm>
          <a:prstGeom prst="rect">
            <a:avLst/>
          </a:prstGeom>
          <a:noFill/>
          <a:ln/>
        </p:spPr>
        <p:txBody>
          <a:bodyPr wrap="square" lIns="0" tIns="0" rIns="0" bIns="0" rtlCol="0" anchor="t">
            <a:normAutofit/>
          </a:bodyPr>
          <a:lstStyle/>
          <a:p>
            <a:pPr marL="0" indent="0">
              <a:buNone/>
            </a:pPr>
            <a:r>
              <a:rPr lang="en-US" sz="2000" dirty="0">
                <a:solidFill>
                  <a:srgbClr val="20302D"/>
                </a:solidFill>
              </a:rPr>
              <a:t>What leadership behaviors will work here?</a:t>
            </a:r>
            <a:endParaRPr lang="en-US" sz="20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Exercise: Build Your Ideal Candidate</a:t>
            </a:r>
            <a:endParaRPr lang="en-US" sz="4000" dirty="0"/>
          </a:p>
        </p:txBody>
      </p:sp>
      <p:sp>
        <p:nvSpPr>
          <p:cNvPr id="3" name="Text 1"/>
          <p:cNvSpPr/>
          <p:nvPr/>
        </p:nvSpPr>
        <p:spPr>
          <a:xfrm>
            <a:off x="621792" y="1506513"/>
            <a:ext cx="10698480" cy="320040"/>
          </a:xfrm>
          <a:prstGeom prst="rect">
            <a:avLst/>
          </a:prstGeom>
          <a:noFill/>
          <a:ln/>
        </p:spPr>
        <p:txBody>
          <a:bodyPr wrap="square" lIns="0" tIns="0" rIns="0" bIns="0" rtlCol="0" anchor="ctr"/>
          <a:lstStyle/>
          <a:p>
            <a:pPr marL="0" indent="0">
              <a:buNone/>
            </a:pPr>
            <a:r>
              <a:rPr lang="en-US" sz="2800" dirty="0">
                <a:solidFill>
                  <a:srgbClr val="688078"/>
                </a:solidFill>
              </a:rPr>
              <a:t>5 minutes • Work individually or at your table</a:t>
            </a:r>
            <a:endParaRPr lang="en-US" sz="2800" dirty="0"/>
          </a:p>
        </p:txBody>
      </p:sp>
      <p:sp>
        <p:nvSpPr>
          <p:cNvPr id="4" name="Shape 2"/>
          <p:cNvSpPr/>
          <p:nvPr/>
        </p:nvSpPr>
        <p:spPr>
          <a:xfrm>
            <a:off x="822960" y="2432304"/>
            <a:ext cx="2423160" cy="2377440"/>
          </a:xfrm>
          <a:prstGeom prst="roundRect">
            <a:avLst/>
          </a:prstGeom>
          <a:solidFill>
            <a:srgbClr val="FFFFFF"/>
          </a:solidFill>
          <a:ln w="15240">
            <a:solidFill>
              <a:srgbClr val="D7E5DF"/>
            </a:solidFill>
            <a:prstDash val="solid"/>
          </a:ln>
        </p:spPr>
        <p:txBody>
          <a:bodyPr/>
          <a:lstStyle/>
          <a:p>
            <a:endParaRPr lang="en-US"/>
          </a:p>
        </p:txBody>
      </p:sp>
      <p:sp>
        <p:nvSpPr>
          <p:cNvPr id="5" name="Text 3"/>
          <p:cNvSpPr/>
          <p:nvPr/>
        </p:nvSpPr>
        <p:spPr>
          <a:xfrm>
            <a:off x="1485900" y="2483196"/>
            <a:ext cx="1051560" cy="640080"/>
          </a:xfrm>
          <a:prstGeom prst="rect">
            <a:avLst/>
          </a:prstGeom>
          <a:noFill/>
          <a:ln/>
        </p:spPr>
        <p:txBody>
          <a:bodyPr wrap="square" lIns="0" tIns="0" rIns="0" bIns="0" rtlCol="0" anchor="ctr"/>
          <a:lstStyle/>
          <a:p>
            <a:pPr marL="0" indent="0" algn="ctr">
              <a:buNone/>
            </a:pPr>
            <a:r>
              <a:rPr lang="en-US" sz="3400" b="1" dirty="0">
                <a:solidFill>
                  <a:srgbClr val="28A37A"/>
                </a:solidFill>
              </a:rPr>
              <a:t>3</a:t>
            </a:r>
            <a:endParaRPr lang="en-US" sz="3400" dirty="0"/>
          </a:p>
        </p:txBody>
      </p:sp>
      <p:sp>
        <p:nvSpPr>
          <p:cNvPr id="6" name="Text 4"/>
          <p:cNvSpPr/>
          <p:nvPr/>
        </p:nvSpPr>
        <p:spPr>
          <a:xfrm>
            <a:off x="905164" y="3459111"/>
            <a:ext cx="2249516" cy="594360"/>
          </a:xfrm>
          <a:prstGeom prst="rect">
            <a:avLst/>
          </a:prstGeom>
          <a:noFill/>
          <a:ln/>
        </p:spPr>
        <p:txBody>
          <a:bodyPr wrap="square" lIns="0" tIns="0" rIns="0" bIns="0" rtlCol="0" anchor="ctr"/>
          <a:lstStyle/>
          <a:p>
            <a:pPr marL="0" indent="0" algn="ctr">
              <a:buNone/>
            </a:pPr>
            <a:r>
              <a:rPr lang="en-US" sz="2400" b="1" dirty="0">
                <a:solidFill>
                  <a:srgbClr val="163D38"/>
                </a:solidFill>
              </a:rPr>
              <a:t>Must-have competencies</a:t>
            </a:r>
            <a:endParaRPr lang="en-US" sz="2400" dirty="0"/>
          </a:p>
        </p:txBody>
      </p:sp>
      <p:sp>
        <p:nvSpPr>
          <p:cNvPr id="7" name="Shape 5"/>
          <p:cNvSpPr/>
          <p:nvPr/>
        </p:nvSpPr>
        <p:spPr>
          <a:xfrm>
            <a:off x="3611880" y="2432304"/>
            <a:ext cx="2423160" cy="2377440"/>
          </a:xfrm>
          <a:prstGeom prst="roundRect">
            <a:avLst/>
          </a:prstGeom>
          <a:solidFill>
            <a:srgbClr val="FFFFFF"/>
          </a:solidFill>
          <a:ln w="15240">
            <a:solidFill>
              <a:srgbClr val="D7E5DF"/>
            </a:solidFill>
            <a:prstDash val="solid"/>
          </a:ln>
        </p:spPr>
        <p:txBody>
          <a:bodyPr/>
          <a:lstStyle/>
          <a:p>
            <a:endParaRPr lang="en-US"/>
          </a:p>
        </p:txBody>
      </p:sp>
      <p:sp>
        <p:nvSpPr>
          <p:cNvPr id="8" name="Text 6"/>
          <p:cNvSpPr/>
          <p:nvPr/>
        </p:nvSpPr>
        <p:spPr>
          <a:xfrm>
            <a:off x="4274820" y="2483196"/>
            <a:ext cx="1051560" cy="640080"/>
          </a:xfrm>
          <a:prstGeom prst="rect">
            <a:avLst/>
          </a:prstGeom>
          <a:noFill/>
          <a:ln/>
        </p:spPr>
        <p:txBody>
          <a:bodyPr wrap="square" lIns="0" tIns="0" rIns="0" bIns="0" rtlCol="0" anchor="ctr"/>
          <a:lstStyle/>
          <a:p>
            <a:pPr marL="0" indent="0" algn="ctr">
              <a:buNone/>
            </a:pPr>
            <a:r>
              <a:rPr lang="en-US" sz="3400" b="1" dirty="0">
                <a:solidFill>
                  <a:srgbClr val="4E86A6"/>
                </a:solidFill>
              </a:rPr>
              <a:t>3</a:t>
            </a:r>
            <a:endParaRPr lang="en-US" sz="3400" dirty="0"/>
          </a:p>
        </p:txBody>
      </p:sp>
      <p:sp>
        <p:nvSpPr>
          <p:cNvPr id="9" name="Text 7"/>
          <p:cNvSpPr/>
          <p:nvPr/>
        </p:nvSpPr>
        <p:spPr>
          <a:xfrm>
            <a:off x="3777673" y="3360419"/>
            <a:ext cx="2115127" cy="693051"/>
          </a:xfrm>
          <a:prstGeom prst="rect">
            <a:avLst/>
          </a:prstGeom>
          <a:noFill/>
          <a:ln/>
        </p:spPr>
        <p:txBody>
          <a:bodyPr wrap="square" lIns="0" tIns="0" rIns="0" bIns="0" rtlCol="0" anchor="ctr"/>
          <a:lstStyle/>
          <a:p>
            <a:pPr marL="0" indent="0" algn="ctr">
              <a:buNone/>
            </a:pPr>
            <a:r>
              <a:rPr lang="en-US" sz="2400" b="1" dirty="0">
                <a:solidFill>
                  <a:srgbClr val="163D38"/>
                </a:solidFill>
              </a:rPr>
              <a:t>Preferred competencies</a:t>
            </a:r>
            <a:endParaRPr lang="en-US" sz="2400" dirty="0"/>
          </a:p>
        </p:txBody>
      </p:sp>
      <p:sp>
        <p:nvSpPr>
          <p:cNvPr id="10" name="Shape 8"/>
          <p:cNvSpPr/>
          <p:nvPr/>
        </p:nvSpPr>
        <p:spPr>
          <a:xfrm>
            <a:off x="6492240" y="2432304"/>
            <a:ext cx="2423160" cy="2377440"/>
          </a:xfrm>
          <a:prstGeom prst="roundRect">
            <a:avLst/>
          </a:prstGeom>
          <a:solidFill>
            <a:srgbClr val="FFFFFF"/>
          </a:solidFill>
          <a:ln w="15240">
            <a:solidFill>
              <a:srgbClr val="D7E5DF"/>
            </a:solidFill>
            <a:prstDash val="solid"/>
          </a:ln>
        </p:spPr>
        <p:txBody>
          <a:bodyPr/>
          <a:lstStyle/>
          <a:p>
            <a:endParaRPr lang="en-US"/>
          </a:p>
        </p:txBody>
      </p:sp>
      <p:sp>
        <p:nvSpPr>
          <p:cNvPr id="11" name="Text 9"/>
          <p:cNvSpPr/>
          <p:nvPr/>
        </p:nvSpPr>
        <p:spPr>
          <a:xfrm>
            <a:off x="7109460" y="2428609"/>
            <a:ext cx="1051560" cy="640080"/>
          </a:xfrm>
          <a:prstGeom prst="rect">
            <a:avLst/>
          </a:prstGeom>
          <a:noFill/>
          <a:ln/>
        </p:spPr>
        <p:txBody>
          <a:bodyPr wrap="square" lIns="0" tIns="0" rIns="0" bIns="0" rtlCol="0" anchor="ctr"/>
          <a:lstStyle/>
          <a:p>
            <a:pPr marL="0" indent="0" algn="ctr">
              <a:buNone/>
            </a:pPr>
            <a:r>
              <a:rPr lang="en-US" sz="3400" b="1" dirty="0">
                <a:solidFill>
                  <a:srgbClr val="E8B85B"/>
                </a:solidFill>
              </a:rPr>
              <a:t>3</a:t>
            </a:r>
            <a:endParaRPr lang="en-US" sz="3400" dirty="0"/>
          </a:p>
        </p:txBody>
      </p:sp>
      <p:sp>
        <p:nvSpPr>
          <p:cNvPr id="12" name="Text 10"/>
          <p:cNvSpPr/>
          <p:nvPr/>
        </p:nvSpPr>
        <p:spPr>
          <a:xfrm>
            <a:off x="6557817" y="3360419"/>
            <a:ext cx="2216727" cy="693051"/>
          </a:xfrm>
          <a:prstGeom prst="rect">
            <a:avLst/>
          </a:prstGeom>
          <a:noFill/>
          <a:ln/>
        </p:spPr>
        <p:txBody>
          <a:bodyPr wrap="square" lIns="0" tIns="0" rIns="0" bIns="0" rtlCol="0" anchor="ctr"/>
          <a:lstStyle/>
          <a:p>
            <a:pPr marL="0" indent="0" algn="ctr">
              <a:buNone/>
            </a:pPr>
            <a:r>
              <a:rPr lang="en-US" sz="2400" b="1" dirty="0">
                <a:solidFill>
                  <a:srgbClr val="163D38"/>
                </a:solidFill>
              </a:rPr>
              <a:t>Leadership characteristics</a:t>
            </a:r>
            <a:endParaRPr lang="en-US" sz="2400" dirty="0"/>
          </a:p>
        </p:txBody>
      </p:sp>
      <p:sp>
        <p:nvSpPr>
          <p:cNvPr id="13" name="Shape 11"/>
          <p:cNvSpPr/>
          <p:nvPr/>
        </p:nvSpPr>
        <p:spPr>
          <a:xfrm>
            <a:off x="9235440" y="2435444"/>
            <a:ext cx="2423160" cy="2377440"/>
          </a:xfrm>
          <a:prstGeom prst="roundRect">
            <a:avLst/>
          </a:prstGeom>
          <a:solidFill>
            <a:srgbClr val="FFFFFF"/>
          </a:solidFill>
          <a:ln w="15240">
            <a:solidFill>
              <a:srgbClr val="D7E5DF"/>
            </a:solidFill>
            <a:prstDash val="solid"/>
          </a:ln>
        </p:spPr>
        <p:txBody>
          <a:bodyPr/>
          <a:lstStyle/>
          <a:p>
            <a:endParaRPr lang="en-US" sz="2400" dirty="0"/>
          </a:p>
        </p:txBody>
      </p:sp>
      <p:sp>
        <p:nvSpPr>
          <p:cNvPr id="14" name="Text 12"/>
          <p:cNvSpPr/>
          <p:nvPr/>
        </p:nvSpPr>
        <p:spPr>
          <a:xfrm>
            <a:off x="9898380" y="2479501"/>
            <a:ext cx="1051560" cy="640080"/>
          </a:xfrm>
          <a:prstGeom prst="rect">
            <a:avLst/>
          </a:prstGeom>
          <a:noFill/>
          <a:ln/>
        </p:spPr>
        <p:txBody>
          <a:bodyPr wrap="square" lIns="0" tIns="0" rIns="0" bIns="0" rtlCol="0" anchor="ctr"/>
          <a:lstStyle/>
          <a:p>
            <a:pPr marL="0" indent="0" algn="ctr">
              <a:buNone/>
            </a:pPr>
            <a:r>
              <a:rPr lang="en-US" sz="3400" b="1" dirty="0">
                <a:solidFill>
                  <a:srgbClr val="E97964"/>
                </a:solidFill>
              </a:rPr>
              <a:t>1</a:t>
            </a:r>
            <a:endParaRPr lang="en-US" sz="3400" dirty="0"/>
          </a:p>
        </p:txBody>
      </p:sp>
      <p:sp>
        <p:nvSpPr>
          <p:cNvPr id="15" name="Text 13"/>
          <p:cNvSpPr/>
          <p:nvPr/>
        </p:nvSpPr>
        <p:spPr>
          <a:xfrm>
            <a:off x="9555480" y="3357186"/>
            <a:ext cx="1874520" cy="696283"/>
          </a:xfrm>
          <a:prstGeom prst="rect">
            <a:avLst/>
          </a:prstGeom>
          <a:noFill/>
          <a:ln/>
        </p:spPr>
        <p:txBody>
          <a:bodyPr wrap="square" lIns="0" tIns="0" rIns="0" bIns="0" rtlCol="0" anchor="ctr"/>
          <a:lstStyle/>
          <a:p>
            <a:pPr marL="0" indent="0" algn="ctr">
              <a:buNone/>
            </a:pPr>
            <a:r>
              <a:rPr lang="en-US" sz="2400" b="1" dirty="0">
                <a:solidFill>
                  <a:srgbClr val="163D38"/>
                </a:solidFill>
              </a:rPr>
              <a:t>Potential deal breaker</a:t>
            </a:r>
            <a:endParaRPr lang="en-US" sz="2400" dirty="0"/>
          </a:p>
        </p:txBody>
      </p:sp>
      <p:sp>
        <p:nvSpPr>
          <p:cNvPr id="16" name="Shape 14"/>
          <p:cNvSpPr/>
          <p:nvPr/>
        </p:nvSpPr>
        <p:spPr>
          <a:xfrm>
            <a:off x="640080" y="5449824"/>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17" name="Text 15"/>
          <p:cNvSpPr/>
          <p:nvPr/>
        </p:nvSpPr>
        <p:spPr>
          <a:xfrm>
            <a:off x="822960" y="5577840"/>
            <a:ext cx="10424160" cy="182880"/>
          </a:xfrm>
          <a:prstGeom prst="rect">
            <a:avLst/>
          </a:prstGeom>
          <a:noFill/>
          <a:ln/>
        </p:spPr>
        <p:txBody>
          <a:bodyPr wrap="square" lIns="0" tIns="0" rIns="0" bIns="0" rtlCol="0" anchor="ctr"/>
          <a:lstStyle/>
          <a:p>
            <a:pPr marL="0" indent="0" algn="ctr">
              <a:buNone/>
            </a:pPr>
            <a:r>
              <a:rPr lang="en-US" sz="2800" b="1" dirty="0">
                <a:solidFill>
                  <a:srgbClr val="315D56"/>
                </a:solidFill>
              </a:rPr>
              <a:t>Keep this profile. You will use it to evaluate candidates later.</a:t>
            </a:r>
            <a:endParaRPr lang="en-US" sz="28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40080" y="859121"/>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Build the Process Before Meeting Candidates</a:t>
            </a:r>
            <a:endParaRPr lang="en-US" sz="4000" dirty="0"/>
          </a:p>
        </p:txBody>
      </p:sp>
      <p:sp>
        <p:nvSpPr>
          <p:cNvPr id="3" name="Text 1"/>
          <p:cNvSpPr/>
          <p:nvPr/>
        </p:nvSpPr>
        <p:spPr>
          <a:xfrm>
            <a:off x="792480" y="1546398"/>
            <a:ext cx="5303520" cy="4297680"/>
          </a:xfrm>
          <a:prstGeom prst="rect">
            <a:avLst/>
          </a:prstGeom>
          <a:noFill/>
          <a:ln/>
        </p:spPr>
        <p:txBody>
          <a:bodyPr wrap="square" lIns="508" tIns="508" rIns="508" bIns="508" rtlCol="0" anchor="ctr">
            <a:normAutofit/>
          </a:bodyPr>
          <a:lstStyle/>
          <a:p>
            <a:pPr marL="177800" indent="-177800">
              <a:buSzPct val="100000"/>
              <a:buChar char="•"/>
            </a:pPr>
            <a:r>
              <a:rPr lang="en-US" sz="2000" dirty="0">
                <a:solidFill>
                  <a:srgbClr val="20302D"/>
                </a:solidFill>
              </a:rPr>
              <a:t>Search committee responsibilities</a:t>
            </a:r>
          </a:p>
          <a:p>
            <a:pPr>
              <a:buSzPct val="100000"/>
            </a:pPr>
            <a:endParaRPr lang="en-US" sz="2000" dirty="0"/>
          </a:p>
          <a:p>
            <a:pPr marL="177800" indent="-177800">
              <a:buSzPct val="100000"/>
              <a:buChar char="•"/>
            </a:pPr>
            <a:r>
              <a:rPr lang="en-US" sz="2000" dirty="0">
                <a:solidFill>
                  <a:srgbClr val="20302D"/>
                </a:solidFill>
              </a:rPr>
              <a:t>Recruitment timeline and outreach plan</a:t>
            </a:r>
          </a:p>
          <a:p>
            <a:pPr>
              <a:buSzPct val="100000"/>
            </a:pPr>
            <a:endParaRPr lang="en-US" sz="2000" dirty="0"/>
          </a:p>
          <a:p>
            <a:pPr marL="177800" indent="-177800">
              <a:buSzPct val="100000"/>
              <a:buChar char="•"/>
            </a:pPr>
            <a:r>
              <a:rPr lang="en-US" sz="2000" dirty="0">
                <a:solidFill>
                  <a:srgbClr val="20302D"/>
                </a:solidFill>
              </a:rPr>
              <a:t>Minimum qualifications and screening criteria</a:t>
            </a:r>
          </a:p>
          <a:p>
            <a:pPr>
              <a:buSzPct val="100000"/>
            </a:pPr>
            <a:endParaRPr lang="en-US" sz="2000" dirty="0"/>
          </a:p>
          <a:p>
            <a:pPr marL="177800" indent="-177800">
              <a:buSzPct val="100000"/>
              <a:buChar char="•"/>
            </a:pPr>
            <a:r>
              <a:rPr lang="en-US" sz="2000" dirty="0">
                <a:solidFill>
                  <a:srgbClr val="20302D"/>
                </a:solidFill>
              </a:rPr>
              <a:t>Interview questions and scoring system</a:t>
            </a:r>
          </a:p>
          <a:p>
            <a:pPr>
              <a:buSzPct val="100000"/>
            </a:pPr>
            <a:endParaRPr lang="en-US" sz="2000" dirty="0"/>
          </a:p>
          <a:p>
            <a:pPr marL="177800" indent="-177800">
              <a:buSzPct val="100000"/>
              <a:buChar char="•"/>
            </a:pPr>
            <a:r>
              <a:rPr lang="en-US" sz="2000" dirty="0">
                <a:solidFill>
                  <a:srgbClr val="20302D"/>
                </a:solidFill>
              </a:rPr>
              <a:t>Reference and background-check process</a:t>
            </a:r>
          </a:p>
          <a:p>
            <a:pPr>
              <a:buSzPct val="100000"/>
            </a:pPr>
            <a:endParaRPr lang="en-US" sz="2000" dirty="0"/>
          </a:p>
          <a:p>
            <a:pPr marL="177800" indent="-177800">
              <a:buSzPct val="100000"/>
              <a:buChar char="•"/>
            </a:pPr>
            <a:r>
              <a:rPr lang="en-US" sz="2000" dirty="0">
                <a:solidFill>
                  <a:srgbClr val="20302D"/>
                </a:solidFill>
              </a:rPr>
              <a:t>Final selection and negotiation authority</a:t>
            </a:r>
            <a:endParaRPr lang="en-US" sz="2000" dirty="0"/>
          </a:p>
        </p:txBody>
      </p:sp>
      <p:sp>
        <p:nvSpPr>
          <p:cNvPr id="4" name="Shape 2"/>
          <p:cNvSpPr/>
          <p:nvPr/>
        </p:nvSpPr>
        <p:spPr>
          <a:xfrm>
            <a:off x="7175732" y="2070701"/>
            <a:ext cx="3289068" cy="3566160"/>
          </a:xfrm>
          <a:prstGeom prst="downArrow">
            <a:avLst/>
          </a:prstGeom>
          <a:solidFill>
            <a:srgbClr val="DDEFE8"/>
          </a:solidFill>
          <a:ln w="19050">
            <a:solidFill>
              <a:srgbClr val="28A37A"/>
            </a:solidFill>
            <a:prstDash val="solid"/>
          </a:ln>
        </p:spPr>
        <p:txBody>
          <a:bodyPr/>
          <a:lstStyle/>
          <a:p>
            <a:endParaRPr lang="en-US"/>
          </a:p>
        </p:txBody>
      </p:sp>
      <p:sp>
        <p:nvSpPr>
          <p:cNvPr id="5" name="Text 3"/>
          <p:cNvSpPr/>
          <p:nvPr/>
        </p:nvSpPr>
        <p:spPr>
          <a:xfrm>
            <a:off x="7951586" y="2638459"/>
            <a:ext cx="1737360" cy="731520"/>
          </a:xfrm>
          <a:prstGeom prst="rect">
            <a:avLst/>
          </a:prstGeom>
          <a:noFill/>
          <a:ln/>
        </p:spPr>
        <p:txBody>
          <a:bodyPr wrap="square" lIns="0" tIns="0" rIns="0" bIns="0" rtlCol="0" anchor="ctr"/>
          <a:lstStyle/>
          <a:p>
            <a:pPr marL="0" indent="0" algn="ctr">
              <a:buNone/>
            </a:pPr>
            <a:r>
              <a:rPr lang="en-US" sz="2400" b="1" dirty="0">
                <a:solidFill>
                  <a:srgbClr val="163D38"/>
                </a:solidFill>
              </a:rPr>
              <a:t>PROCESS</a:t>
            </a:r>
            <a:endParaRPr lang="en-US" sz="2400" dirty="0"/>
          </a:p>
          <a:p>
            <a:pPr marL="0" indent="0" algn="ctr">
              <a:buNone/>
            </a:pPr>
            <a:r>
              <a:rPr lang="en-US" sz="2400" b="1" dirty="0">
                <a:solidFill>
                  <a:srgbClr val="163D38"/>
                </a:solidFill>
              </a:rPr>
              <a:t>FIRST</a:t>
            </a:r>
            <a:endParaRPr lang="en-US" sz="2400" dirty="0"/>
          </a:p>
        </p:txBody>
      </p:sp>
      <p:sp>
        <p:nvSpPr>
          <p:cNvPr id="6" name="Text 4"/>
          <p:cNvSpPr/>
          <p:nvPr/>
        </p:nvSpPr>
        <p:spPr>
          <a:xfrm>
            <a:off x="7951586" y="3853781"/>
            <a:ext cx="1737360" cy="685800"/>
          </a:xfrm>
          <a:prstGeom prst="rect">
            <a:avLst/>
          </a:prstGeom>
          <a:noFill/>
          <a:ln/>
        </p:spPr>
        <p:txBody>
          <a:bodyPr wrap="square" lIns="0" tIns="0" rIns="0" bIns="0" rtlCol="0" anchor="ctr"/>
          <a:lstStyle/>
          <a:p>
            <a:pPr marL="0" indent="0" algn="ctr">
              <a:buNone/>
            </a:pPr>
            <a:r>
              <a:rPr lang="en-US" sz="1800" b="1" dirty="0">
                <a:solidFill>
                  <a:srgbClr val="315D56"/>
                </a:solidFill>
              </a:rPr>
              <a:t>CANDIDATES</a:t>
            </a:r>
            <a:endParaRPr lang="en-US" sz="1800" dirty="0"/>
          </a:p>
          <a:p>
            <a:pPr marL="0" indent="0" algn="ctr">
              <a:buNone/>
            </a:pPr>
            <a:r>
              <a:rPr lang="en-US" sz="1800" b="1" dirty="0">
                <a:solidFill>
                  <a:srgbClr val="315D56"/>
                </a:solidFill>
              </a:rPr>
              <a:t>SECOND</a:t>
            </a:r>
            <a:endParaRPr lang="en-US" sz="18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03503" y="641641"/>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Recruit Beyond the Usual Suspects</a:t>
            </a:r>
            <a:endParaRPr lang="en-US" sz="4000" dirty="0"/>
          </a:p>
        </p:txBody>
      </p:sp>
      <p:sp>
        <p:nvSpPr>
          <p:cNvPr id="3" name="Shape 1"/>
          <p:cNvSpPr/>
          <p:nvPr/>
        </p:nvSpPr>
        <p:spPr>
          <a:xfrm>
            <a:off x="7609362" y="3432602"/>
            <a:ext cx="3308019"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4" name="Text 2"/>
          <p:cNvSpPr/>
          <p:nvPr/>
        </p:nvSpPr>
        <p:spPr>
          <a:xfrm>
            <a:off x="8048374" y="3406740"/>
            <a:ext cx="2255095" cy="438912"/>
          </a:xfrm>
          <a:prstGeom prst="rect">
            <a:avLst/>
          </a:prstGeom>
          <a:noFill/>
          <a:ln/>
        </p:spPr>
        <p:txBody>
          <a:bodyPr wrap="square" lIns="0" tIns="0" rIns="0" bIns="0" rtlCol="0" anchor="ctr"/>
          <a:lstStyle/>
          <a:p>
            <a:pPr marL="0" indent="0" algn="ctr">
              <a:buNone/>
            </a:pPr>
            <a:r>
              <a:rPr lang="en-US" sz="2000" b="1" dirty="0">
                <a:solidFill>
                  <a:srgbClr val="163D38"/>
                </a:solidFill>
              </a:rPr>
              <a:t>NAHRO networks</a:t>
            </a:r>
            <a:endParaRPr lang="en-US" sz="2000" dirty="0"/>
          </a:p>
        </p:txBody>
      </p:sp>
      <p:sp>
        <p:nvSpPr>
          <p:cNvPr id="5" name="Shape 3"/>
          <p:cNvSpPr/>
          <p:nvPr/>
        </p:nvSpPr>
        <p:spPr>
          <a:xfrm>
            <a:off x="6905275" y="4857189"/>
            <a:ext cx="3688834"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6" name="Text 4"/>
          <p:cNvSpPr/>
          <p:nvPr/>
        </p:nvSpPr>
        <p:spPr>
          <a:xfrm>
            <a:off x="6905275" y="4802155"/>
            <a:ext cx="3688834" cy="438912"/>
          </a:xfrm>
          <a:prstGeom prst="rect">
            <a:avLst/>
          </a:prstGeom>
          <a:noFill/>
          <a:ln/>
        </p:spPr>
        <p:txBody>
          <a:bodyPr wrap="square" lIns="0" tIns="0" rIns="0" bIns="0" rtlCol="0" anchor="ctr"/>
          <a:lstStyle/>
          <a:p>
            <a:pPr marL="0" indent="0" algn="ctr">
              <a:buNone/>
            </a:pPr>
            <a:r>
              <a:rPr lang="en-US" sz="2000" b="1" dirty="0">
                <a:solidFill>
                  <a:srgbClr val="163D38"/>
                </a:solidFill>
              </a:rPr>
              <a:t>State/regional associations</a:t>
            </a:r>
            <a:endParaRPr lang="en-US" sz="2000" dirty="0"/>
          </a:p>
        </p:txBody>
      </p:sp>
      <p:sp>
        <p:nvSpPr>
          <p:cNvPr id="7" name="Shape 5"/>
          <p:cNvSpPr/>
          <p:nvPr/>
        </p:nvSpPr>
        <p:spPr>
          <a:xfrm>
            <a:off x="4131433" y="5814028"/>
            <a:ext cx="3916941" cy="445040"/>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8" name="Text 6"/>
          <p:cNvSpPr/>
          <p:nvPr/>
        </p:nvSpPr>
        <p:spPr>
          <a:xfrm>
            <a:off x="4131433" y="5705855"/>
            <a:ext cx="3916941" cy="490759"/>
          </a:xfrm>
          <a:prstGeom prst="rect">
            <a:avLst/>
          </a:prstGeom>
          <a:noFill/>
          <a:ln/>
        </p:spPr>
        <p:txBody>
          <a:bodyPr wrap="square" lIns="0" tIns="0" rIns="0" bIns="0" rtlCol="0" anchor="ctr"/>
          <a:lstStyle/>
          <a:p>
            <a:pPr marL="0" indent="0" algn="ctr">
              <a:buNone/>
            </a:pPr>
            <a:r>
              <a:rPr lang="en-US" sz="2000" b="1" dirty="0">
                <a:solidFill>
                  <a:srgbClr val="163D38"/>
                </a:solidFill>
              </a:rPr>
              <a:t>Housing &amp; government networks</a:t>
            </a:r>
            <a:endParaRPr lang="en-US" sz="2000" dirty="0"/>
          </a:p>
        </p:txBody>
      </p:sp>
      <p:sp>
        <p:nvSpPr>
          <p:cNvPr id="9" name="Shape 7"/>
          <p:cNvSpPr/>
          <p:nvPr/>
        </p:nvSpPr>
        <p:spPr>
          <a:xfrm>
            <a:off x="2133600" y="4803710"/>
            <a:ext cx="294132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0" name="Text 8"/>
          <p:cNvSpPr/>
          <p:nvPr/>
        </p:nvSpPr>
        <p:spPr>
          <a:xfrm>
            <a:off x="2344235" y="4842928"/>
            <a:ext cx="2520049" cy="323834"/>
          </a:xfrm>
          <a:prstGeom prst="rect">
            <a:avLst/>
          </a:prstGeom>
          <a:noFill/>
          <a:ln/>
        </p:spPr>
        <p:txBody>
          <a:bodyPr wrap="square" lIns="0" tIns="0" rIns="0" bIns="0" rtlCol="0" anchor="ctr"/>
          <a:lstStyle/>
          <a:p>
            <a:pPr marL="0" indent="0" algn="ctr">
              <a:buNone/>
            </a:pPr>
            <a:r>
              <a:rPr lang="en-US" sz="2000" b="1" dirty="0">
                <a:solidFill>
                  <a:srgbClr val="163D38"/>
                </a:solidFill>
              </a:rPr>
              <a:t>Nonprofit leadership</a:t>
            </a:r>
            <a:endParaRPr lang="en-US" sz="2000" dirty="0"/>
          </a:p>
        </p:txBody>
      </p:sp>
      <p:sp>
        <p:nvSpPr>
          <p:cNvPr id="11" name="Shape 9"/>
          <p:cNvSpPr/>
          <p:nvPr/>
        </p:nvSpPr>
        <p:spPr>
          <a:xfrm>
            <a:off x="1200727" y="3405938"/>
            <a:ext cx="3140022"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12" name="Text 10"/>
          <p:cNvSpPr/>
          <p:nvPr/>
        </p:nvSpPr>
        <p:spPr>
          <a:xfrm>
            <a:off x="1152131" y="3337644"/>
            <a:ext cx="3240066" cy="577104"/>
          </a:xfrm>
          <a:prstGeom prst="rect">
            <a:avLst/>
          </a:prstGeom>
          <a:noFill/>
          <a:ln/>
        </p:spPr>
        <p:txBody>
          <a:bodyPr wrap="square" lIns="0" tIns="0" rIns="0" bIns="0" rtlCol="0" anchor="ctr"/>
          <a:lstStyle/>
          <a:p>
            <a:pPr marL="0" indent="0" algn="ctr">
              <a:buNone/>
            </a:pPr>
            <a:r>
              <a:rPr lang="en-US" sz="2000" b="1" dirty="0">
                <a:solidFill>
                  <a:srgbClr val="163D38"/>
                </a:solidFill>
              </a:rPr>
              <a:t>Affordable housing organizations</a:t>
            </a:r>
            <a:endParaRPr lang="en-US" sz="2000" dirty="0"/>
          </a:p>
        </p:txBody>
      </p:sp>
      <p:sp>
        <p:nvSpPr>
          <p:cNvPr id="13" name="Shape 11"/>
          <p:cNvSpPr/>
          <p:nvPr/>
        </p:nvSpPr>
        <p:spPr>
          <a:xfrm>
            <a:off x="1702277" y="2201318"/>
            <a:ext cx="294132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4" name="Text 12"/>
          <p:cNvSpPr/>
          <p:nvPr/>
        </p:nvSpPr>
        <p:spPr>
          <a:xfrm>
            <a:off x="1702278" y="2122989"/>
            <a:ext cx="2823540" cy="514937"/>
          </a:xfrm>
          <a:prstGeom prst="rect">
            <a:avLst/>
          </a:prstGeom>
          <a:noFill/>
          <a:ln/>
        </p:spPr>
        <p:txBody>
          <a:bodyPr wrap="square" lIns="0" tIns="0" rIns="0" bIns="0" rtlCol="0" anchor="ctr"/>
          <a:lstStyle/>
          <a:p>
            <a:pPr marL="0" indent="0" algn="ctr">
              <a:buNone/>
            </a:pPr>
            <a:r>
              <a:rPr lang="en-US" sz="2000" b="1" dirty="0">
                <a:solidFill>
                  <a:srgbClr val="163D38"/>
                </a:solidFill>
              </a:rPr>
              <a:t>Executive search firms</a:t>
            </a:r>
            <a:endParaRPr lang="en-US" sz="2000" dirty="0"/>
          </a:p>
        </p:txBody>
      </p:sp>
      <p:sp>
        <p:nvSpPr>
          <p:cNvPr id="15" name="Shape 13"/>
          <p:cNvSpPr/>
          <p:nvPr/>
        </p:nvSpPr>
        <p:spPr>
          <a:xfrm>
            <a:off x="3762433" y="1477325"/>
            <a:ext cx="4636654"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16" name="Text 14"/>
          <p:cNvSpPr/>
          <p:nvPr/>
        </p:nvSpPr>
        <p:spPr>
          <a:xfrm>
            <a:off x="3762433" y="1328596"/>
            <a:ext cx="4636654" cy="610358"/>
          </a:xfrm>
          <a:prstGeom prst="rect">
            <a:avLst/>
          </a:prstGeom>
          <a:noFill/>
          <a:ln/>
        </p:spPr>
        <p:txBody>
          <a:bodyPr wrap="square" lIns="0" tIns="0" rIns="0" bIns="0" rtlCol="0" anchor="ctr"/>
          <a:lstStyle/>
          <a:p>
            <a:pPr marL="0" indent="0" algn="ctr">
              <a:buNone/>
            </a:pPr>
            <a:r>
              <a:rPr lang="en-US" sz="2000" b="1" dirty="0">
                <a:solidFill>
                  <a:srgbClr val="163D38"/>
                </a:solidFill>
              </a:rPr>
              <a:t>LinkedIn &amp; professional platforms</a:t>
            </a:r>
            <a:endParaRPr lang="en-US" sz="2000" dirty="0"/>
          </a:p>
        </p:txBody>
      </p:sp>
      <p:sp>
        <p:nvSpPr>
          <p:cNvPr id="17" name="Shape 15"/>
          <p:cNvSpPr/>
          <p:nvPr/>
        </p:nvSpPr>
        <p:spPr>
          <a:xfrm>
            <a:off x="6620180" y="2201318"/>
            <a:ext cx="4091708" cy="329184"/>
          </a:xfrm>
          <a:prstGeom prst="roundRect">
            <a:avLst>
              <a:gd name="adj" fmla="val 30639"/>
            </a:avLst>
          </a:prstGeom>
          <a:solidFill>
            <a:srgbClr val="DDEFE8"/>
          </a:solidFill>
          <a:ln w="12700">
            <a:solidFill>
              <a:srgbClr val="DDEFE8"/>
            </a:solidFill>
            <a:prstDash val="solid"/>
          </a:ln>
        </p:spPr>
        <p:txBody>
          <a:bodyPr/>
          <a:lstStyle/>
          <a:p>
            <a:endParaRPr lang="en-US"/>
          </a:p>
        </p:txBody>
      </p:sp>
      <p:sp>
        <p:nvSpPr>
          <p:cNvPr id="18" name="Text 16"/>
          <p:cNvSpPr/>
          <p:nvPr/>
        </p:nvSpPr>
        <p:spPr>
          <a:xfrm>
            <a:off x="6620180" y="2132486"/>
            <a:ext cx="4091708" cy="539819"/>
          </a:xfrm>
          <a:prstGeom prst="rect">
            <a:avLst/>
          </a:prstGeom>
          <a:noFill/>
          <a:ln/>
        </p:spPr>
        <p:txBody>
          <a:bodyPr wrap="square" lIns="0" tIns="0" rIns="0" bIns="0" rtlCol="0" anchor="ctr"/>
          <a:lstStyle/>
          <a:p>
            <a:pPr marL="0" indent="0" algn="ctr">
              <a:buNone/>
            </a:pPr>
            <a:r>
              <a:rPr lang="en-US" sz="2000" b="1" dirty="0">
                <a:solidFill>
                  <a:srgbClr val="163D38"/>
                </a:solidFill>
              </a:rPr>
              <a:t>Community development networks</a:t>
            </a:r>
            <a:endParaRPr lang="en-US" sz="2000" dirty="0"/>
          </a:p>
        </p:txBody>
      </p:sp>
      <p:sp>
        <p:nvSpPr>
          <p:cNvPr id="19" name="Shape 17"/>
          <p:cNvSpPr/>
          <p:nvPr/>
        </p:nvSpPr>
        <p:spPr>
          <a:xfrm>
            <a:off x="4906064" y="2783055"/>
            <a:ext cx="2011680" cy="2011680"/>
          </a:xfrm>
          <a:prstGeom prst="ellipse">
            <a:avLst/>
          </a:prstGeom>
          <a:solidFill>
            <a:srgbClr val="163D38"/>
          </a:solidFill>
          <a:ln w="12700">
            <a:solidFill>
              <a:srgbClr val="163D38"/>
            </a:solidFill>
            <a:prstDash val="solid"/>
          </a:ln>
        </p:spPr>
        <p:txBody>
          <a:bodyPr/>
          <a:lstStyle/>
          <a:p>
            <a:endParaRPr lang="en-US"/>
          </a:p>
        </p:txBody>
      </p:sp>
      <p:sp>
        <p:nvSpPr>
          <p:cNvPr id="20" name="Text 18"/>
          <p:cNvSpPr/>
          <p:nvPr/>
        </p:nvSpPr>
        <p:spPr>
          <a:xfrm>
            <a:off x="5006109" y="3136391"/>
            <a:ext cx="1806171" cy="1260117"/>
          </a:xfrm>
          <a:prstGeom prst="rect">
            <a:avLst/>
          </a:prstGeom>
          <a:noFill/>
          <a:ln/>
        </p:spPr>
        <p:txBody>
          <a:bodyPr wrap="square" lIns="0" tIns="0" rIns="0" bIns="0" rtlCol="0" anchor="ctr"/>
          <a:lstStyle/>
          <a:p>
            <a:pPr marL="0" indent="0" algn="ctr">
              <a:buNone/>
            </a:pPr>
            <a:r>
              <a:rPr lang="en-US" sz="2800" b="1" dirty="0">
                <a:solidFill>
                  <a:srgbClr val="FFFFFF"/>
                </a:solidFill>
              </a:rPr>
              <a:t>WIDEN</a:t>
            </a:r>
            <a:endParaRPr lang="en-US" sz="2800" dirty="0"/>
          </a:p>
          <a:p>
            <a:pPr marL="0" indent="0" algn="ctr">
              <a:buNone/>
            </a:pPr>
            <a:r>
              <a:rPr lang="en-US" sz="2800" b="1" dirty="0">
                <a:solidFill>
                  <a:srgbClr val="FFFFFF"/>
                </a:solidFill>
              </a:rPr>
              <a:t>THE POOL</a:t>
            </a:r>
            <a:endParaRPr lang="en-US" sz="28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94360" y="787585"/>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Who Should Participate?</a:t>
            </a:r>
            <a:endParaRPr lang="en-US" sz="4000" dirty="0"/>
          </a:p>
        </p:txBody>
      </p:sp>
      <p:sp>
        <p:nvSpPr>
          <p:cNvPr id="3" name="Shape 1"/>
          <p:cNvSpPr/>
          <p:nvPr/>
        </p:nvSpPr>
        <p:spPr>
          <a:xfrm>
            <a:off x="796220" y="1773936"/>
            <a:ext cx="5384431"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4" name="Shape 2"/>
          <p:cNvSpPr/>
          <p:nvPr/>
        </p:nvSpPr>
        <p:spPr>
          <a:xfrm>
            <a:off x="749807" y="1787513"/>
            <a:ext cx="73152" cy="1078992"/>
          </a:xfrm>
          <a:prstGeom prst="rect">
            <a:avLst/>
          </a:prstGeom>
          <a:solidFill>
            <a:srgbClr val="28A37A"/>
          </a:solidFill>
          <a:ln w="12700">
            <a:solidFill>
              <a:srgbClr val="28A37A"/>
            </a:solidFill>
            <a:prstDash val="solid"/>
          </a:ln>
        </p:spPr>
        <p:txBody>
          <a:bodyPr/>
          <a:lstStyle/>
          <a:p>
            <a:endParaRPr lang="en-US"/>
          </a:p>
        </p:txBody>
      </p:sp>
      <p:sp>
        <p:nvSpPr>
          <p:cNvPr id="5" name="Text 3"/>
          <p:cNvSpPr/>
          <p:nvPr/>
        </p:nvSpPr>
        <p:spPr>
          <a:xfrm>
            <a:off x="960120" y="1988959"/>
            <a:ext cx="4846320" cy="274320"/>
          </a:xfrm>
          <a:prstGeom prst="rect">
            <a:avLst/>
          </a:prstGeom>
          <a:noFill/>
          <a:ln/>
        </p:spPr>
        <p:txBody>
          <a:bodyPr wrap="square" lIns="0" tIns="0" rIns="0" bIns="0" rtlCol="0" anchor="ctr"/>
          <a:lstStyle/>
          <a:p>
            <a:pPr marL="0" indent="0">
              <a:buNone/>
            </a:pPr>
            <a:r>
              <a:rPr lang="en-US" sz="2800" b="1" dirty="0">
                <a:solidFill>
                  <a:srgbClr val="163D38"/>
                </a:solidFill>
              </a:rPr>
              <a:t>BOARD</a:t>
            </a:r>
            <a:endParaRPr lang="en-US" sz="2800" dirty="0"/>
          </a:p>
        </p:txBody>
      </p:sp>
      <p:sp>
        <p:nvSpPr>
          <p:cNvPr id="6" name="Text 4"/>
          <p:cNvSpPr/>
          <p:nvPr/>
        </p:nvSpPr>
        <p:spPr>
          <a:xfrm>
            <a:off x="960120" y="2420066"/>
            <a:ext cx="4846320" cy="362988"/>
          </a:xfrm>
          <a:prstGeom prst="rect">
            <a:avLst/>
          </a:prstGeom>
          <a:noFill/>
          <a:ln/>
        </p:spPr>
        <p:txBody>
          <a:bodyPr wrap="square" lIns="0" tIns="0" rIns="0" bIns="0" rtlCol="0" anchor="t">
            <a:normAutofit/>
          </a:bodyPr>
          <a:lstStyle/>
          <a:p>
            <a:pPr marL="0" indent="0">
              <a:buNone/>
            </a:pPr>
            <a:r>
              <a:rPr lang="en-US" sz="2000" dirty="0">
                <a:solidFill>
                  <a:srgbClr val="20302D"/>
                </a:solidFill>
              </a:rPr>
              <a:t>Owns the decision</a:t>
            </a:r>
            <a:endParaRPr lang="en-US" sz="2000" dirty="0"/>
          </a:p>
        </p:txBody>
      </p:sp>
      <p:sp>
        <p:nvSpPr>
          <p:cNvPr id="7" name="Shape 5"/>
          <p:cNvSpPr/>
          <p:nvPr/>
        </p:nvSpPr>
        <p:spPr>
          <a:xfrm>
            <a:off x="6400800" y="1807834"/>
            <a:ext cx="525780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8" name="Shape 6"/>
          <p:cNvSpPr/>
          <p:nvPr/>
        </p:nvSpPr>
        <p:spPr>
          <a:xfrm>
            <a:off x="6327648" y="1798874"/>
            <a:ext cx="73152" cy="1078992"/>
          </a:xfrm>
          <a:prstGeom prst="rect">
            <a:avLst/>
          </a:prstGeom>
          <a:solidFill>
            <a:srgbClr val="4E86A6"/>
          </a:solidFill>
          <a:ln w="12700">
            <a:solidFill>
              <a:srgbClr val="4E86A6"/>
            </a:solidFill>
            <a:prstDash val="solid"/>
          </a:ln>
        </p:spPr>
        <p:txBody>
          <a:bodyPr/>
          <a:lstStyle/>
          <a:p>
            <a:endParaRPr lang="en-US"/>
          </a:p>
        </p:txBody>
      </p:sp>
      <p:sp>
        <p:nvSpPr>
          <p:cNvPr id="9" name="Text 7"/>
          <p:cNvSpPr/>
          <p:nvPr/>
        </p:nvSpPr>
        <p:spPr>
          <a:xfrm>
            <a:off x="6560820" y="1988959"/>
            <a:ext cx="4846320" cy="274320"/>
          </a:xfrm>
          <a:prstGeom prst="rect">
            <a:avLst/>
          </a:prstGeom>
          <a:noFill/>
          <a:ln/>
        </p:spPr>
        <p:txBody>
          <a:bodyPr wrap="square" lIns="0" tIns="0" rIns="0" bIns="0" rtlCol="0" anchor="ctr"/>
          <a:lstStyle/>
          <a:p>
            <a:pPr marL="0" indent="0">
              <a:buNone/>
            </a:pPr>
            <a:r>
              <a:rPr lang="en-US" sz="2800" b="1" dirty="0">
                <a:solidFill>
                  <a:srgbClr val="163D38"/>
                </a:solidFill>
              </a:rPr>
              <a:t>SEARCH COMMITTEE</a:t>
            </a:r>
            <a:endParaRPr lang="en-US" sz="2800" dirty="0"/>
          </a:p>
        </p:txBody>
      </p:sp>
      <p:sp>
        <p:nvSpPr>
          <p:cNvPr id="10" name="Text 8"/>
          <p:cNvSpPr/>
          <p:nvPr/>
        </p:nvSpPr>
        <p:spPr>
          <a:xfrm>
            <a:off x="6606540" y="2456965"/>
            <a:ext cx="4846320" cy="420624"/>
          </a:xfrm>
          <a:prstGeom prst="rect">
            <a:avLst/>
          </a:prstGeom>
          <a:noFill/>
          <a:ln/>
        </p:spPr>
        <p:txBody>
          <a:bodyPr wrap="square" lIns="0" tIns="0" rIns="0" bIns="0" rtlCol="0" anchor="t">
            <a:normAutofit/>
          </a:bodyPr>
          <a:lstStyle/>
          <a:p>
            <a:pPr marL="0" indent="0">
              <a:buNone/>
            </a:pPr>
            <a:r>
              <a:rPr lang="en-US" sz="2000" dirty="0">
                <a:solidFill>
                  <a:srgbClr val="20302D"/>
                </a:solidFill>
              </a:rPr>
              <a:t>Facilitates under delegated authority</a:t>
            </a:r>
            <a:endParaRPr lang="en-US" sz="2000" dirty="0"/>
          </a:p>
        </p:txBody>
      </p:sp>
      <p:sp>
        <p:nvSpPr>
          <p:cNvPr id="11" name="Shape 9"/>
          <p:cNvSpPr/>
          <p:nvPr/>
        </p:nvSpPr>
        <p:spPr>
          <a:xfrm>
            <a:off x="768096" y="3273552"/>
            <a:ext cx="544068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12" name="Shape 10"/>
          <p:cNvSpPr/>
          <p:nvPr/>
        </p:nvSpPr>
        <p:spPr>
          <a:xfrm>
            <a:off x="760337" y="3282696"/>
            <a:ext cx="73152" cy="1078992"/>
          </a:xfrm>
          <a:prstGeom prst="rect">
            <a:avLst/>
          </a:prstGeom>
          <a:solidFill>
            <a:srgbClr val="E8B85B"/>
          </a:solidFill>
          <a:ln w="12700">
            <a:solidFill>
              <a:srgbClr val="E8B85B"/>
            </a:solidFill>
            <a:prstDash val="solid"/>
          </a:ln>
        </p:spPr>
        <p:txBody>
          <a:bodyPr/>
          <a:lstStyle/>
          <a:p>
            <a:endParaRPr lang="en-US"/>
          </a:p>
        </p:txBody>
      </p:sp>
      <p:sp>
        <p:nvSpPr>
          <p:cNvPr id="13" name="Text 11"/>
          <p:cNvSpPr/>
          <p:nvPr/>
        </p:nvSpPr>
        <p:spPr>
          <a:xfrm>
            <a:off x="862306" y="3436620"/>
            <a:ext cx="4846320" cy="274320"/>
          </a:xfrm>
          <a:prstGeom prst="rect">
            <a:avLst/>
          </a:prstGeom>
          <a:noFill/>
          <a:ln/>
        </p:spPr>
        <p:txBody>
          <a:bodyPr wrap="square" lIns="0" tIns="0" rIns="0" bIns="0" rtlCol="0" anchor="ctr"/>
          <a:lstStyle/>
          <a:p>
            <a:pPr marL="0" indent="0">
              <a:buNone/>
            </a:pPr>
            <a:r>
              <a:rPr lang="en-US" sz="2800" b="1" dirty="0">
                <a:solidFill>
                  <a:srgbClr val="163D38"/>
                </a:solidFill>
              </a:rPr>
              <a:t>STAFF</a:t>
            </a:r>
            <a:endParaRPr lang="en-US" sz="2800" dirty="0"/>
          </a:p>
        </p:txBody>
      </p:sp>
      <p:sp>
        <p:nvSpPr>
          <p:cNvPr id="14" name="Text 12"/>
          <p:cNvSpPr/>
          <p:nvPr/>
        </p:nvSpPr>
        <p:spPr>
          <a:xfrm>
            <a:off x="833489" y="3813048"/>
            <a:ext cx="5419622" cy="475303"/>
          </a:xfrm>
          <a:prstGeom prst="rect">
            <a:avLst/>
          </a:prstGeom>
          <a:noFill/>
          <a:ln/>
        </p:spPr>
        <p:txBody>
          <a:bodyPr wrap="square" lIns="0" tIns="0" rIns="0" bIns="0" rtlCol="0" anchor="t">
            <a:noAutofit/>
          </a:bodyPr>
          <a:lstStyle/>
          <a:p>
            <a:pPr marL="0" indent="0">
              <a:buNone/>
            </a:pPr>
            <a:r>
              <a:rPr lang="en-US" sz="2400" dirty="0">
                <a:solidFill>
                  <a:srgbClr val="20302D"/>
                </a:solidFill>
              </a:rPr>
              <a:t>Provides perspective—not final selection</a:t>
            </a:r>
            <a:endParaRPr lang="en-US" sz="2400" dirty="0"/>
          </a:p>
        </p:txBody>
      </p:sp>
      <p:sp>
        <p:nvSpPr>
          <p:cNvPr id="15" name="Shape 13"/>
          <p:cNvSpPr/>
          <p:nvPr/>
        </p:nvSpPr>
        <p:spPr>
          <a:xfrm>
            <a:off x="6440655" y="3281126"/>
            <a:ext cx="525780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6" name="Shape 14"/>
          <p:cNvSpPr/>
          <p:nvPr/>
        </p:nvSpPr>
        <p:spPr>
          <a:xfrm>
            <a:off x="6377663" y="3281126"/>
            <a:ext cx="73152" cy="1078992"/>
          </a:xfrm>
          <a:prstGeom prst="rect">
            <a:avLst/>
          </a:prstGeom>
          <a:solidFill>
            <a:srgbClr val="E97964"/>
          </a:solidFill>
          <a:ln w="12700">
            <a:solidFill>
              <a:srgbClr val="E97964"/>
            </a:solidFill>
            <a:prstDash val="solid"/>
          </a:ln>
        </p:spPr>
        <p:txBody>
          <a:bodyPr/>
          <a:lstStyle/>
          <a:p>
            <a:endParaRPr lang="en-US"/>
          </a:p>
        </p:txBody>
      </p:sp>
      <p:sp>
        <p:nvSpPr>
          <p:cNvPr id="17" name="Text 15"/>
          <p:cNvSpPr/>
          <p:nvPr/>
        </p:nvSpPr>
        <p:spPr>
          <a:xfrm>
            <a:off x="6583680" y="3435188"/>
            <a:ext cx="4846320" cy="274320"/>
          </a:xfrm>
          <a:prstGeom prst="rect">
            <a:avLst/>
          </a:prstGeom>
          <a:noFill/>
          <a:ln/>
        </p:spPr>
        <p:txBody>
          <a:bodyPr wrap="square" lIns="0" tIns="0" rIns="0" bIns="0" rtlCol="0" anchor="ctr"/>
          <a:lstStyle/>
          <a:p>
            <a:pPr marL="0" indent="0">
              <a:buNone/>
            </a:pPr>
            <a:r>
              <a:rPr lang="en-US" sz="2800" b="1" dirty="0">
                <a:solidFill>
                  <a:srgbClr val="163D38"/>
                </a:solidFill>
              </a:rPr>
              <a:t>RESIDENTS / COMMUNITY</a:t>
            </a:r>
            <a:endParaRPr lang="en-US" sz="2800" dirty="0"/>
          </a:p>
        </p:txBody>
      </p:sp>
      <p:sp>
        <p:nvSpPr>
          <p:cNvPr id="18" name="Text 16"/>
          <p:cNvSpPr/>
          <p:nvPr/>
        </p:nvSpPr>
        <p:spPr>
          <a:xfrm>
            <a:off x="6577584" y="3813048"/>
            <a:ext cx="4846320" cy="420624"/>
          </a:xfrm>
          <a:prstGeom prst="rect">
            <a:avLst/>
          </a:prstGeom>
          <a:noFill/>
          <a:ln/>
        </p:spPr>
        <p:txBody>
          <a:bodyPr wrap="square" lIns="0" tIns="0" rIns="0" bIns="0" rtlCol="0" anchor="t">
            <a:normAutofit/>
          </a:bodyPr>
          <a:lstStyle/>
          <a:p>
            <a:pPr marL="0" indent="0">
              <a:buNone/>
            </a:pPr>
            <a:r>
              <a:rPr lang="en-US" sz="2400" dirty="0">
                <a:solidFill>
                  <a:srgbClr val="20302D"/>
                </a:solidFill>
              </a:rPr>
              <a:t>May provide structured input</a:t>
            </a:r>
            <a:endParaRPr lang="en-US" sz="2400" dirty="0"/>
          </a:p>
        </p:txBody>
      </p:sp>
      <p:sp>
        <p:nvSpPr>
          <p:cNvPr id="19" name="Shape 17"/>
          <p:cNvSpPr/>
          <p:nvPr/>
        </p:nvSpPr>
        <p:spPr>
          <a:xfrm>
            <a:off x="792942" y="4941916"/>
            <a:ext cx="11247120" cy="1078992"/>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0" name="Shape 18"/>
          <p:cNvSpPr/>
          <p:nvPr/>
        </p:nvSpPr>
        <p:spPr>
          <a:xfrm>
            <a:off x="768096" y="4941916"/>
            <a:ext cx="73152" cy="1078992"/>
          </a:xfrm>
          <a:prstGeom prst="rect">
            <a:avLst/>
          </a:prstGeom>
          <a:solidFill>
            <a:srgbClr val="A8D96F"/>
          </a:solidFill>
          <a:ln w="12700">
            <a:solidFill>
              <a:srgbClr val="A8D96F"/>
            </a:solidFill>
            <a:prstDash val="solid"/>
          </a:ln>
        </p:spPr>
        <p:txBody>
          <a:bodyPr/>
          <a:lstStyle/>
          <a:p>
            <a:endParaRPr lang="en-US"/>
          </a:p>
        </p:txBody>
      </p:sp>
      <p:sp>
        <p:nvSpPr>
          <p:cNvPr id="21" name="Text 19"/>
          <p:cNvSpPr/>
          <p:nvPr/>
        </p:nvSpPr>
        <p:spPr>
          <a:xfrm>
            <a:off x="1022835" y="5145392"/>
            <a:ext cx="10835640" cy="274320"/>
          </a:xfrm>
          <a:prstGeom prst="rect">
            <a:avLst/>
          </a:prstGeom>
          <a:noFill/>
          <a:ln/>
        </p:spPr>
        <p:txBody>
          <a:bodyPr wrap="square" lIns="0" tIns="0" rIns="0" bIns="0" rtlCol="0" anchor="ctr"/>
          <a:lstStyle/>
          <a:p>
            <a:pPr marL="0" indent="0">
              <a:buNone/>
            </a:pPr>
            <a:r>
              <a:rPr lang="en-US" sz="2800" b="1" dirty="0">
                <a:solidFill>
                  <a:srgbClr val="163D38"/>
                </a:solidFill>
              </a:rPr>
              <a:t>CONSULTANT</a:t>
            </a:r>
            <a:endParaRPr lang="en-US" sz="2800" dirty="0"/>
          </a:p>
        </p:txBody>
      </p:sp>
      <p:sp>
        <p:nvSpPr>
          <p:cNvPr id="22" name="Text 20"/>
          <p:cNvSpPr/>
          <p:nvPr/>
        </p:nvSpPr>
        <p:spPr>
          <a:xfrm>
            <a:off x="1022835" y="5581163"/>
            <a:ext cx="10835640" cy="420624"/>
          </a:xfrm>
          <a:prstGeom prst="rect">
            <a:avLst/>
          </a:prstGeom>
          <a:noFill/>
          <a:ln/>
        </p:spPr>
        <p:txBody>
          <a:bodyPr wrap="square" lIns="0" tIns="0" rIns="0" bIns="0" rtlCol="0" anchor="t">
            <a:normAutofit/>
          </a:bodyPr>
          <a:lstStyle/>
          <a:p>
            <a:pPr marL="0" indent="0">
              <a:buNone/>
            </a:pPr>
            <a:r>
              <a:rPr lang="en-US" sz="2400" dirty="0">
                <a:solidFill>
                  <a:srgbClr val="20302D"/>
                </a:solidFill>
              </a:rPr>
              <a:t>Supports process; does not replace judgment</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94360" y="913523"/>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Minimum Qualifications Are Only the Beginning</a:t>
            </a:r>
            <a:endParaRPr lang="en-US" sz="4000" dirty="0"/>
          </a:p>
        </p:txBody>
      </p:sp>
      <p:sp>
        <p:nvSpPr>
          <p:cNvPr id="3" name="Shape 1"/>
          <p:cNvSpPr/>
          <p:nvPr/>
        </p:nvSpPr>
        <p:spPr>
          <a:xfrm>
            <a:off x="1097280" y="2330843"/>
            <a:ext cx="2468880" cy="2468880"/>
          </a:xfrm>
          <a:prstGeom prst="ellipse">
            <a:avLst/>
          </a:prstGeom>
          <a:solidFill>
            <a:srgbClr val="DDEFE8">
              <a:alpha val="96000"/>
            </a:srgbClr>
          </a:solidFill>
          <a:ln w="25400">
            <a:solidFill>
              <a:srgbClr val="28A37A"/>
            </a:solidFill>
            <a:prstDash val="solid"/>
          </a:ln>
        </p:spPr>
        <p:txBody>
          <a:bodyPr/>
          <a:lstStyle/>
          <a:p>
            <a:endParaRPr lang="en-US"/>
          </a:p>
        </p:txBody>
      </p:sp>
      <p:sp>
        <p:nvSpPr>
          <p:cNvPr id="4" name="Text 2"/>
          <p:cNvSpPr/>
          <p:nvPr/>
        </p:nvSpPr>
        <p:spPr>
          <a:xfrm>
            <a:off x="1463040" y="2651760"/>
            <a:ext cx="1645920" cy="411480"/>
          </a:xfrm>
          <a:prstGeom prst="rect">
            <a:avLst/>
          </a:prstGeom>
          <a:noFill/>
          <a:ln/>
        </p:spPr>
        <p:txBody>
          <a:bodyPr wrap="square" lIns="0" tIns="0" rIns="0" bIns="0" rtlCol="0" anchor="ctr"/>
          <a:lstStyle/>
          <a:p>
            <a:pPr marL="0" indent="0" algn="ctr">
              <a:buNone/>
            </a:pPr>
            <a:r>
              <a:rPr lang="en-US" sz="2800" b="1" dirty="0">
                <a:solidFill>
                  <a:srgbClr val="163D38"/>
                </a:solidFill>
              </a:rPr>
              <a:t>CAN</a:t>
            </a:r>
            <a:endParaRPr lang="en-US" sz="2800" dirty="0"/>
          </a:p>
        </p:txBody>
      </p:sp>
      <p:sp>
        <p:nvSpPr>
          <p:cNvPr id="5" name="Text 3"/>
          <p:cNvSpPr/>
          <p:nvPr/>
        </p:nvSpPr>
        <p:spPr>
          <a:xfrm>
            <a:off x="1463040" y="3611440"/>
            <a:ext cx="1737360" cy="663819"/>
          </a:xfrm>
          <a:prstGeom prst="rect">
            <a:avLst/>
          </a:prstGeom>
          <a:noFill/>
          <a:ln/>
        </p:spPr>
        <p:txBody>
          <a:bodyPr wrap="square" lIns="0" tIns="0" rIns="0" bIns="0" rtlCol="0" anchor="ctr"/>
          <a:lstStyle/>
          <a:p>
            <a:pPr marL="0" indent="0" algn="ctr">
              <a:buNone/>
            </a:pPr>
            <a:r>
              <a:rPr lang="en-US" sz="2000" b="1" dirty="0">
                <a:solidFill>
                  <a:srgbClr val="20302D"/>
                </a:solidFill>
              </a:rPr>
              <a:t>Can they do the job?</a:t>
            </a:r>
            <a:endParaRPr lang="en-US" sz="2000" dirty="0"/>
          </a:p>
        </p:txBody>
      </p:sp>
      <p:sp>
        <p:nvSpPr>
          <p:cNvPr id="6" name="Shape 4"/>
          <p:cNvSpPr/>
          <p:nvPr/>
        </p:nvSpPr>
        <p:spPr>
          <a:xfrm>
            <a:off x="4800600" y="2331720"/>
            <a:ext cx="2468880" cy="2468880"/>
          </a:xfrm>
          <a:prstGeom prst="ellipse">
            <a:avLst/>
          </a:prstGeom>
          <a:solidFill>
            <a:srgbClr val="E9F0F5">
              <a:alpha val="96000"/>
            </a:srgbClr>
          </a:solidFill>
          <a:ln w="25400">
            <a:solidFill>
              <a:srgbClr val="4E86A6"/>
            </a:solidFill>
            <a:prstDash val="solid"/>
          </a:ln>
        </p:spPr>
        <p:txBody>
          <a:bodyPr/>
          <a:lstStyle/>
          <a:p>
            <a:endParaRPr lang="en-US"/>
          </a:p>
        </p:txBody>
      </p:sp>
      <p:sp>
        <p:nvSpPr>
          <p:cNvPr id="7" name="Text 5"/>
          <p:cNvSpPr/>
          <p:nvPr/>
        </p:nvSpPr>
        <p:spPr>
          <a:xfrm>
            <a:off x="5212080" y="2651760"/>
            <a:ext cx="1645920" cy="411480"/>
          </a:xfrm>
          <a:prstGeom prst="rect">
            <a:avLst/>
          </a:prstGeom>
          <a:noFill/>
          <a:ln/>
        </p:spPr>
        <p:txBody>
          <a:bodyPr wrap="square" lIns="0" tIns="0" rIns="0" bIns="0" rtlCol="0" anchor="ctr"/>
          <a:lstStyle/>
          <a:p>
            <a:pPr marL="0" indent="0" algn="ctr">
              <a:buNone/>
            </a:pPr>
            <a:r>
              <a:rPr lang="en-US" sz="2500" b="1" dirty="0">
                <a:solidFill>
                  <a:srgbClr val="163D38"/>
                </a:solidFill>
              </a:rPr>
              <a:t>WILL</a:t>
            </a:r>
            <a:endParaRPr lang="en-US" sz="2500" dirty="0"/>
          </a:p>
        </p:txBody>
      </p:sp>
      <p:sp>
        <p:nvSpPr>
          <p:cNvPr id="8" name="Text 6"/>
          <p:cNvSpPr/>
          <p:nvPr/>
        </p:nvSpPr>
        <p:spPr>
          <a:xfrm>
            <a:off x="5212080" y="3446851"/>
            <a:ext cx="1737360" cy="828408"/>
          </a:xfrm>
          <a:prstGeom prst="rect">
            <a:avLst/>
          </a:prstGeom>
          <a:noFill/>
          <a:ln/>
        </p:spPr>
        <p:txBody>
          <a:bodyPr wrap="square" lIns="0" tIns="0" rIns="0" bIns="0" rtlCol="0" anchor="ctr"/>
          <a:lstStyle/>
          <a:p>
            <a:pPr marL="0" indent="0" algn="ctr">
              <a:buNone/>
            </a:pPr>
            <a:r>
              <a:rPr lang="en-US" sz="2000" b="1" dirty="0">
                <a:solidFill>
                  <a:srgbClr val="20302D"/>
                </a:solidFill>
              </a:rPr>
              <a:t>Will they lead effectively?</a:t>
            </a:r>
            <a:endParaRPr lang="en-US" sz="2000" dirty="0"/>
          </a:p>
        </p:txBody>
      </p:sp>
      <p:sp>
        <p:nvSpPr>
          <p:cNvPr id="9" name="Shape 7"/>
          <p:cNvSpPr/>
          <p:nvPr/>
        </p:nvSpPr>
        <p:spPr>
          <a:xfrm>
            <a:off x="8503920" y="2330843"/>
            <a:ext cx="2468880" cy="2468880"/>
          </a:xfrm>
          <a:prstGeom prst="ellipse">
            <a:avLst/>
          </a:prstGeom>
          <a:solidFill>
            <a:srgbClr val="F9EFD9">
              <a:alpha val="96000"/>
            </a:srgbClr>
          </a:solidFill>
          <a:ln w="25400">
            <a:solidFill>
              <a:srgbClr val="E8B85B"/>
            </a:solidFill>
            <a:prstDash val="solid"/>
          </a:ln>
        </p:spPr>
        <p:txBody>
          <a:bodyPr/>
          <a:lstStyle/>
          <a:p>
            <a:endParaRPr lang="en-US"/>
          </a:p>
        </p:txBody>
      </p:sp>
      <p:sp>
        <p:nvSpPr>
          <p:cNvPr id="10" name="Text 8"/>
          <p:cNvSpPr/>
          <p:nvPr/>
        </p:nvSpPr>
        <p:spPr>
          <a:xfrm>
            <a:off x="8915400" y="2743015"/>
            <a:ext cx="1645920" cy="411480"/>
          </a:xfrm>
          <a:prstGeom prst="rect">
            <a:avLst/>
          </a:prstGeom>
          <a:noFill/>
          <a:ln/>
        </p:spPr>
        <p:txBody>
          <a:bodyPr wrap="square" lIns="0" tIns="0" rIns="0" bIns="0" rtlCol="0" anchor="ctr"/>
          <a:lstStyle/>
          <a:p>
            <a:pPr marL="0" indent="0" algn="ctr">
              <a:buNone/>
            </a:pPr>
            <a:r>
              <a:rPr lang="en-US" sz="2800" b="1" dirty="0">
                <a:solidFill>
                  <a:srgbClr val="163D38"/>
                </a:solidFill>
              </a:rPr>
              <a:t>FIT</a:t>
            </a:r>
            <a:endParaRPr lang="en-US" sz="2800" dirty="0"/>
          </a:p>
        </p:txBody>
      </p:sp>
      <p:sp>
        <p:nvSpPr>
          <p:cNvPr id="11" name="Text 9"/>
          <p:cNvSpPr/>
          <p:nvPr/>
        </p:nvSpPr>
        <p:spPr>
          <a:xfrm>
            <a:off x="8915400" y="3414175"/>
            <a:ext cx="1737360" cy="828408"/>
          </a:xfrm>
          <a:prstGeom prst="rect">
            <a:avLst/>
          </a:prstGeom>
          <a:noFill/>
          <a:ln/>
        </p:spPr>
        <p:txBody>
          <a:bodyPr wrap="square" lIns="0" tIns="0" rIns="0" bIns="0" rtlCol="0" anchor="ctr"/>
          <a:lstStyle/>
          <a:p>
            <a:pPr marL="0" indent="0" algn="ctr">
              <a:buNone/>
            </a:pPr>
            <a:r>
              <a:rPr lang="en-US" sz="2000" b="1" dirty="0">
                <a:solidFill>
                  <a:srgbClr val="20302D"/>
                </a:solidFill>
              </a:rPr>
              <a:t>Can they succeed here?</a:t>
            </a:r>
            <a:endParaRPr lang="en-US" sz="2000" dirty="0"/>
          </a:p>
        </p:txBody>
      </p:sp>
      <p:sp>
        <p:nvSpPr>
          <p:cNvPr id="12" name="Shape 10"/>
          <p:cNvSpPr/>
          <p:nvPr/>
        </p:nvSpPr>
        <p:spPr>
          <a:xfrm>
            <a:off x="617220" y="5387782"/>
            <a:ext cx="10789920" cy="541803"/>
          </a:xfrm>
          <a:prstGeom prst="roundRect">
            <a:avLst/>
          </a:prstGeom>
          <a:solidFill>
            <a:srgbClr val="EDF5F2"/>
          </a:solidFill>
          <a:ln w="12700">
            <a:solidFill>
              <a:srgbClr val="EDF5F2"/>
            </a:solidFill>
            <a:prstDash val="solid"/>
          </a:ln>
        </p:spPr>
        <p:txBody>
          <a:bodyPr/>
          <a:lstStyle/>
          <a:p>
            <a:endParaRPr lang="en-US"/>
          </a:p>
        </p:txBody>
      </p:sp>
      <p:sp>
        <p:nvSpPr>
          <p:cNvPr id="13" name="Text 11"/>
          <p:cNvSpPr/>
          <p:nvPr/>
        </p:nvSpPr>
        <p:spPr>
          <a:xfrm>
            <a:off x="800100" y="5587537"/>
            <a:ext cx="10424160" cy="182880"/>
          </a:xfrm>
          <a:prstGeom prst="rect">
            <a:avLst/>
          </a:prstGeom>
          <a:noFill/>
          <a:ln/>
        </p:spPr>
        <p:txBody>
          <a:bodyPr wrap="square" lIns="0" tIns="0" rIns="0" bIns="0" rtlCol="0" anchor="ctr"/>
          <a:lstStyle/>
          <a:p>
            <a:pPr marL="0" indent="0" algn="ctr">
              <a:buNone/>
            </a:pPr>
            <a:r>
              <a:rPr lang="en-US" sz="2400" b="1" dirty="0">
                <a:solidFill>
                  <a:srgbClr val="315D56"/>
                </a:solidFill>
              </a:rPr>
              <a:t>The strongest selection comes from the intersection of capability, leadership, and context.</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Read the Resume for Evidence</a:t>
            </a:r>
            <a:endParaRPr lang="en-US" sz="4000" dirty="0"/>
          </a:p>
        </p:txBody>
      </p:sp>
      <p:sp>
        <p:nvSpPr>
          <p:cNvPr id="3" name="Shape 1"/>
          <p:cNvSpPr/>
          <p:nvPr/>
        </p:nvSpPr>
        <p:spPr>
          <a:xfrm>
            <a:off x="777240" y="1417320"/>
            <a:ext cx="5212080" cy="41605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4" name="Shape 2"/>
          <p:cNvSpPr/>
          <p:nvPr/>
        </p:nvSpPr>
        <p:spPr>
          <a:xfrm>
            <a:off x="777240" y="1417320"/>
            <a:ext cx="73152" cy="4160520"/>
          </a:xfrm>
          <a:prstGeom prst="rect">
            <a:avLst/>
          </a:prstGeom>
          <a:solidFill>
            <a:srgbClr val="4E86A6"/>
          </a:solidFill>
          <a:ln w="12700">
            <a:solidFill>
              <a:srgbClr val="4E86A6"/>
            </a:solidFill>
            <a:prstDash val="solid"/>
          </a:ln>
        </p:spPr>
        <p:txBody>
          <a:bodyPr/>
          <a:lstStyle/>
          <a:p>
            <a:endParaRPr lang="en-US"/>
          </a:p>
        </p:txBody>
      </p:sp>
      <p:sp>
        <p:nvSpPr>
          <p:cNvPr id="5" name="Text 3"/>
          <p:cNvSpPr/>
          <p:nvPr/>
        </p:nvSpPr>
        <p:spPr>
          <a:xfrm>
            <a:off x="1005840" y="1581912"/>
            <a:ext cx="4800600" cy="274320"/>
          </a:xfrm>
          <a:prstGeom prst="rect">
            <a:avLst/>
          </a:prstGeom>
          <a:noFill/>
          <a:ln/>
        </p:spPr>
        <p:txBody>
          <a:bodyPr wrap="square" lIns="0" tIns="0" rIns="0" bIns="0" rtlCol="0" anchor="ctr"/>
          <a:lstStyle/>
          <a:p>
            <a:pPr marL="0" indent="0">
              <a:buNone/>
            </a:pPr>
            <a:r>
              <a:rPr lang="en-US" sz="3200" b="1" dirty="0">
                <a:solidFill>
                  <a:srgbClr val="163D38"/>
                </a:solidFill>
              </a:rPr>
              <a:t>LOOK BEYOND TITLES</a:t>
            </a:r>
            <a:endParaRPr lang="en-US" sz="3200" dirty="0"/>
          </a:p>
        </p:txBody>
      </p:sp>
      <p:sp>
        <p:nvSpPr>
          <p:cNvPr id="6" name="Text 4"/>
          <p:cNvSpPr/>
          <p:nvPr/>
        </p:nvSpPr>
        <p:spPr>
          <a:xfrm>
            <a:off x="1005840" y="2327564"/>
            <a:ext cx="4800600" cy="3122260"/>
          </a:xfrm>
          <a:prstGeom prst="rect">
            <a:avLst/>
          </a:prstGeom>
          <a:noFill/>
          <a:ln/>
        </p:spPr>
        <p:txBody>
          <a:bodyPr wrap="square" lIns="0" tIns="0" rIns="0" bIns="0" rtlCol="0" anchor="t">
            <a:normAutofit/>
          </a:bodyPr>
          <a:lstStyle/>
          <a:p>
            <a:pPr marL="0" indent="0">
              <a:buNone/>
            </a:pPr>
            <a:r>
              <a:rPr lang="en-US" sz="2800" dirty="0">
                <a:solidFill>
                  <a:srgbClr val="20302D"/>
                </a:solidFill>
              </a:rPr>
              <a:t>• Scope of responsibility</a:t>
            </a:r>
            <a:endParaRPr lang="en-US" sz="2800" dirty="0"/>
          </a:p>
          <a:p>
            <a:pPr marL="0" indent="0">
              <a:buNone/>
            </a:pPr>
            <a:r>
              <a:rPr lang="en-US" sz="2800" dirty="0">
                <a:solidFill>
                  <a:srgbClr val="20302D"/>
                </a:solidFill>
              </a:rPr>
              <a:t>• Budget and portfolio size</a:t>
            </a:r>
            <a:endParaRPr lang="en-US" sz="2800" dirty="0"/>
          </a:p>
          <a:p>
            <a:pPr marL="0" indent="0">
              <a:buNone/>
            </a:pPr>
            <a:r>
              <a:rPr lang="en-US" sz="2800" dirty="0">
                <a:solidFill>
                  <a:srgbClr val="20302D"/>
                </a:solidFill>
              </a:rPr>
              <a:t>• Staff leadership</a:t>
            </a:r>
            <a:endParaRPr lang="en-US" sz="2800" dirty="0"/>
          </a:p>
          <a:p>
            <a:pPr marL="0" indent="0">
              <a:buNone/>
            </a:pPr>
            <a:r>
              <a:rPr lang="en-US" sz="2800" dirty="0">
                <a:solidFill>
                  <a:srgbClr val="20302D"/>
                </a:solidFill>
              </a:rPr>
              <a:t>• Progression of responsibility</a:t>
            </a:r>
            <a:endParaRPr lang="en-US" sz="2800" dirty="0"/>
          </a:p>
        </p:txBody>
      </p:sp>
      <p:sp>
        <p:nvSpPr>
          <p:cNvPr id="7" name="Shape 5"/>
          <p:cNvSpPr/>
          <p:nvPr/>
        </p:nvSpPr>
        <p:spPr>
          <a:xfrm>
            <a:off x="6217920" y="1417320"/>
            <a:ext cx="5212080" cy="41605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6217920" y="1417320"/>
            <a:ext cx="73152" cy="4160520"/>
          </a:xfrm>
          <a:prstGeom prst="rect">
            <a:avLst/>
          </a:prstGeom>
          <a:solidFill>
            <a:srgbClr val="28A37A"/>
          </a:solidFill>
          <a:ln w="12700">
            <a:solidFill>
              <a:srgbClr val="28A37A"/>
            </a:solidFill>
            <a:prstDash val="solid"/>
          </a:ln>
        </p:spPr>
        <p:txBody>
          <a:bodyPr/>
          <a:lstStyle/>
          <a:p>
            <a:endParaRPr lang="en-US"/>
          </a:p>
        </p:txBody>
      </p:sp>
      <p:sp>
        <p:nvSpPr>
          <p:cNvPr id="9" name="Text 7"/>
          <p:cNvSpPr/>
          <p:nvPr/>
        </p:nvSpPr>
        <p:spPr>
          <a:xfrm>
            <a:off x="6446520" y="1581912"/>
            <a:ext cx="4800600" cy="274320"/>
          </a:xfrm>
          <a:prstGeom prst="rect">
            <a:avLst/>
          </a:prstGeom>
          <a:noFill/>
          <a:ln/>
        </p:spPr>
        <p:txBody>
          <a:bodyPr wrap="square" lIns="0" tIns="0" rIns="0" bIns="0" rtlCol="0" anchor="ctr"/>
          <a:lstStyle/>
          <a:p>
            <a:pPr marL="0" indent="0">
              <a:buNone/>
            </a:pPr>
            <a:r>
              <a:rPr lang="en-US" sz="3200" b="1" dirty="0">
                <a:solidFill>
                  <a:srgbClr val="163D38"/>
                </a:solidFill>
              </a:rPr>
              <a:t>LOOK FOR RESULTS</a:t>
            </a:r>
            <a:endParaRPr lang="en-US" sz="3200" dirty="0"/>
          </a:p>
        </p:txBody>
      </p:sp>
      <p:sp>
        <p:nvSpPr>
          <p:cNvPr id="10" name="Text 8"/>
          <p:cNvSpPr/>
          <p:nvPr/>
        </p:nvSpPr>
        <p:spPr>
          <a:xfrm>
            <a:off x="6387084" y="2344005"/>
            <a:ext cx="5120640" cy="3502152"/>
          </a:xfrm>
          <a:prstGeom prst="rect">
            <a:avLst/>
          </a:prstGeom>
          <a:noFill/>
          <a:ln/>
        </p:spPr>
        <p:txBody>
          <a:bodyPr wrap="square" lIns="0" tIns="0" rIns="0" bIns="0" rtlCol="0" anchor="t">
            <a:normAutofit/>
          </a:bodyPr>
          <a:lstStyle/>
          <a:p>
            <a:pPr marL="0" indent="0">
              <a:buNone/>
            </a:pPr>
            <a:r>
              <a:rPr lang="en-US" sz="2800" dirty="0">
                <a:solidFill>
                  <a:srgbClr val="20302D"/>
                </a:solidFill>
              </a:rPr>
              <a:t>• Measurable accomplishments</a:t>
            </a:r>
            <a:endParaRPr lang="en-US" sz="2800" dirty="0"/>
          </a:p>
          <a:p>
            <a:pPr marL="0" indent="0">
              <a:buNone/>
            </a:pPr>
            <a:r>
              <a:rPr lang="en-US" sz="2800" dirty="0">
                <a:solidFill>
                  <a:srgbClr val="20302D"/>
                </a:solidFill>
              </a:rPr>
              <a:t>• Changes led</a:t>
            </a:r>
            <a:endParaRPr lang="en-US" sz="2800" dirty="0"/>
          </a:p>
          <a:p>
            <a:pPr marL="0" indent="0">
              <a:buNone/>
            </a:pPr>
            <a:r>
              <a:rPr lang="en-US" sz="2800" dirty="0">
                <a:solidFill>
                  <a:srgbClr val="20302D"/>
                </a:solidFill>
              </a:rPr>
              <a:t>• Length of tenure</a:t>
            </a:r>
            <a:endParaRPr lang="en-US" sz="2800" dirty="0"/>
          </a:p>
          <a:p>
            <a:pPr marL="0" indent="0">
              <a:buNone/>
            </a:pPr>
            <a:r>
              <a:rPr lang="en-US" sz="2800" dirty="0">
                <a:solidFill>
                  <a:srgbClr val="20302D"/>
                </a:solidFill>
              </a:rPr>
              <a:t>• Career transitions</a:t>
            </a:r>
            <a:endParaRPr lang="en-US" sz="2800" dirty="0"/>
          </a:p>
        </p:txBody>
      </p:sp>
      <p:sp>
        <p:nvSpPr>
          <p:cNvPr id="11" name="Shape 9"/>
          <p:cNvSpPr/>
          <p:nvPr/>
        </p:nvSpPr>
        <p:spPr>
          <a:xfrm>
            <a:off x="685800" y="5897880"/>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12" name="Text 10"/>
          <p:cNvSpPr/>
          <p:nvPr/>
        </p:nvSpPr>
        <p:spPr>
          <a:xfrm>
            <a:off x="868680" y="6007608"/>
            <a:ext cx="10424160" cy="182880"/>
          </a:xfrm>
          <a:prstGeom prst="rect">
            <a:avLst/>
          </a:prstGeom>
          <a:noFill/>
          <a:ln/>
        </p:spPr>
        <p:txBody>
          <a:bodyPr wrap="square" lIns="0" tIns="0" rIns="0" bIns="0" rtlCol="0" anchor="ctr"/>
          <a:lstStyle/>
          <a:p>
            <a:pPr marL="0" indent="0" algn="ctr">
              <a:buNone/>
            </a:pPr>
            <a:r>
              <a:rPr lang="en-US" sz="2400" b="1" dirty="0">
                <a:solidFill>
                  <a:srgbClr val="315D56"/>
                </a:solidFill>
              </a:rPr>
              <a:t>“Responsible for…” describes a job. “Accomplished…” provides evidence.</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94360" y="671022"/>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Red Flags—or Questions to Explore?</a:t>
            </a:r>
            <a:endParaRPr lang="en-US" sz="4000" dirty="0"/>
          </a:p>
        </p:txBody>
      </p:sp>
      <p:sp>
        <p:nvSpPr>
          <p:cNvPr id="3" name="Shape 1"/>
          <p:cNvSpPr/>
          <p:nvPr/>
        </p:nvSpPr>
        <p:spPr>
          <a:xfrm>
            <a:off x="914400" y="1435608"/>
            <a:ext cx="384048" cy="384048"/>
          </a:xfrm>
          <a:prstGeom prst="ellipse">
            <a:avLst/>
          </a:prstGeom>
          <a:solidFill>
            <a:srgbClr val="FDEBE7"/>
          </a:solidFill>
          <a:ln w="12700">
            <a:solidFill>
              <a:srgbClr val="E97964"/>
            </a:solidFill>
            <a:prstDash val="solid"/>
          </a:ln>
        </p:spPr>
        <p:txBody>
          <a:bodyPr/>
          <a:lstStyle/>
          <a:p>
            <a:endParaRPr lang="en-US"/>
          </a:p>
        </p:txBody>
      </p:sp>
      <p:sp>
        <p:nvSpPr>
          <p:cNvPr id="4" name="Text 2"/>
          <p:cNvSpPr/>
          <p:nvPr/>
        </p:nvSpPr>
        <p:spPr>
          <a:xfrm>
            <a:off x="914400" y="1499616"/>
            <a:ext cx="384048" cy="164592"/>
          </a:xfrm>
          <a:prstGeom prst="rect">
            <a:avLst/>
          </a:prstGeom>
          <a:noFill/>
          <a:ln/>
        </p:spPr>
        <p:txBody>
          <a:bodyPr wrap="square" lIns="0" tIns="0" rIns="0" bIns="0" rtlCol="0" anchor="ctr"/>
          <a:lstStyle/>
          <a:p>
            <a:pPr marL="0" indent="0" algn="ctr">
              <a:buNone/>
            </a:pPr>
            <a:r>
              <a:rPr lang="en-US" sz="1300" b="1" dirty="0">
                <a:solidFill>
                  <a:srgbClr val="E97964"/>
                </a:solidFill>
              </a:rPr>
              <a:t>?</a:t>
            </a:r>
            <a:endParaRPr lang="en-US" sz="1300" dirty="0"/>
          </a:p>
        </p:txBody>
      </p:sp>
      <p:sp>
        <p:nvSpPr>
          <p:cNvPr id="5" name="Text 3"/>
          <p:cNvSpPr/>
          <p:nvPr/>
        </p:nvSpPr>
        <p:spPr>
          <a:xfrm>
            <a:off x="1463040" y="1467612"/>
            <a:ext cx="3840480" cy="320040"/>
          </a:xfrm>
          <a:prstGeom prst="rect">
            <a:avLst/>
          </a:prstGeom>
          <a:noFill/>
          <a:ln/>
        </p:spPr>
        <p:txBody>
          <a:bodyPr wrap="square" lIns="0" tIns="0" rIns="0" bIns="0" rtlCol="0" anchor="ctr"/>
          <a:lstStyle/>
          <a:p>
            <a:pPr marL="0" indent="0">
              <a:buNone/>
            </a:pPr>
            <a:r>
              <a:rPr lang="en-US" sz="2400" b="1" dirty="0">
                <a:solidFill>
                  <a:srgbClr val="20302D"/>
                </a:solidFill>
              </a:rPr>
              <a:t>Frequent job changes</a:t>
            </a:r>
            <a:endParaRPr lang="en-US" sz="2400" dirty="0"/>
          </a:p>
        </p:txBody>
      </p:sp>
      <p:sp>
        <p:nvSpPr>
          <p:cNvPr id="6" name="Shape 4"/>
          <p:cNvSpPr/>
          <p:nvPr/>
        </p:nvSpPr>
        <p:spPr>
          <a:xfrm>
            <a:off x="914400" y="2148840"/>
            <a:ext cx="384048" cy="384048"/>
          </a:xfrm>
          <a:prstGeom prst="ellipse">
            <a:avLst/>
          </a:prstGeom>
          <a:solidFill>
            <a:srgbClr val="FDEBE7"/>
          </a:solidFill>
          <a:ln w="12700">
            <a:solidFill>
              <a:srgbClr val="E97964"/>
            </a:solidFill>
            <a:prstDash val="solid"/>
          </a:ln>
        </p:spPr>
        <p:txBody>
          <a:bodyPr/>
          <a:lstStyle/>
          <a:p>
            <a:endParaRPr lang="en-US"/>
          </a:p>
        </p:txBody>
      </p:sp>
      <p:sp>
        <p:nvSpPr>
          <p:cNvPr id="7" name="Text 5"/>
          <p:cNvSpPr/>
          <p:nvPr/>
        </p:nvSpPr>
        <p:spPr>
          <a:xfrm>
            <a:off x="914400" y="2212848"/>
            <a:ext cx="384048" cy="164592"/>
          </a:xfrm>
          <a:prstGeom prst="rect">
            <a:avLst/>
          </a:prstGeom>
          <a:noFill/>
          <a:ln/>
        </p:spPr>
        <p:txBody>
          <a:bodyPr wrap="square" lIns="0" tIns="0" rIns="0" bIns="0" rtlCol="0" anchor="ctr"/>
          <a:lstStyle/>
          <a:p>
            <a:pPr marL="0" indent="0" algn="ctr">
              <a:buNone/>
            </a:pPr>
            <a:r>
              <a:rPr lang="en-US" sz="1300" b="1" dirty="0">
                <a:solidFill>
                  <a:srgbClr val="E97964"/>
                </a:solidFill>
              </a:rPr>
              <a:t>?</a:t>
            </a:r>
            <a:endParaRPr lang="en-US" sz="1300" dirty="0"/>
          </a:p>
        </p:txBody>
      </p:sp>
      <p:sp>
        <p:nvSpPr>
          <p:cNvPr id="8" name="Text 6"/>
          <p:cNvSpPr/>
          <p:nvPr/>
        </p:nvSpPr>
        <p:spPr>
          <a:xfrm>
            <a:off x="1463040" y="2185924"/>
            <a:ext cx="3840480" cy="320040"/>
          </a:xfrm>
          <a:prstGeom prst="rect">
            <a:avLst/>
          </a:prstGeom>
          <a:noFill/>
          <a:ln/>
        </p:spPr>
        <p:txBody>
          <a:bodyPr wrap="square" lIns="0" tIns="0" rIns="0" bIns="0" rtlCol="0" anchor="ctr"/>
          <a:lstStyle/>
          <a:p>
            <a:pPr marL="0" indent="0">
              <a:buNone/>
            </a:pPr>
            <a:r>
              <a:rPr lang="en-US" sz="2400" b="1" dirty="0">
                <a:solidFill>
                  <a:srgbClr val="20302D"/>
                </a:solidFill>
              </a:rPr>
              <a:t>Employment gaps</a:t>
            </a:r>
            <a:endParaRPr lang="en-US" sz="2400" dirty="0"/>
          </a:p>
        </p:txBody>
      </p:sp>
      <p:sp>
        <p:nvSpPr>
          <p:cNvPr id="9" name="Shape 7"/>
          <p:cNvSpPr/>
          <p:nvPr/>
        </p:nvSpPr>
        <p:spPr>
          <a:xfrm>
            <a:off x="914400" y="2862072"/>
            <a:ext cx="384048" cy="384048"/>
          </a:xfrm>
          <a:prstGeom prst="ellipse">
            <a:avLst/>
          </a:prstGeom>
          <a:solidFill>
            <a:srgbClr val="FDEBE7"/>
          </a:solidFill>
          <a:ln w="12700">
            <a:solidFill>
              <a:srgbClr val="E97964"/>
            </a:solidFill>
            <a:prstDash val="solid"/>
          </a:ln>
        </p:spPr>
        <p:txBody>
          <a:bodyPr/>
          <a:lstStyle/>
          <a:p>
            <a:endParaRPr lang="en-US"/>
          </a:p>
        </p:txBody>
      </p:sp>
      <p:sp>
        <p:nvSpPr>
          <p:cNvPr id="10" name="Text 8"/>
          <p:cNvSpPr/>
          <p:nvPr/>
        </p:nvSpPr>
        <p:spPr>
          <a:xfrm>
            <a:off x="914400" y="2926080"/>
            <a:ext cx="384048" cy="164592"/>
          </a:xfrm>
          <a:prstGeom prst="rect">
            <a:avLst/>
          </a:prstGeom>
          <a:noFill/>
          <a:ln/>
        </p:spPr>
        <p:txBody>
          <a:bodyPr wrap="square" lIns="0" tIns="0" rIns="0" bIns="0" rtlCol="0" anchor="ctr"/>
          <a:lstStyle/>
          <a:p>
            <a:pPr marL="0" indent="0" algn="ctr">
              <a:buNone/>
            </a:pPr>
            <a:r>
              <a:rPr lang="en-US" sz="1300" b="1" dirty="0">
                <a:solidFill>
                  <a:srgbClr val="E97964"/>
                </a:solidFill>
              </a:rPr>
              <a:t>?</a:t>
            </a:r>
            <a:endParaRPr lang="en-US" sz="1300" dirty="0"/>
          </a:p>
        </p:txBody>
      </p:sp>
      <p:sp>
        <p:nvSpPr>
          <p:cNvPr id="11" name="Text 9"/>
          <p:cNvSpPr/>
          <p:nvPr/>
        </p:nvSpPr>
        <p:spPr>
          <a:xfrm>
            <a:off x="1463040" y="2899156"/>
            <a:ext cx="3840480" cy="320040"/>
          </a:xfrm>
          <a:prstGeom prst="rect">
            <a:avLst/>
          </a:prstGeom>
          <a:noFill/>
          <a:ln/>
        </p:spPr>
        <p:txBody>
          <a:bodyPr wrap="square" lIns="0" tIns="0" rIns="0" bIns="0" rtlCol="0" anchor="ctr"/>
          <a:lstStyle/>
          <a:p>
            <a:pPr marL="0" indent="0">
              <a:buNone/>
            </a:pPr>
            <a:r>
              <a:rPr lang="en-US" sz="2400" b="1" dirty="0">
                <a:solidFill>
                  <a:srgbClr val="20302D"/>
                </a:solidFill>
              </a:rPr>
              <a:t>Major career change</a:t>
            </a:r>
            <a:endParaRPr lang="en-US" sz="2400" dirty="0"/>
          </a:p>
        </p:txBody>
      </p:sp>
      <p:sp>
        <p:nvSpPr>
          <p:cNvPr id="12" name="Shape 10"/>
          <p:cNvSpPr/>
          <p:nvPr/>
        </p:nvSpPr>
        <p:spPr>
          <a:xfrm>
            <a:off x="914400" y="3575304"/>
            <a:ext cx="384048" cy="384048"/>
          </a:xfrm>
          <a:prstGeom prst="ellipse">
            <a:avLst/>
          </a:prstGeom>
          <a:solidFill>
            <a:srgbClr val="FDEBE7"/>
          </a:solidFill>
          <a:ln w="12700">
            <a:solidFill>
              <a:srgbClr val="E97964"/>
            </a:solidFill>
            <a:prstDash val="solid"/>
          </a:ln>
        </p:spPr>
        <p:txBody>
          <a:bodyPr/>
          <a:lstStyle/>
          <a:p>
            <a:endParaRPr lang="en-US"/>
          </a:p>
        </p:txBody>
      </p:sp>
      <p:sp>
        <p:nvSpPr>
          <p:cNvPr id="13" name="Text 11"/>
          <p:cNvSpPr/>
          <p:nvPr/>
        </p:nvSpPr>
        <p:spPr>
          <a:xfrm>
            <a:off x="914400" y="3639312"/>
            <a:ext cx="384048" cy="164592"/>
          </a:xfrm>
          <a:prstGeom prst="rect">
            <a:avLst/>
          </a:prstGeom>
          <a:noFill/>
          <a:ln/>
        </p:spPr>
        <p:txBody>
          <a:bodyPr wrap="square" lIns="0" tIns="0" rIns="0" bIns="0" rtlCol="0" anchor="ctr"/>
          <a:lstStyle/>
          <a:p>
            <a:pPr marL="0" indent="0" algn="ctr">
              <a:buNone/>
            </a:pPr>
            <a:r>
              <a:rPr lang="en-US" sz="1300" b="1" dirty="0">
                <a:solidFill>
                  <a:srgbClr val="E97964"/>
                </a:solidFill>
              </a:rPr>
              <a:t>?</a:t>
            </a:r>
            <a:endParaRPr lang="en-US" sz="1300" dirty="0"/>
          </a:p>
        </p:txBody>
      </p:sp>
      <p:sp>
        <p:nvSpPr>
          <p:cNvPr id="14" name="Text 12"/>
          <p:cNvSpPr/>
          <p:nvPr/>
        </p:nvSpPr>
        <p:spPr>
          <a:xfrm>
            <a:off x="1463040" y="3639312"/>
            <a:ext cx="3840480" cy="320040"/>
          </a:xfrm>
          <a:prstGeom prst="rect">
            <a:avLst/>
          </a:prstGeom>
          <a:noFill/>
          <a:ln/>
        </p:spPr>
        <p:txBody>
          <a:bodyPr wrap="square" lIns="0" tIns="0" rIns="0" bIns="0" rtlCol="0" anchor="ctr"/>
          <a:lstStyle/>
          <a:p>
            <a:pPr marL="0" indent="0">
              <a:buNone/>
            </a:pPr>
            <a:r>
              <a:rPr lang="en-US" sz="2400" b="1" dirty="0">
                <a:solidFill>
                  <a:srgbClr val="20302D"/>
                </a:solidFill>
              </a:rPr>
              <a:t>Limited housing experience</a:t>
            </a:r>
            <a:endParaRPr lang="en-US" sz="2400" dirty="0"/>
          </a:p>
        </p:txBody>
      </p:sp>
      <p:sp>
        <p:nvSpPr>
          <p:cNvPr id="15" name="Shape 13"/>
          <p:cNvSpPr/>
          <p:nvPr/>
        </p:nvSpPr>
        <p:spPr>
          <a:xfrm>
            <a:off x="914400" y="4288536"/>
            <a:ext cx="384048" cy="384048"/>
          </a:xfrm>
          <a:prstGeom prst="ellipse">
            <a:avLst/>
          </a:prstGeom>
          <a:solidFill>
            <a:srgbClr val="FDEBE7"/>
          </a:solidFill>
          <a:ln w="12700">
            <a:solidFill>
              <a:srgbClr val="E97964"/>
            </a:solidFill>
            <a:prstDash val="solid"/>
          </a:ln>
        </p:spPr>
        <p:txBody>
          <a:bodyPr/>
          <a:lstStyle/>
          <a:p>
            <a:endParaRPr lang="en-US"/>
          </a:p>
        </p:txBody>
      </p:sp>
      <p:sp>
        <p:nvSpPr>
          <p:cNvPr id="16" name="Text 14"/>
          <p:cNvSpPr/>
          <p:nvPr/>
        </p:nvSpPr>
        <p:spPr>
          <a:xfrm>
            <a:off x="914400" y="4352544"/>
            <a:ext cx="384048" cy="164592"/>
          </a:xfrm>
          <a:prstGeom prst="rect">
            <a:avLst/>
          </a:prstGeom>
          <a:noFill/>
          <a:ln/>
        </p:spPr>
        <p:txBody>
          <a:bodyPr wrap="square" lIns="0" tIns="0" rIns="0" bIns="0" rtlCol="0" anchor="ctr"/>
          <a:lstStyle/>
          <a:p>
            <a:pPr marL="0" indent="0" algn="ctr">
              <a:buNone/>
            </a:pPr>
            <a:r>
              <a:rPr lang="en-US" sz="1300" b="1" dirty="0">
                <a:solidFill>
                  <a:srgbClr val="E97964"/>
                </a:solidFill>
              </a:rPr>
              <a:t>?</a:t>
            </a:r>
            <a:endParaRPr lang="en-US" sz="1300" dirty="0"/>
          </a:p>
        </p:txBody>
      </p:sp>
      <p:sp>
        <p:nvSpPr>
          <p:cNvPr id="17" name="Text 15"/>
          <p:cNvSpPr/>
          <p:nvPr/>
        </p:nvSpPr>
        <p:spPr>
          <a:xfrm>
            <a:off x="1463040" y="4352544"/>
            <a:ext cx="3840480" cy="320040"/>
          </a:xfrm>
          <a:prstGeom prst="rect">
            <a:avLst/>
          </a:prstGeom>
          <a:noFill/>
          <a:ln/>
        </p:spPr>
        <p:txBody>
          <a:bodyPr wrap="square" lIns="0" tIns="0" rIns="0" bIns="0" rtlCol="0" anchor="ctr"/>
          <a:lstStyle/>
          <a:p>
            <a:pPr marL="0" indent="0">
              <a:buNone/>
            </a:pPr>
            <a:r>
              <a:rPr lang="en-US" sz="2400" b="1" dirty="0">
                <a:solidFill>
                  <a:srgbClr val="20302D"/>
                </a:solidFill>
              </a:rPr>
              <a:t>Unusual title changes</a:t>
            </a:r>
            <a:endParaRPr lang="en-US" sz="2400" dirty="0"/>
          </a:p>
        </p:txBody>
      </p:sp>
      <p:sp>
        <p:nvSpPr>
          <p:cNvPr id="18" name="Shape 16"/>
          <p:cNvSpPr/>
          <p:nvPr/>
        </p:nvSpPr>
        <p:spPr>
          <a:xfrm>
            <a:off x="914400" y="5001768"/>
            <a:ext cx="384048" cy="384048"/>
          </a:xfrm>
          <a:prstGeom prst="ellipse">
            <a:avLst/>
          </a:prstGeom>
          <a:solidFill>
            <a:srgbClr val="FDEBE7"/>
          </a:solidFill>
          <a:ln w="12700">
            <a:solidFill>
              <a:srgbClr val="E97964"/>
            </a:solidFill>
            <a:prstDash val="solid"/>
          </a:ln>
        </p:spPr>
        <p:txBody>
          <a:bodyPr/>
          <a:lstStyle/>
          <a:p>
            <a:endParaRPr lang="en-US"/>
          </a:p>
        </p:txBody>
      </p:sp>
      <p:sp>
        <p:nvSpPr>
          <p:cNvPr id="19" name="Text 17"/>
          <p:cNvSpPr/>
          <p:nvPr/>
        </p:nvSpPr>
        <p:spPr>
          <a:xfrm>
            <a:off x="914400" y="5065776"/>
            <a:ext cx="384048" cy="164592"/>
          </a:xfrm>
          <a:prstGeom prst="rect">
            <a:avLst/>
          </a:prstGeom>
          <a:noFill/>
          <a:ln/>
        </p:spPr>
        <p:txBody>
          <a:bodyPr wrap="square" lIns="0" tIns="0" rIns="0" bIns="0" rtlCol="0" anchor="ctr"/>
          <a:lstStyle/>
          <a:p>
            <a:pPr marL="0" indent="0" algn="ctr">
              <a:buNone/>
            </a:pPr>
            <a:r>
              <a:rPr lang="en-US" sz="1300" b="1" dirty="0">
                <a:solidFill>
                  <a:srgbClr val="E97964"/>
                </a:solidFill>
              </a:rPr>
              <a:t>?</a:t>
            </a:r>
            <a:endParaRPr lang="en-US" sz="1300" dirty="0"/>
          </a:p>
        </p:txBody>
      </p:sp>
      <p:sp>
        <p:nvSpPr>
          <p:cNvPr id="20" name="Text 18"/>
          <p:cNvSpPr/>
          <p:nvPr/>
        </p:nvSpPr>
        <p:spPr>
          <a:xfrm>
            <a:off x="1546166" y="5033772"/>
            <a:ext cx="4291215" cy="320040"/>
          </a:xfrm>
          <a:prstGeom prst="rect">
            <a:avLst/>
          </a:prstGeom>
          <a:noFill/>
          <a:ln/>
        </p:spPr>
        <p:txBody>
          <a:bodyPr wrap="square" lIns="0" tIns="0" rIns="0" bIns="0" rtlCol="0" anchor="ctr"/>
          <a:lstStyle/>
          <a:p>
            <a:pPr marL="0" indent="0">
              <a:buNone/>
            </a:pPr>
            <a:r>
              <a:rPr lang="en-US" sz="2400" b="1" dirty="0">
                <a:solidFill>
                  <a:srgbClr val="20302D"/>
                </a:solidFill>
              </a:rPr>
              <a:t>Departure during controversy</a:t>
            </a:r>
            <a:endParaRPr lang="en-US" sz="2400" dirty="0"/>
          </a:p>
        </p:txBody>
      </p:sp>
      <p:sp>
        <p:nvSpPr>
          <p:cNvPr id="21" name="Text 19"/>
          <p:cNvSpPr/>
          <p:nvPr/>
        </p:nvSpPr>
        <p:spPr>
          <a:xfrm>
            <a:off x="6583680" y="2232614"/>
            <a:ext cx="1097280" cy="365760"/>
          </a:xfrm>
          <a:prstGeom prst="rect">
            <a:avLst/>
          </a:prstGeom>
          <a:noFill/>
          <a:ln/>
        </p:spPr>
        <p:txBody>
          <a:bodyPr wrap="square" lIns="0" tIns="0" rIns="0" bIns="0" rtlCol="0" anchor="ctr"/>
          <a:lstStyle/>
          <a:p>
            <a:pPr marL="0" indent="0">
              <a:buNone/>
            </a:pPr>
            <a:r>
              <a:rPr lang="en-US" sz="2800" b="1" dirty="0">
                <a:solidFill>
                  <a:srgbClr val="28A37A"/>
                </a:solidFill>
              </a:rPr>
              <a:t>Ask:</a:t>
            </a:r>
            <a:endParaRPr lang="en-US" sz="2800" dirty="0"/>
          </a:p>
        </p:txBody>
      </p:sp>
      <p:sp>
        <p:nvSpPr>
          <p:cNvPr id="22" name="Text 20"/>
          <p:cNvSpPr/>
          <p:nvPr/>
        </p:nvSpPr>
        <p:spPr>
          <a:xfrm>
            <a:off x="6583680" y="2971800"/>
            <a:ext cx="4389120" cy="1097280"/>
          </a:xfrm>
          <a:prstGeom prst="rect">
            <a:avLst/>
          </a:prstGeom>
          <a:noFill/>
          <a:ln/>
        </p:spPr>
        <p:txBody>
          <a:bodyPr wrap="square" lIns="0" tIns="0" rIns="0" bIns="0" rtlCol="0" anchor="ctr"/>
          <a:lstStyle/>
          <a:p>
            <a:pPr marL="0" indent="0">
              <a:buNone/>
            </a:pPr>
            <a:r>
              <a:rPr lang="en-US" sz="2500" b="1" dirty="0">
                <a:solidFill>
                  <a:srgbClr val="163D38"/>
                </a:solidFill>
              </a:rPr>
              <a:t>“What do we need to understand better?”</a:t>
            </a:r>
            <a:endParaRPr lang="en-US" sz="25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15</a:t>
            </a:fld>
            <a:endParaRPr lang="en-US"/>
          </a:p>
        </p:txBody>
      </p:sp>
      <p:pic>
        <p:nvPicPr>
          <p:cNvPr id="24" name="Picture 23" descr="Red triangular flags at sea">
            <a:extLst>
              <a:ext uri="{FF2B5EF4-FFF2-40B4-BE49-F238E27FC236}">
                <a16:creationId xmlns:a16="http://schemas.microsoft.com/office/drawing/2014/main" id="{D0BC7130-6A2A-81E9-F0E5-607865BA017E}"/>
              </a:ext>
            </a:extLst>
          </p:cNvPr>
          <p:cNvPicPr>
            <a:picLocks noChangeAspect="1"/>
          </p:cNvPicPr>
          <p:nvPr/>
        </p:nvPicPr>
        <p:blipFill>
          <a:blip r:embed="rId3"/>
          <a:stretch>
            <a:fillRect/>
          </a:stretch>
        </p:blipFill>
        <p:spPr>
          <a:xfrm>
            <a:off x="7376389" y="4358501"/>
            <a:ext cx="3190011" cy="212667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40080" y="808459"/>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The Interview Is a Structured Assessment</a:t>
            </a:r>
            <a:endParaRPr lang="en-US" sz="4000" dirty="0"/>
          </a:p>
        </p:txBody>
      </p:sp>
      <p:sp>
        <p:nvSpPr>
          <p:cNvPr id="3" name="Shape 1"/>
          <p:cNvSpPr/>
          <p:nvPr/>
        </p:nvSpPr>
        <p:spPr>
          <a:xfrm>
            <a:off x="716280" y="2720340"/>
            <a:ext cx="1874520" cy="1417320"/>
          </a:xfrm>
          <a:prstGeom prst="roundRect">
            <a:avLst/>
          </a:prstGeom>
          <a:solidFill>
            <a:srgbClr val="EAF4DA"/>
          </a:solidFill>
          <a:ln w="12700">
            <a:solidFill>
              <a:srgbClr val="D7E5DF"/>
            </a:solidFill>
            <a:prstDash val="solid"/>
          </a:ln>
        </p:spPr>
        <p:txBody>
          <a:bodyPr/>
          <a:lstStyle/>
          <a:p>
            <a:endParaRPr lang="en-US"/>
          </a:p>
        </p:txBody>
      </p:sp>
      <p:sp>
        <p:nvSpPr>
          <p:cNvPr id="4" name="Text 2"/>
          <p:cNvSpPr/>
          <p:nvPr/>
        </p:nvSpPr>
        <p:spPr>
          <a:xfrm>
            <a:off x="1379220" y="2791229"/>
            <a:ext cx="548640" cy="365760"/>
          </a:xfrm>
          <a:prstGeom prst="rect">
            <a:avLst/>
          </a:prstGeom>
          <a:noFill/>
          <a:ln/>
        </p:spPr>
        <p:txBody>
          <a:bodyPr wrap="square" lIns="0" tIns="0" rIns="0" bIns="0" rtlCol="0" anchor="ctr"/>
          <a:lstStyle/>
          <a:p>
            <a:pPr marL="0" indent="0" algn="ctr">
              <a:buNone/>
            </a:pPr>
            <a:r>
              <a:rPr lang="en-US" sz="2300" b="1" dirty="0">
                <a:solidFill>
                  <a:srgbClr val="28A37A"/>
                </a:solidFill>
              </a:rPr>
              <a:t>1</a:t>
            </a:r>
            <a:endParaRPr lang="en-US" sz="2300" dirty="0"/>
          </a:p>
        </p:txBody>
      </p:sp>
      <p:sp>
        <p:nvSpPr>
          <p:cNvPr id="5" name="Text 3"/>
          <p:cNvSpPr/>
          <p:nvPr/>
        </p:nvSpPr>
        <p:spPr>
          <a:xfrm>
            <a:off x="899160" y="3407664"/>
            <a:ext cx="1508760" cy="411480"/>
          </a:xfrm>
          <a:prstGeom prst="rect">
            <a:avLst/>
          </a:prstGeom>
          <a:noFill/>
          <a:ln/>
        </p:spPr>
        <p:txBody>
          <a:bodyPr wrap="square" lIns="0" tIns="0" rIns="0" bIns="0" rtlCol="0" anchor="ctr"/>
          <a:lstStyle/>
          <a:p>
            <a:pPr marL="0" indent="0" algn="ctr">
              <a:buNone/>
            </a:pPr>
            <a:r>
              <a:rPr lang="en-US" sz="2000" b="1" dirty="0">
                <a:solidFill>
                  <a:srgbClr val="163D38"/>
                </a:solidFill>
              </a:rPr>
              <a:t>Same core questions</a:t>
            </a:r>
            <a:endParaRPr lang="en-US" sz="2000" dirty="0"/>
          </a:p>
        </p:txBody>
      </p:sp>
      <p:sp>
        <p:nvSpPr>
          <p:cNvPr id="6" name="Shape 4"/>
          <p:cNvSpPr/>
          <p:nvPr/>
        </p:nvSpPr>
        <p:spPr>
          <a:xfrm>
            <a:off x="3009900" y="2720340"/>
            <a:ext cx="1874520" cy="1417320"/>
          </a:xfrm>
          <a:prstGeom prst="roundRect">
            <a:avLst/>
          </a:prstGeom>
          <a:solidFill>
            <a:srgbClr val="DDEFE8"/>
          </a:solidFill>
          <a:ln w="12700">
            <a:solidFill>
              <a:srgbClr val="D7E5DF"/>
            </a:solidFill>
            <a:prstDash val="solid"/>
          </a:ln>
        </p:spPr>
        <p:txBody>
          <a:bodyPr/>
          <a:lstStyle/>
          <a:p>
            <a:endParaRPr lang="en-US"/>
          </a:p>
        </p:txBody>
      </p:sp>
      <p:sp>
        <p:nvSpPr>
          <p:cNvPr id="7" name="Text 5"/>
          <p:cNvSpPr/>
          <p:nvPr/>
        </p:nvSpPr>
        <p:spPr>
          <a:xfrm>
            <a:off x="3730752" y="2791229"/>
            <a:ext cx="548640" cy="365760"/>
          </a:xfrm>
          <a:prstGeom prst="rect">
            <a:avLst/>
          </a:prstGeom>
          <a:noFill/>
          <a:ln/>
        </p:spPr>
        <p:txBody>
          <a:bodyPr wrap="square" lIns="0" tIns="0" rIns="0" bIns="0" rtlCol="0" anchor="ctr"/>
          <a:lstStyle/>
          <a:p>
            <a:pPr marL="0" indent="0" algn="ctr">
              <a:buNone/>
            </a:pPr>
            <a:r>
              <a:rPr lang="en-US" sz="2300" b="1" dirty="0">
                <a:solidFill>
                  <a:srgbClr val="28A37A"/>
                </a:solidFill>
              </a:rPr>
              <a:t>2</a:t>
            </a:r>
            <a:endParaRPr lang="en-US" sz="2300" dirty="0"/>
          </a:p>
        </p:txBody>
      </p:sp>
      <p:sp>
        <p:nvSpPr>
          <p:cNvPr id="8" name="Text 6"/>
          <p:cNvSpPr/>
          <p:nvPr/>
        </p:nvSpPr>
        <p:spPr>
          <a:xfrm>
            <a:off x="3192780" y="3398427"/>
            <a:ext cx="1508760" cy="411480"/>
          </a:xfrm>
          <a:prstGeom prst="rect">
            <a:avLst/>
          </a:prstGeom>
          <a:noFill/>
          <a:ln/>
        </p:spPr>
        <p:txBody>
          <a:bodyPr wrap="square" lIns="0" tIns="0" rIns="0" bIns="0" rtlCol="0" anchor="ctr"/>
          <a:lstStyle/>
          <a:p>
            <a:pPr marL="0" indent="0" algn="ctr">
              <a:buNone/>
            </a:pPr>
            <a:r>
              <a:rPr lang="en-US" sz="2000" b="1" dirty="0">
                <a:solidFill>
                  <a:srgbClr val="163D38"/>
                </a:solidFill>
              </a:rPr>
              <a:t>Consistent scoring</a:t>
            </a:r>
            <a:endParaRPr lang="en-US" sz="2000" dirty="0"/>
          </a:p>
        </p:txBody>
      </p:sp>
      <p:sp>
        <p:nvSpPr>
          <p:cNvPr id="9" name="Shape 7"/>
          <p:cNvSpPr/>
          <p:nvPr/>
        </p:nvSpPr>
        <p:spPr>
          <a:xfrm>
            <a:off x="5250180" y="2720340"/>
            <a:ext cx="1874520" cy="1417320"/>
          </a:xfrm>
          <a:prstGeom prst="roundRect">
            <a:avLst/>
          </a:prstGeom>
          <a:solidFill>
            <a:srgbClr val="EAF4DA"/>
          </a:solidFill>
          <a:ln w="12700">
            <a:solidFill>
              <a:srgbClr val="D7E5DF"/>
            </a:solidFill>
            <a:prstDash val="solid"/>
          </a:ln>
        </p:spPr>
        <p:txBody>
          <a:bodyPr/>
          <a:lstStyle/>
          <a:p>
            <a:endParaRPr lang="en-US"/>
          </a:p>
        </p:txBody>
      </p:sp>
      <p:sp>
        <p:nvSpPr>
          <p:cNvPr id="10" name="Text 8"/>
          <p:cNvSpPr/>
          <p:nvPr/>
        </p:nvSpPr>
        <p:spPr>
          <a:xfrm>
            <a:off x="5913120" y="2791229"/>
            <a:ext cx="548640" cy="365760"/>
          </a:xfrm>
          <a:prstGeom prst="rect">
            <a:avLst/>
          </a:prstGeom>
          <a:noFill/>
          <a:ln/>
        </p:spPr>
        <p:txBody>
          <a:bodyPr wrap="square" lIns="0" tIns="0" rIns="0" bIns="0" rtlCol="0" anchor="ctr"/>
          <a:lstStyle/>
          <a:p>
            <a:pPr marL="0" indent="0" algn="ctr">
              <a:buNone/>
            </a:pPr>
            <a:r>
              <a:rPr lang="en-US" sz="2300" b="1" dirty="0">
                <a:solidFill>
                  <a:srgbClr val="28A37A"/>
                </a:solidFill>
              </a:rPr>
              <a:t>3</a:t>
            </a:r>
            <a:endParaRPr lang="en-US" sz="2300" dirty="0"/>
          </a:p>
        </p:txBody>
      </p:sp>
      <p:sp>
        <p:nvSpPr>
          <p:cNvPr id="11" name="Text 9"/>
          <p:cNvSpPr/>
          <p:nvPr/>
        </p:nvSpPr>
        <p:spPr>
          <a:xfrm>
            <a:off x="5490972" y="3397965"/>
            <a:ext cx="1508760" cy="411480"/>
          </a:xfrm>
          <a:prstGeom prst="rect">
            <a:avLst/>
          </a:prstGeom>
          <a:noFill/>
          <a:ln/>
        </p:spPr>
        <p:txBody>
          <a:bodyPr wrap="square" lIns="0" tIns="0" rIns="0" bIns="0" rtlCol="0" anchor="ctr"/>
          <a:lstStyle/>
          <a:p>
            <a:pPr marL="0" indent="0" algn="ctr">
              <a:buNone/>
            </a:pPr>
            <a:r>
              <a:rPr lang="en-US" sz="2000" b="1" dirty="0">
                <a:solidFill>
                  <a:srgbClr val="163D38"/>
                </a:solidFill>
              </a:rPr>
              <a:t>Behavioral evidence</a:t>
            </a:r>
            <a:endParaRPr lang="en-US" sz="2000" dirty="0"/>
          </a:p>
        </p:txBody>
      </p:sp>
      <p:sp>
        <p:nvSpPr>
          <p:cNvPr id="12" name="Shape 10"/>
          <p:cNvSpPr/>
          <p:nvPr/>
        </p:nvSpPr>
        <p:spPr>
          <a:xfrm>
            <a:off x="7662672" y="2713505"/>
            <a:ext cx="1874520" cy="1417320"/>
          </a:xfrm>
          <a:prstGeom prst="roundRect">
            <a:avLst/>
          </a:prstGeom>
          <a:solidFill>
            <a:srgbClr val="DDEFE8"/>
          </a:solidFill>
          <a:ln w="12700">
            <a:solidFill>
              <a:srgbClr val="D7E5DF"/>
            </a:solidFill>
            <a:prstDash val="solid"/>
          </a:ln>
        </p:spPr>
        <p:txBody>
          <a:bodyPr/>
          <a:lstStyle/>
          <a:p>
            <a:endParaRPr lang="en-US"/>
          </a:p>
        </p:txBody>
      </p:sp>
      <p:sp>
        <p:nvSpPr>
          <p:cNvPr id="13" name="Text 11"/>
          <p:cNvSpPr/>
          <p:nvPr/>
        </p:nvSpPr>
        <p:spPr>
          <a:xfrm>
            <a:off x="8239298" y="2796771"/>
            <a:ext cx="548640" cy="365760"/>
          </a:xfrm>
          <a:prstGeom prst="rect">
            <a:avLst/>
          </a:prstGeom>
          <a:noFill/>
          <a:ln/>
        </p:spPr>
        <p:txBody>
          <a:bodyPr wrap="square" lIns="0" tIns="0" rIns="0" bIns="0" rtlCol="0" anchor="ctr"/>
          <a:lstStyle/>
          <a:p>
            <a:pPr marL="0" indent="0" algn="ctr">
              <a:buNone/>
            </a:pPr>
            <a:r>
              <a:rPr lang="en-US" sz="2300" b="1" dirty="0">
                <a:solidFill>
                  <a:srgbClr val="28A37A"/>
                </a:solidFill>
              </a:rPr>
              <a:t>4</a:t>
            </a:r>
            <a:endParaRPr lang="en-US" sz="2300" dirty="0"/>
          </a:p>
        </p:txBody>
      </p:sp>
      <p:sp>
        <p:nvSpPr>
          <p:cNvPr id="14" name="Text 12"/>
          <p:cNvSpPr/>
          <p:nvPr/>
        </p:nvSpPr>
        <p:spPr>
          <a:xfrm>
            <a:off x="7759238" y="3443501"/>
            <a:ext cx="1508760" cy="411480"/>
          </a:xfrm>
          <a:prstGeom prst="rect">
            <a:avLst/>
          </a:prstGeom>
          <a:noFill/>
          <a:ln/>
        </p:spPr>
        <p:txBody>
          <a:bodyPr wrap="square" lIns="0" tIns="0" rIns="0" bIns="0" rtlCol="0" anchor="ctr"/>
          <a:lstStyle/>
          <a:p>
            <a:pPr marL="0" indent="0" algn="ctr">
              <a:buNone/>
            </a:pPr>
            <a:r>
              <a:rPr lang="en-US" sz="2000" b="1" dirty="0">
                <a:solidFill>
                  <a:srgbClr val="163D38"/>
                </a:solidFill>
              </a:rPr>
              <a:t>Targeted follow-ups</a:t>
            </a:r>
            <a:endParaRPr lang="en-US" sz="2000" dirty="0"/>
          </a:p>
        </p:txBody>
      </p:sp>
      <p:sp>
        <p:nvSpPr>
          <p:cNvPr id="15" name="Shape 13"/>
          <p:cNvSpPr/>
          <p:nvPr/>
        </p:nvSpPr>
        <p:spPr>
          <a:xfrm>
            <a:off x="9816638" y="2720340"/>
            <a:ext cx="1874520" cy="1417320"/>
          </a:xfrm>
          <a:prstGeom prst="roundRect">
            <a:avLst/>
          </a:prstGeom>
          <a:solidFill>
            <a:srgbClr val="EAF4DA"/>
          </a:solidFill>
          <a:ln w="12700">
            <a:solidFill>
              <a:srgbClr val="D7E5DF"/>
            </a:solidFill>
            <a:prstDash val="solid"/>
          </a:ln>
        </p:spPr>
        <p:txBody>
          <a:bodyPr/>
          <a:lstStyle/>
          <a:p>
            <a:endParaRPr lang="en-US"/>
          </a:p>
        </p:txBody>
      </p:sp>
      <p:sp>
        <p:nvSpPr>
          <p:cNvPr id="16" name="Text 14"/>
          <p:cNvSpPr/>
          <p:nvPr/>
        </p:nvSpPr>
        <p:spPr>
          <a:xfrm>
            <a:off x="10451592" y="2796771"/>
            <a:ext cx="548640" cy="365760"/>
          </a:xfrm>
          <a:prstGeom prst="rect">
            <a:avLst/>
          </a:prstGeom>
          <a:noFill/>
          <a:ln/>
        </p:spPr>
        <p:txBody>
          <a:bodyPr wrap="square" lIns="0" tIns="0" rIns="0" bIns="0" rtlCol="0" anchor="ctr"/>
          <a:lstStyle/>
          <a:p>
            <a:pPr marL="0" indent="0" algn="ctr">
              <a:buNone/>
            </a:pPr>
            <a:r>
              <a:rPr lang="en-US" sz="2300" b="1" dirty="0">
                <a:solidFill>
                  <a:srgbClr val="28A37A"/>
                </a:solidFill>
              </a:rPr>
              <a:t>5</a:t>
            </a:r>
            <a:endParaRPr lang="en-US" sz="2300" dirty="0"/>
          </a:p>
        </p:txBody>
      </p:sp>
      <p:sp>
        <p:nvSpPr>
          <p:cNvPr id="17" name="Text 15"/>
          <p:cNvSpPr/>
          <p:nvPr/>
        </p:nvSpPr>
        <p:spPr>
          <a:xfrm>
            <a:off x="9999518" y="3443501"/>
            <a:ext cx="1508760" cy="411480"/>
          </a:xfrm>
          <a:prstGeom prst="rect">
            <a:avLst/>
          </a:prstGeom>
          <a:noFill/>
          <a:ln/>
        </p:spPr>
        <p:txBody>
          <a:bodyPr wrap="square" lIns="0" tIns="0" rIns="0" bIns="0" rtlCol="0" anchor="ctr"/>
          <a:lstStyle/>
          <a:p>
            <a:pPr marL="0" indent="0" algn="ctr">
              <a:buNone/>
            </a:pPr>
            <a:r>
              <a:rPr lang="en-US" sz="2000" b="1" dirty="0">
                <a:solidFill>
                  <a:srgbClr val="163D38"/>
                </a:solidFill>
              </a:rPr>
              <a:t>Independent ratings</a:t>
            </a:r>
            <a:endParaRPr lang="en-US" sz="2000" dirty="0"/>
          </a:p>
        </p:txBody>
      </p:sp>
      <p:sp>
        <p:nvSpPr>
          <p:cNvPr id="18" name="Shape 16"/>
          <p:cNvSpPr/>
          <p:nvPr/>
        </p:nvSpPr>
        <p:spPr>
          <a:xfrm>
            <a:off x="701040" y="5203629"/>
            <a:ext cx="10789920" cy="438912"/>
          </a:xfrm>
          <a:prstGeom prst="roundRect">
            <a:avLst/>
          </a:prstGeom>
          <a:solidFill>
            <a:srgbClr val="EDF5F2"/>
          </a:solidFill>
          <a:ln w="12700">
            <a:solidFill>
              <a:srgbClr val="EDF5F2"/>
            </a:solidFill>
            <a:prstDash val="solid"/>
          </a:ln>
        </p:spPr>
        <p:txBody>
          <a:bodyPr/>
          <a:lstStyle/>
          <a:p>
            <a:endParaRPr lang="en-US" dirty="0"/>
          </a:p>
        </p:txBody>
      </p:sp>
      <p:sp>
        <p:nvSpPr>
          <p:cNvPr id="19" name="Text 17"/>
          <p:cNvSpPr/>
          <p:nvPr/>
        </p:nvSpPr>
        <p:spPr>
          <a:xfrm>
            <a:off x="701040" y="5331645"/>
            <a:ext cx="10424160" cy="182880"/>
          </a:xfrm>
          <a:prstGeom prst="rect">
            <a:avLst/>
          </a:prstGeom>
          <a:noFill/>
          <a:ln/>
        </p:spPr>
        <p:txBody>
          <a:bodyPr wrap="square" lIns="0" tIns="0" rIns="0" bIns="0" rtlCol="0" anchor="ctr"/>
          <a:lstStyle/>
          <a:p>
            <a:pPr marL="0" indent="0" algn="ctr">
              <a:buNone/>
            </a:pPr>
            <a:r>
              <a:rPr lang="en-US" sz="2400" b="1" dirty="0">
                <a:solidFill>
                  <a:srgbClr val="315D56"/>
                </a:solidFill>
              </a:rPr>
              <a:t>Consistency improves fairness, comparability, and defensibility.</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09600" y="703350"/>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Behavioral Interviewing: Ask for the Story</a:t>
            </a:r>
            <a:endParaRPr lang="en-US" sz="4000" dirty="0"/>
          </a:p>
        </p:txBody>
      </p:sp>
      <p:sp>
        <p:nvSpPr>
          <p:cNvPr id="3" name="Shape 1"/>
          <p:cNvSpPr/>
          <p:nvPr/>
        </p:nvSpPr>
        <p:spPr>
          <a:xfrm>
            <a:off x="594360" y="1508760"/>
            <a:ext cx="5166360" cy="34747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4" name="Shape 2"/>
          <p:cNvSpPr/>
          <p:nvPr/>
        </p:nvSpPr>
        <p:spPr>
          <a:xfrm>
            <a:off x="613479" y="1508760"/>
            <a:ext cx="73152" cy="3474720"/>
          </a:xfrm>
          <a:prstGeom prst="rect">
            <a:avLst/>
          </a:prstGeom>
          <a:solidFill>
            <a:srgbClr val="E97964"/>
          </a:solidFill>
          <a:ln w="12700">
            <a:solidFill>
              <a:srgbClr val="E97964"/>
            </a:solidFill>
            <a:prstDash val="solid"/>
          </a:ln>
        </p:spPr>
        <p:txBody>
          <a:bodyPr/>
          <a:lstStyle/>
          <a:p>
            <a:endParaRPr lang="en-US"/>
          </a:p>
        </p:txBody>
      </p:sp>
      <p:sp>
        <p:nvSpPr>
          <p:cNvPr id="5" name="Text 3"/>
          <p:cNvSpPr/>
          <p:nvPr/>
        </p:nvSpPr>
        <p:spPr>
          <a:xfrm>
            <a:off x="1005840" y="1673352"/>
            <a:ext cx="4754880" cy="274320"/>
          </a:xfrm>
          <a:prstGeom prst="rect">
            <a:avLst/>
          </a:prstGeom>
          <a:noFill/>
          <a:ln/>
        </p:spPr>
        <p:txBody>
          <a:bodyPr wrap="square" lIns="0" tIns="0" rIns="0" bIns="0" rtlCol="0" anchor="ctr"/>
          <a:lstStyle/>
          <a:p>
            <a:pPr marL="0" indent="0">
              <a:buNone/>
            </a:pPr>
            <a:r>
              <a:rPr lang="en-US" sz="2800" b="1" dirty="0">
                <a:solidFill>
                  <a:srgbClr val="163D38"/>
                </a:solidFill>
              </a:rPr>
              <a:t>WEAK QUESTIONS</a:t>
            </a:r>
            <a:endParaRPr lang="en-US" sz="2800" b="1" dirty="0"/>
          </a:p>
        </p:txBody>
      </p:sp>
      <p:sp>
        <p:nvSpPr>
          <p:cNvPr id="6" name="Text 4"/>
          <p:cNvSpPr/>
          <p:nvPr/>
        </p:nvSpPr>
        <p:spPr>
          <a:xfrm>
            <a:off x="1005840" y="2262908"/>
            <a:ext cx="4754880" cy="2592555"/>
          </a:xfrm>
          <a:prstGeom prst="rect">
            <a:avLst/>
          </a:prstGeom>
          <a:noFill/>
          <a:ln/>
        </p:spPr>
        <p:txBody>
          <a:bodyPr wrap="square" lIns="0" tIns="0" rIns="0" bIns="0" rtlCol="0" anchor="t">
            <a:normAutofit/>
          </a:bodyPr>
          <a:lstStyle/>
          <a:p>
            <a:pPr marL="0" indent="0">
              <a:buNone/>
            </a:pPr>
            <a:r>
              <a:rPr lang="en-US" sz="2000" dirty="0">
                <a:solidFill>
                  <a:srgbClr val="20302D"/>
                </a:solidFill>
              </a:rPr>
              <a:t>“Are you good at handling conflict?”</a:t>
            </a:r>
            <a:endParaRPr lang="en-US" sz="2000" dirty="0"/>
          </a:p>
          <a:p>
            <a:pPr marL="0" indent="0">
              <a:buNone/>
            </a:pPr>
            <a:endParaRPr lang="en-US" sz="2000" dirty="0"/>
          </a:p>
          <a:p>
            <a:pPr marL="0" indent="0">
              <a:buNone/>
            </a:pPr>
            <a:r>
              <a:rPr lang="en-US" sz="2000" dirty="0">
                <a:solidFill>
                  <a:srgbClr val="20302D"/>
                </a:solidFill>
              </a:rPr>
              <a:t>Likely result: a polished opinion about themselves.</a:t>
            </a:r>
          </a:p>
          <a:p>
            <a:pPr marL="0" indent="0">
              <a:buNone/>
            </a:pPr>
            <a:endParaRPr lang="en-US" sz="2000" dirty="0">
              <a:solidFill>
                <a:srgbClr val="20302D"/>
              </a:solidFill>
            </a:endParaRPr>
          </a:p>
          <a:p>
            <a:pPr marL="0" indent="0">
              <a:buNone/>
            </a:pPr>
            <a:r>
              <a:rPr lang="en-US" sz="2000" dirty="0">
                <a:solidFill>
                  <a:srgbClr val="20302D"/>
                </a:solidFill>
              </a:rPr>
              <a:t>What is your #1 Weakness?</a:t>
            </a:r>
          </a:p>
          <a:p>
            <a:pPr marL="0" indent="0">
              <a:buNone/>
            </a:pPr>
            <a:endParaRPr lang="en-US" sz="2000" dirty="0">
              <a:solidFill>
                <a:srgbClr val="20302D"/>
              </a:solidFill>
            </a:endParaRPr>
          </a:p>
          <a:p>
            <a:pPr marL="0" indent="0">
              <a:buNone/>
            </a:pPr>
            <a:r>
              <a:rPr lang="en-US" sz="2000" dirty="0">
                <a:solidFill>
                  <a:srgbClr val="20302D"/>
                </a:solidFill>
              </a:rPr>
              <a:t>Likely result: a polished turnaround.</a:t>
            </a:r>
            <a:endParaRPr lang="en-US" sz="2000" dirty="0"/>
          </a:p>
        </p:txBody>
      </p:sp>
      <p:sp>
        <p:nvSpPr>
          <p:cNvPr id="7" name="Shape 5"/>
          <p:cNvSpPr/>
          <p:nvPr/>
        </p:nvSpPr>
        <p:spPr>
          <a:xfrm>
            <a:off x="6217920" y="1508760"/>
            <a:ext cx="5166360" cy="34747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6217920" y="1508760"/>
            <a:ext cx="73152" cy="3474720"/>
          </a:xfrm>
          <a:prstGeom prst="rect">
            <a:avLst/>
          </a:prstGeom>
          <a:solidFill>
            <a:srgbClr val="28A37A"/>
          </a:solidFill>
          <a:ln w="12700">
            <a:solidFill>
              <a:srgbClr val="28A37A"/>
            </a:solidFill>
            <a:prstDash val="solid"/>
          </a:ln>
        </p:spPr>
        <p:txBody>
          <a:bodyPr/>
          <a:lstStyle/>
          <a:p>
            <a:endParaRPr lang="en-US"/>
          </a:p>
        </p:txBody>
      </p:sp>
      <p:sp>
        <p:nvSpPr>
          <p:cNvPr id="9" name="Text 7"/>
          <p:cNvSpPr/>
          <p:nvPr/>
        </p:nvSpPr>
        <p:spPr>
          <a:xfrm>
            <a:off x="6446520" y="1673352"/>
            <a:ext cx="4754880" cy="274320"/>
          </a:xfrm>
          <a:prstGeom prst="rect">
            <a:avLst/>
          </a:prstGeom>
          <a:noFill/>
          <a:ln/>
        </p:spPr>
        <p:txBody>
          <a:bodyPr wrap="square" lIns="0" tIns="0" rIns="0" bIns="0" rtlCol="0" anchor="ctr"/>
          <a:lstStyle/>
          <a:p>
            <a:pPr marL="0" indent="0">
              <a:buNone/>
            </a:pPr>
            <a:r>
              <a:rPr lang="en-US" sz="2800" b="1" dirty="0">
                <a:solidFill>
                  <a:srgbClr val="163D38"/>
                </a:solidFill>
              </a:rPr>
              <a:t>STRONG QUESTION</a:t>
            </a:r>
            <a:endParaRPr lang="en-US" sz="2800" dirty="0"/>
          </a:p>
        </p:txBody>
      </p:sp>
      <p:sp>
        <p:nvSpPr>
          <p:cNvPr id="10" name="Text 8"/>
          <p:cNvSpPr/>
          <p:nvPr/>
        </p:nvSpPr>
        <p:spPr>
          <a:xfrm>
            <a:off x="6460236" y="2301517"/>
            <a:ext cx="4754880" cy="2715768"/>
          </a:xfrm>
          <a:prstGeom prst="rect">
            <a:avLst/>
          </a:prstGeom>
          <a:noFill/>
          <a:ln/>
        </p:spPr>
        <p:txBody>
          <a:bodyPr wrap="square" lIns="0" tIns="0" rIns="0" bIns="0" rtlCol="0" anchor="t">
            <a:normAutofit/>
          </a:bodyPr>
          <a:lstStyle/>
          <a:p>
            <a:pPr marL="0" indent="0">
              <a:buNone/>
            </a:pPr>
            <a:r>
              <a:rPr lang="en-US" sz="2000" dirty="0">
                <a:solidFill>
                  <a:srgbClr val="20302D"/>
                </a:solidFill>
              </a:rPr>
              <a:t>“Tell us about a significant conflict you faced between members of your leadership team. What did you do, and what happened?”</a:t>
            </a:r>
            <a:endParaRPr lang="en-US" sz="2000" dirty="0"/>
          </a:p>
          <a:p>
            <a:pPr marL="0" indent="0">
              <a:buNone/>
            </a:pPr>
            <a:endParaRPr lang="en-US" sz="2000" dirty="0"/>
          </a:p>
          <a:p>
            <a:pPr marL="0" indent="0">
              <a:buNone/>
            </a:pPr>
            <a:r>
              <a:rPr lang="en-US" sz="2000" dirty="0">
                <a:solidFill>
                  <a:srgbClr val="20302D"/>
                </a:solidFill>
              </a:rPr>
              <a:t>Likely result: evidence.</a:t>
            </a:r>
            <a:endParaRPr lang="en-US" sz="2000" dirty="0"/>
          </a:p>
        </p:txBody>
      </p:sp>
      <p:sp>
        <p:nvSpPr>
          <p:cNvPr id="11" name="Shape 9"/>
          <p:cNvSpPr/>
          <p:nvPr/>
        </p:nvSpPr>
        <p:spPr>
          <a:xfrm>
            <a:off x="617220" y="5458968"/>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12" name="Text 10"/>
          <p:cNvSpPr/>
          <p:nvPr/>
        </p:nvSpPr>
        <p:spPr>
          <a:xfrm>
            <a:off x="790956" y="5620790"/>
            <a:ext cx="10424160" cy="182880"/>
          </a:xfrm>
          <a:prstGeom prst="rect">
            <a:avLst/>
          </a:prstGeom>
          <a:noFill/>
          <a:ln/>
        </p:spPr>
        <p:txBody>
          <a:bodyPr wrap="square" lIns="0" tIns="0" rIns="0" bIns="0" rtlCol="0" anchor="ctr"/>
          <a:lstStyle/>
          <a:p>
            <a:pPr marL="0" indent="0" algn="ctr">
              <a:buNone/>
            </a:pPr>
            <a:r>
              <a:rPr lang="en-US" sz="2000" b="1" dirty="0">
                <a:solidFill>
                  <a:srgbClr val="315D56"/>
                </a:solidFill>
              </a:rPr>
              <a:t>Past behavior is not a guarantee—but it gives the board something concrete to evaluate.</a:t>
            </a:r>
            <a:endParaRPr lang="en-US" sz="20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2700" b="1" dirty="0">
                <a:solidFill>
                  <a:srgbClr val="163D38"/>
                </a:solidFill>
              </a:rPr>
              <a:t>The Power of the Follow-Up Question</a:t>
            </a:r>
            <a:endParaRPr lang="en-US" sz="2700" dirty="0"/>
          </a:p>
        </p:txBody>
      </p:sp>
      <p:sp>
        <p:nvSpPr>
          <p:cNvPr id="3" name="Shape 1"/>
          <p:cNvSpPr/>
          <p:nvPr/>
        </p:nvSpPr>
        <p:spPr>
          <a:xfrm>
            <a:off x="868680" y="1417320"/>
            <a:ext cx="5074920" cy="749808"/>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4" name="Shape 2"/>
          <p:cNvSpPr/>
          <p:nvPr/>
        </p:nvSpPr>
        <p:spPr>
          <a:xfrm>
            <a:off x="868680" y="1417320"/>
            <a:ext cx="73152" cy="749808"/>
          </a:xfrm>
          <a:prstGeom prst="rect">
            <a:avLst/>
          </a:prstGeom>
          <a:solidFill>
            <a:srgbClr val="28A37A"/>
          </a:solidFill>
          <a:ln w="12700">
            <a:solidFill>
              <a:srgbClr val="28A37A"/>
            </a:solidFill>
            <a:prstDash val="solid"/>
          </a:ln>
        </p:spPr>
        <p:txBody>
          <a:bodyPr/>
          <a:lstStyle/>
          <a:p>
            <a:endParaRPr lang="en-US"/>
          </a:p>
        </p:txBody>
      </p:sp>
      <p:sp>
        <p:nvSpPr>
          <p:cNvPr id="5" name="Text 3"/>
          <p:cNvSpPr/>
          <p:nvPr/>
        </p:nvSpPr>
        <p:spPr>
          <a:xfrm>
            <a:off x="1097280" y="1581912"/>
            <a:ext cx="4663440" cy="274320"/>
          </a:xfrm>
          <a:prstGeom prst="rect">
            <a:avLst/>
          </a:prstGeom>
          <a:noFill/>
          <a:ln/>
        </p:spPr>
        <p:txBody>
          <a:bodyPr wrap="square" lIns="0" tIns="0" rIns="0" bIns="0" rtlCol="0" anchor="ctr"/>
          <a:lstStyle/>
          <a:p>
            <a:pPr marL="0" indent="0">
              <a:buNone/>
            </a:pPr>
            <a:endParaRPr lang="en-US" sz="1500" dirty="0"/>
          </a:p>
        </p:txBody>
      </p:sp>
      <p:sp>
        <p:nvSpPr>
          <p:cNvPr id="6" name="Text 4"/>
          <p:cNvSpPr/>
          <p:nvPr/>
        </p:nvSpPr>
        <p:spPr>
          <a:xfrm>
            <a:off x="1097280" y="1691640"/>
            <a:ext cx="4663440" cy="274320"/>
          </a:xfrm>
          <a:prstGeom prst="rect">
            <a:avLst/>
          </a:prstGeom>
          <a:noFill/>
          <a:ln/>
        </p:spPr>
        <p:txBody>
          <a:bodyPr wrap="square" lIns="0" tIns="0" rIns="0" bIns="0" rtlCol="0" anchor="t">
            <a:noAutofit/>
          </a:bodyPr>
          <a:lstStyle/>
          <a:p>
            <a:pPr marL="0" indent="0">
              <a:buNone/>
            </a:pPr>
            <a:r>
              <a:rPr lang="en-US" sz="2400" dirty="0">
                <a:solidFill>
                  <a:srgbClr val="20302D"/>
                </a:solidFill>
              </a:rPr>
              <a:t>What specifically was your role?</a:t>
            </a:r>
            <a:endParaRPr lang="en-US" sz="2400" dirty="0"/>
          </a:p>
        </p:txBody>
      </p:sp>
      <p:sp>
        <p:nvSpPr>
          <p:cNvPr id="7" name="Shape 5"/>
          <p:cNvSpPr/>
          <p:nvPr/>
        </p:nvSpPr>
        <p:spPr>
          <a:xfrm>
            <a:off x="6345936" y="1417320"/>
            <a:ext cx="5074920" cy="749808"/>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8" name="Shape 6"/>
          <p:cNvSpPr/>
          <p:nvPr/>
        </p:nvSpPr>
        <p:spPr>
          <a:xfrm>
            <a:off x="6309360" y="1417320"/>
            <a:ext cx="73152" cy="749808"/>
          </a:xfrm>
          <a:prstGeom prst="rect">
            <a:avLst/>
          </a:prstGeom>
          <a:solidFill>
            <a:srgbClr val="4E86A6"/>
          </a:solidFill>
          <a:ln w="12700">
            <a:solidFill>
              <a:srgbClr val="4E86A6"/>
            </a:solidFill>
            <a:prstDash val="solid"/>
          </a:ln>
        </p:spPr>
        <p:txBody>
          <a:bodyPr/>
          <a:lstStyle/>
          <a:p>
            <a:endParaRPr lang="en-US"/>
          </a:p>
        </p:txBody>
      </p:sp>
      <p:sp>
        <p:nvSpPr>
          <p:cNvPr id="9" name="Text 7"/>
          <p:cNvSpPr/>
          <p:nvPr/>
        </p:nvSpPr>
        <p:spPr>
          <a:xfrm>
            <a:off x="6537960" y="1581912"/>
            <a:ext cx="4663440" cy="274320"/>
          </a:xfrm>
          <a:prstGeom prst="rect">
            <a:avLst/>
          </a:prstGeom>
          <a:noFill/>
          <a:ln/>
        </p:spPr>
        <p:txBody>
          <a:bodyPr wrap="square" lIns="0" tIns="0" rIns="0" bIns="0" rtlCol="0" anchor="ctr"/>
          <a:lstStyle/>
          <a:p>
            <a:pPr marL="0" indent="0">
              <a:buNone/>
            </a:pPr>
            <a:endParaRPr lang="en-US" sz="1500" dirty="0"/>
          </a:p>
        </p:txBody>
      </p:sp>
      <p:sp>
        <p:nvSpPr>
          <p:cNvPr id="10" name="Text 8"/>
          <p:cNvSpPr/>
          <p:nvPr/>
        </p:nvSpPr>
        <p:spPr>
          <a:xfrm>
            <a:off x="6537960" y="1719072"/>
            <a:ext cx="4663440" cy="274320"/>
          </a:xfrm>
          <a:prstGeom prst="rect">
            <a:avLst/>
          </a:prstGeom>
          <a:noFill/>
          <a:ln/>
        </p:spPr>
        <p:txBody>
          <a:bodyPr wrap="square" lIns="0" tIns="0" rIns="0" bIns="0" rtlCol="0" anchor="t">
            <a:noAutofit/>
          </a:bodyPr>
          <a:lstStyle/>
          <a:p>
            <a:pPr marL="0" indent="0">
              <a:buNone/>
            </a:pPr>
            <a:r>
              <a:rPr lang="en-US" sz="2400" dirty="0">
                <a:solidFill>
                  <a:srgbClr val="20302D"/>
                </a:solidFill>
              </a:rPr>
              <a:t>What did you decide?</a:t>
            </a:r>
            <a:endParaRPr lang="en-US" sz="2400" dirty="0"/>
          </a:p>
        </p:txBody>
      </p:sp>
      <p:sp>
        <p:nvSpPr>
          <p:cNvPr id="11" name="Shape 9"/>
          <p:cNvSpPr/>
          <p:nvPr/>
        </p:nvSpPr>
        <p:spPr>
          <a:xfrm>
            <a:off x="868680" y="2404872"/>
            <a:ext cx="5074920" cy="749808"/>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2" name="Shape 10"/>
          <p:cNvSpPr/>
          <p:nvPr/>
        </p:nvSpPr>
        <p:spPr>
          <a:xfrm>
            <a:off x="868680" y="2404872"/>
            <a:ext cx="73152" cy="749808"/>
          </a:xfrm>
          <a:prstGeom prst="rect">
            <a:avLst/>
          </a:prstGeom>
          <a:solidFill>
            <a:srgbClr val="E8B85B"/>
          </a:solidFill>
          <a:ln w="12700">
            <a:solidFill>
              <a:srgbClr val="E8B85B"/>
            </a:solidFill>
            <a:prstDash val="solid"/>
          </a:ln>
        </p:spPr>
        <p:txBody>
          <a:bodyPr/>
          <a:lstStyle/>
          <a:p>
            <a:endParaRPr lang="en-US"/>
          </a:p>
        </p:txBody>
      </p:sp>
      <p:sp>
        <p:nvSpPr>
          <p:cNvPr id="13" name="Text 11"/>
          <p:cNvSpPr/>
          <p:nvPr/>
        </p:nvSpPr>
        <p:spPr>
          <a:xfrm>
            <a:off x="1097280" y="2569464"/>
            <a:ext cx="4663440" cy="274320"/>
          </a:xfrm>
          <a:prstGeom prst="rect">
            <a:avLst/>
          </a:prstGeom>
          <a:noFill/>
          <a:ln/>
        </p:spPr>
        <p:txBody>
          <a:bodyPr wrap="square" lIns="0" tIns="0" rIns="0" bIns="0" rtlCol="0" anchor="ctr"/>
          <a:lstStyle/>
          <a:p>
            <a:pPr marL="0" indent="0">
              <a:buNone/>
            </a:pPr>
            <a:endParaRPr lang="en-US" sz="1500" dirty="0"/>
          </a:p>
        </p:txBody>
      </p:sp>
      <p:sp>
        <p:nvSpPr>
          <p:cNvPr id="14" name="Text 12"/>
          <p:cNvSpPr/>
          <p:nvPr/>
        </p:nvSpPr>
        <p:spPr>
          <a:xfrm>
            <a:off x="1097280" y="2641600"/>
            <a:ext cx="4663440" cy="385064"/>
          </a:xfrm>
          <a:prstGeom prst="rect">
            <a:avLst/>
          </a:prstGeom>
          <a:noFill/>
          <a:ln/>
        </p:spPr>
        <p:txBody>
          <a:bodyPr wrap="square" lIns="0" tIns="0" rIns="0" bIns="0" rtlCol="0" anchor="t">
            <a:noAutofit/>
          </a:bodyPr>
          <a:lstStyle/>
          <a:p>
            <a:pPr marL="0" indent="0">
              <a:buNone/>
            </a:pPr>
            <a:r>
              <a:rPr lang="en-US" sz="2400" dirty="0">
                <a:solidFill>
                  <a:srgbClr val="20302D"/>
                </a:solidFill>
              </a:rPr>
              <a:t>Why?</a:t>
            </a:r>
            <a:endParaRPr lang="en-US" sz="2400" dirty="0"/>
          </a:p>
        </p:txBody>
      </p:sp>
      <p:sp>
        <p:nvSpPr>
          <p:cNvPr id="15" name="Shape 13"/>
          <p:cNvSpPr/>
          <p:nvPr/>
        </p:nvSpPr>
        <p:spPr>
          <a:xfrm>
            <a:off x="6309360" y="2404872"/>
            <a:ext cx="5074920" cy="749808"/>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6" name="Shape 14"/>
          <p:cNvSpPr/>
          <p:nvPr/>
        </p:nvSpPr>
        <p:spPr>
          <a:xfrm>
            <a:off x="6309360" y="2404872"/>
            <a:ext cx="73152" cy="749808"/>
          </a:xfrm>
          <a:prstGeom prst="rect">
            <a:avLst/>
          </a:prstGeom>
          <a:solidFill>
            <a:srgbClr val="E97964"/>
          </a:solidFill>
          <a:ln w="12700">
            <a:solidFill>
              <a:srgbClr val="E97964"/>
            </a:solidFill>
            <a:prstDash val="solid"/>
          </a:ln>
        </p:spPr>
        <p:txBody>
          <a:bodyPr/>
          <a:lstStyle/>
          <a:p>
            <a:endParaRPr lang="en-US"/>
          </a:p>
        </p:txBody>
      </p:sp>
      <p:sp>
        <p:nvSpPr>
          <p:cNvPr id="17" name="Text 15"/>
          <p:cNvSpPr/>
          <p:nvPr/>
        </p:nvSpPr>
        <p:spPr>
          <a:xfrm>
            <a:off x="6537960" y="2569464"/>
            <a:ext cx="4663440" cy="274320"/>
          </a:xfrm>
          <a:prstGeom prst="rect">
            <a:avLst/>
          </a:prstGeom>
          <a:noFill/>
          <a:ln/>
        </p:spPr>
        <p:txBody>
          <a:bodyPr wrap="square" lIns="0" tIns="0" rIns="0" bIns="0" rtlCol="0" anchor="ctr"/>
          <a:lstStyle/>
          <a:p>
            <a:pPr marL="0" indent="0">
              <a:buNone/>
            </a:pPr>
            <a:endParaRPr lang="en-US" sz="1500" dirty="0"/>
          </a:p>
        </p:txBody>
      </p:sp>
      <p:sp>
        <p:nvSpPr>
          <p:cNvPr id="18" name="Text 16"/>
          <p:cNvSpPr/>
          <p:nvPr/>
        </p:nvSpPr>
        <p:spPr>
          <a:xfrm>
            <a:off x="6515100" y="2641600"/>
            <a:ext cx="4663440" cy="91440"/>
          </a:xfrm>
          <a:prstGeom prst="rect">
            <a:avLst/>
          </a:prstGeom>
          <a:noFill/>
          <a:ln/>
        </p:spPr>
        <p:txBody>
          <a:bodyPr wrap="square" lIns="0" tIns="0" rIns="0" bIns="0" rtlCol="0" anchor="t">
            <a:noAutofit/>
          </a:bodyPr>
          <a:lstStyle/>
          <a:p>
            <a:pPr marL="0" indent="0">
              <a:buNone/>
            </a:pPr>
            <a:r>
              <a:rPr lang="en-US" sz="2400" dirty="0">
                <a:solidFill>
                  <a:srgbClr val="20302D"/>
                </a:solidFill>
              </a:rPr>
              <a:t>Who disagreed with you?</a:t>
            </a:r>
            <a:endParaRPr lang="en-US" sz="2400" dirty="0"/>
          </a:p>
        </p:txBody>
      </p:sp>
      <p:sp>
        <p:nvSpPr>
          <p:cNvPr id="19" name="Shape 17"/>
          <p:cNvSpPr/>
          <p:nvPr/>
        </p:nvSpPr>
        <p:spPr>
          <a:xfrm>
            <a:off x="868680" y="3392424"/>
            <a:ext cx="5074920" cy="749808"/>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0" name="Shape 18"/>
          <p:cNvSpPr/>
          <p:nvPr/>
        </p:nvSpPr>
        <p:spPr>
          <a:xfrm>
            <a:off x="868680" y="3392424"/>
            <a:ext cx="73152" cy="749808"/>
          </a:xfrm>
          <a:prstGeom prst="rect">
            <a:avLst/>
          </a:prstGeom>
          <a:solidFill>
            <a:srgbClr val="315D56"/>
          </a:solidFill>
          <a:ln w="12700">
            <a:solidFill>
              <a:srgbClr val="315D56"/>
            </a:solidFill>
            <a:prstDash val="solid"/>
          </a:ln>
        </p:spPr>
        <p:txBody>
          <a:bodyPr/>
          <a:lstStyle/>
          <a:p>
            <a:endParaRPr lang="en-US"/>
          </a:p>
        </p:txBody>
      </p:sp>
      <p:sp>
        <p:nvSpPr>
          <p:cNvPr id="21" name="Text 19"/>
          <p:cNvSpPr/>
          <p:nvPr/>
        </p:nvSpPr>
        <p:spPr>
          <a:xfrm>
            <a:off x="1097280" y="3557016"/>
            <a:ext cx="4663440" cy="274320"/>
          </a:xfrm>
          <a:prstGeom prst="rect">
            <a:avLst/>
          </a:prstGeom>
          <a:noFill/>
          <a:ln/>
        </p:spPr>
        <p:txBody>
          <a:bodyPr wrap="square" lIns="0" tIns="0" rIns="0" bIns="0" rtlCol="0" anchor="ctr"/>
          <a:lstStyle/>
          <a:p>
            <a:pPr marL="0" indent="0">
              <a:buNone/>
            </a:pPr>
            <a:endParaRPr lang="en-US" sz="1500" dirty="0"/>
          </a:p>
        </p:txBody>
      </p:sp>
      <p:sp>
        <p:nvSpPr>
          <p:cNvPr id="22" name="Text 20"/>
          <p:cNvSpPr/>
          <p:nvPr/>
        </p:nvSpPr>
        <p:spPr>
          <a:xfrm>
            <a:off x="1074420" y="3648456"/>
            <a:ext cx="4663440" cy="91440"/>
          </a:xfrm>
          <a:prstGeom prst="rect">
            <a:avLst/>
          </a:prstGeom>
          <a:noFill/>
          <a:ln/>
        </p:spPr>
        <p:txBody>
          <a:bodyPr wrap="square" lIns="0" tIns="0" rIns="0" bIns="0" rtlCol="0" anchor="t">
            <a:noAutofit/>
          </a:bodyPr>
          <a:lstStyle/>
          <a:p>
            <a:pPr marL="0" indent="0">
              <a:buNone/>
            </a:pPr>
            <a:r>
              <a:rPr lang="en-US" sz="2400" dirty="0">
                <a:solidFill>
                  <a:srgbClr val="20302D"/>
                </a:solidFill>
              </a:rPr>
              <a:t>What happened?</a:t>
            </a:r>
            <a:endParaRPr lang="en-US" sz="2400" dirty="0"/>
          </a:p>
        </p:txBody>
      </p:sp>
      <p:sp>
        <p:nvSpPr>
          <p:cNvPr id="23" name="Shape 21"/>
          <p:cNvSpPr/>
          <p:nvPr/>
        </p:nvSpPr>
        <p:spPr>
          <a:xfrm>
            <a:off x="6309360" y="3392424"/>
            <a:ext cx="5074920" cy="749808"/>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4" name="Shape 22"/>
          <p:cNvSpPr/>
          <p:nvPr/>
        </p:nvSpPr>
        <p:spPr>
          <a:xfrm>
            <a:off x="6309360" y="3392424"/>
            <a:ext cx="73152" cy="749808"/>
          </a:xfrm>
          <a:prstGeom prst="rect">
            <a:avLst/>
          </a:prstGeom>
          <a:solidFill>
            <a:srgbClr val="A8D96F"/>
          </a:solidFill>
          <a:ln w="12700">
            <a:solidFill>
              <a:srgbClr val="A8D96F"/>
            </a:solidFill>
            <a:prstDash val="solid"/>
          </a:ln>
        </p:spPr>
        <p:txBody>
          <a:bodyPr/>
          <a:lstStyle/>
          <a:p>
            <a:endParaRPr lang="en-US"/>
          </a:p>
        </p:txBody>
      </p:sp>
      <p:sp>
        <p:nvSpPr>
          <p:cNvPr id="25" name="Text 23"/>
          <p:cNvSpPr/>
          <p:nvPr/>
        </p:nvSpPr>
        <p:spPr>
          <a:xfrm>
            <a:off x="6537960" y="3557016"/>
            <a:ext cx="4663440" cy="274320"/>
          </a:xfrm>
          <a:prstGeom prst="rect">
            <a:avLst/>
          </a:prstGeom>
          <a:noFill/>
          <a:ln/>
        </p:spPr>
        <p:txBody>
          <a:bodyPr wrap="square" lIns="0" tIns="0" rIns="0" bIns="0" rtlCol="0" anchor="ctr"/>
          <a:lstStyle/>
          <a:p>
            <a:pPr marL="0" indent="0">
              <a:buNone/>
            </a:pPr>
            <a:endParaRPr lang="en-US" sz="1500" dirty="0"/>
          </a:p>
        </p:txBody>
      </p:sp>
      <p:sp>
        <p:nvSpPr>
          <p:cNvPr id="26" name="Text 24"/>
          <p:cNvSpPr/>
          <p:nvPr/>
        </p:nvSpPr>
        <p:spPr>
          <a:xfrm>
            <a:off x="6454140" y="3629983"/>
            <a:ext cx="4663440" cy="91440"/>
          </a:xfrm>
          <a:prstGeom prst="rect">
            <a:avLst/>
          </a:prstGeom>
          <a:noFill/>
          <a:ln/>
        </p:spPr>
        <p:txBody>
          <a:bodyPr wrap="square" lIns="0" tIns="0" rIns="0" bIns="0" rtlCol="0" anchor="t">
            <a:noAutofit/>
          </a:bodyPr>
          <a:lstStyle/>
          <a:p>
            <a:pPr marL="0" indent="0">
              <a:buNone/>
            </a:pPr>
            <a:r>
              <a:rPr lang="en-US" sz="2400" dirty="0">
                <a:solidFill>
                  <a:srgbClr val="20302D"/>
                </a:solidFill>
              </a:rPr>
              <a:t>What would you do differently?</a:t>
            </a:r>
            <a:endParaRPr lang="en-US" sz="2400" dirty="0"/>
          </a:p>
        </p:txBody>
      </p:sp>
      <p:sp>
        <p:nvSpPr>
          <p:cNvPr id="27" name="Shape 25"/>
          <p:cNvSpPr/>
          <p:nvPr/>
        </p:nvSpPr>
        <p:spPr>
          <a:xfrm>
            <a:off x="868680" y="4379976"/>
            <a:ext cx="10881360" cy="749808"/>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8" name="Shape 26"/>
          <p:cNvSpPr/>
          <p:nvPr/>
        </p:nvSpPr>
        <p:spPr>
          <a:xfrm>
            <a:off x="868680" y="4379976"/>
            <a:ext cx="73152" cy="749808"/>
          </a:xfrm>
          <a:prstGeom prst="rect">
            <a:avLst/>
          </a:prstGeom>
          <a:solidFill>
            <a:srgbClr val="28A37A"/>
          </a:solidFill>
          <a:ln w="12700">
            <a:solidFill>
              <a:srgbClr val="28A37A"/>
            </a:solidFill>
            <a:prstDash val="solid"/>
          </a:ln>
        </p:spPr>
        <p:txBody>
          <a:bodyPr/>
          <a:lstStyle/>
          <a:p>
            <a:endParaRPr lang="en-US"/>
          </a:p>
        </p:txBody>
      </p:sp>
      <p:sp>
        <p:nvSpPr>
          <p:cNvPr id="29" name="Text 27"/>
          <p:cNvSpPr/>
          <p:nvPr/>
        </p:nvSpPr>
        <p:spPr>
          <a:xfrm>
            <a:off x="1097280" y="4544568"/>
            <a:ext cx="10469880" cy="274320"/>
          </a:xfrm>
          <a:prstGeom prst="rect">
            <a:avLst/>
          </a:prstGeom>
          <a:noFill/>
          <a:ln/>
        </p:spPr>
        <p:txBody>
          <a:bodyPr wrap="square" lIns="0" tIns="0" rIns="0" bIns="0" rtlCol="0" anchor="ctr"/>
          <a:lstStyle/>
          <a:p>
            <a:pPr marL="0" indent="0">
              <a:buNone/>
            </a:pPr>
            <a:endParaRPr lang="en-US" sz="1500" dirty="0"/>
          </a:p>
        </p:txBody>
      </p:sp>
      <p:sp>
        <p:nvSpPr>
          <p:cNvPr id="30" name="Text 28"/>
          <p:cNvSpPr/>
          <p:nvPr/>
        </p:nvSpPr>
        <p:spPr>
          <a:xfrm>
            <a:off x="1074420" y="4650786"/>
            <a:ext cx="10469880" cy="91440"/>
          </a:xfrm>
          <a:prstGeom prst="rect">
            <a:avLst/>
          </a:prstGeom>
          <a:noFill/>
          <a:ln/>
        </p:spPr>
        <p:txBody>
          <a:bodyPr wrap="square" lIns="0" tIns="0" rIns="0" bIns="0" rtlCol="0" anchor="t">
            <a:noAutofit/>
          </a:bodyPr>
          <a:lstStyle/>
          <a:p>
            <a:pPr marL="0" indent="0">
              <a:buNone/>
            </a:pPr>
            <a:r>
              <a:rPr lang="en-US" sz="2400" dirty="0">
                <a:solidFill>
                  <a:srgbClr val="20302D"/>
                </a:solidFill>
              </a:rPr>
              <a:t>What did you learn?</a:t>
            </a:r>
            <a:endParaRPr lang="en-US" sz="2400" dirty="0"/>
          </a:p>
        </p:txBody>
      </p:sp>
      <p:sp>
        <p:nvSpPr>
          <p:cNvPr id="31"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What Should You Interview For?</a:t>
            </a:r>
            <a:endParaRPr lang="en-US" sz="4000" dirty="0"/>
          </a:p>
        </p:txBody>
      </p:sp>
      <p:sp>
        <p:nvSpPr>
          <p:cNvPr id="3" name="Shape 1"/>
          <p:cNvSpPr/>
          <p:nvPr/>
        </p:nvSpPr>
        <p:spPr>
          <a:xfrm>
            <a:off x="685800" y="1371600"/>
            <a:ext cx="3383280"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4" name="Text 2"/>
          <p:cNvSpPr/>
          <p:nvPr/>
        </p:nvSpPr>
        <p:spPr>
          <a:xfrm>
            <a:off x="758952" y="144475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Board governance</a:t>
            </a:r>
            <a:endParaRPr lang="en-US" sz="2000" dirty="0"/>
          </a:p>
        </p:txBody>
      </p:sp>
      <p:sp>
        <p:nvSpPr>
          <p:cNvPr id="5" name="Shape 3"/>
          <p:cNvSpPr/>
          <p:nvPr/>
        </p:nvSpPr>
        <p:spPr>
          <a:xfrm>
            <a:off x="4480560" y="1371600"/>
            <a:ext cx="338328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6" name="Text 4"/>
          <p:cNvSpPr/>
          <p:nvPr/>
        </p:nvSpPr>
        <p:spPr>
          <a:xfrm>
            <a:off x="4553712" y="144475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HUD / regulatory</a:t>
            </a:r>
            <a:endParaRPr lang="en-US" sz="2000" dirty="0"/>
          </a:p>
        </p:txBody>
      </p:sp>
      <p:sp>
        <p:nvSpPr>
          <p:cNvPr id="7" name="Shape 5"/>
          <p:cNvSpPr/>
          <p:nvPr/>
        </p:nvSpPr>
        <p:spPr>
          <a:xfrm>
            <a:off x="8275320" y="1371600"/>
            <a:ext cx="3383280" cy="329184"/>
          </a:xfrm>
          <a:prstGeom prst="roundRect">
            <a:avLst>
              <a:gd name="adj" fmla="val 22222"/>
            </a:avLst>
          </a:prstGeom>
          <a:solidFill>
            <a:srgbClr val="F9EFD9"/>
          </a:solidFill>
          <a:ln w="12700">
            <a:solidFill>
              <a:srgbClr val="F9EFD9"/>
            </a:solidFill>
            <a:prstDash val="solid"/>
          </a:ln>
        </p:spPr>
        <p:txBody>
          <a:bodyPr/>
          <a:lstStyle/>
          <a:p>
            <a:endParaRPr lang="en-US"/>
          </a:p>
        </p:txBody>
      </p:sp>
      <p:sp>
        <p:nvSpPr>
          <p:cNvPr id="8" name="Text 6"/>
          <p:cNvSpPr/>
          <p:nvPr/>
        </p:nvSpPr>
        <p:spPr>
          <a:xfrm>
            <a:off x="8348472" y="144475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Financial management</a:t>
            </a:r>
            <a:endParaRPr lang="en-US" sz="2000" dirty="0"/>
          </a:p>
        </p:txBody>
      </p:sp>
      <p:sp>
        <p:nvSpPr>
          <p:cNvPr id="9" name="Shape 7"/>
          <p:cNvSpPr/>
          <p:nvPr/>
        </p:nvSpPr>
        <p:spPr>
          <a:xfrm>
            <a:off x="685800" y="2263186"/>
            <a:ext cx="3383280"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10" name="Text 8"/>
          <p:cNvSpPr/>
          <p:nvPr/>
        </p:nvSpPr>
        <p:spPr>
          <a:xfrm>
            <a:off x="480845" y="2209477"/>
            <a:ext cx="3793190" cy="502458"/>
          </a:xfrm>
          <a:prstGeom prst="rect">
            <a:avLst/>
          </a:prstGeom>
          <a:noFill/>
          <a:ln/>
        </p:spPr>
        <p:txBody>
          <a:bodyPr wrap="square" lIns="0" tIns="0" rIns="0" bIns="0" rtlCol="0" anchor="ctr"/>
          <a:lstStyle/>
          <a:p>
            <a:pPr marL="0" indent="0" algn="ctr">
              <a:buNone/>
            </a:pPr>
            <a:r>
              <a:rPr lang="en-US" sz="2000" b="1" dirty="0">
                <a:solidFill>
                  <a:srgbClr val="163D38"/>
                </a:solidFill>
              </a:rPr>
              <a:t>Property / asset management</a:t>
            </a:r>
            <a:endParaRPr lang="en-US" sz="2000" dirty="0"/>
          </a:p>
        </p:txBody>
      </p:sp>
      <p:sp>
        <p:nvSpPr>
          <p:cNvPr id="11" name="Shape 9"/>
          <p:cNvSpPr/>
          <p:nvPr/>
        </p:nvSpPr>
        <p:spPr>
          <a:xfrm>
            <a:off x="4480560" y="2194560"/>
            <a:ext cx="338328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2" name="Text 10"/>
          <p:cNvSpPr/>
          <p:nvPr/>
        </p:nvSpPr>
        <p:spPr>
          <a:xfrm>
            <a:off x="4553712" y="226771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Staff leadership</a:t>
            </a:r>
            <a:endParaRPr lang="en-US" sz="2000" dirty="0"/>
          </a:p>
        </p:txBody>
      </p:sp>
      <p:sp>
        <p:nvSpPr>
          <p:cNvPr id="13" name="Shape 11"/>
          <p:cNvSpPr/>
          <p:nvPr/>
        </p:nvSpPr>
        <p:spPr>
          <a:xfrm>
            <a:off x="8275320" y="2194560"/>
            <a:ext cx="3383280" cy="329184"/>
          </a:xfrm>
          <a:prstGeom prst="roundRect">
            <a:avLst>
              <a:gd name="adj" fmla="val 22222"/>
            </a:avLst>
          </a:prstGeom>
          <a:solidFill>
            <a:srgbClr val="F9EFD9"/>
          </a:solidFill>
          <a:ln w="12700">
            <a:solidFill>
              <a:srgbClr val="F9EFD9"/>
            </a:solidFill>
            <a:prstDash val="solid"/>
          </a:ln>
        </p:spPr>
        <p:txBody>
          <a:bodyPr/>
          <a:lstStyle/>
          <a:p>
            <a:endParaRPr lang="en-US"/>
          </a:p>
        </p:txBody>
      </p:sp>
      <p:sp>
        <p:nvSpPr>
          <p:cNvPr id="14" name="Text 12"/>
          <p:cNvSpPr/>
          <p:nvPr/>
        </p:nvSpPr>
        <p:spPr>
          <a:xfrm>
            <a:off x="8348472" y="226771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Resident relations</a:t>
            </a:r>
            <a:endParaRPr lang="en-US" sz="2000" dirty="0"/>
          </a:p>
        </p:txBody>
      </p:sp>
      <p:sp>
        <p:nvSpPr>
          <p:cNvPr id="15" name="Shape 13"/>
          <p:cNvSpPr/>
          <p:nvPr/>
        </p:nvSpPr>
        <p:spPr>
          <a:xfrm>
            <a:off x="685800" y="3017520"/>
            <a:ext cx="3383280"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16" name="Text 14"/>
          <p:cNvSpPr/>
          <p:nvPr/>
        </p:nvSpPr>
        <p:spPr>
          <a:xfrm>
            <a:off x="758952" y="309067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Fair housing</a:t>
            </a:r>
            <a:endParaRPr lang="en-US" sz="2000" dirty="0"/>
          </a:p>
        </p:txBody>
      </p:sp>
      <p:sp>
        <p:nvSpPr>
          <p:cNvPr id="17" name="Shape 15"/>
          <p:cNvSpPr/>
          <p:nvPr/>
        </p:nvSpPr>
        <p:spPr>
          <a:xfrm>
            <a:off x="4480560" y="3017520"/>
            <a:ext cx="338328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8" name="Text 16"/>
          <p:cNvSpPr/>
          <p:nvPr/>
        </p:nvSpPr>
        <p:spPr>
          <a:xfrm>
            <a:off x="4553712" y="309067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Strategic planning</a:t>
            </a:r>
            <a:endParaRPr lang="en-US" sz="2000" dirty="0"/>
          </a:p>
        </p:txBody>
      </p:sp>
      <p:sp>
        <p:nvSpPr>
          <p:cNvPr id="19" name="Shape 17"/>
          <p:cNvSpPr/>
          <p:nvPr/>
        </p:nvSpPr>
        <p:spPr>
          <a:xfrm>
            <a:off x="8275320" y="3017520"/>
            <a:ext cx="3383280" cy="329184"/>
          </a:xfrm>
          <a:prstGeom prst="roundRect">
            <a:avLst>
              <a:gd name="adj" fmla="val 22222"/>
            </a:avLst>
          </a:prstGeom>
          <a:solidFill>
            <a:srgbClr val="F9EFD9"/>
          </a:solidFill>
          <a:ln w="12700">
            <a:solidFill>
              <a:srgbClr val="F9EFD9"/>
            </a:solidFill>
            <a:prstDash val="solid"/>
          </a:ln>
        </p:spPr>
        <p:txBody>
          <a:bodyPr/>
          <a:lstStyle/>
          <a:p>
            <a:endParaRPr lang="en-US"/>
          </a:p>
        </p:txBody>
      </p:sp>
      <p:sp>
        <p:nvSpPr>
          <p:cNvPr id="20" name="Text 18"/>
          <p:cNvSpPr/>
          <p:nvPr/>
        </p:nvSpPr>
        <p:spPr>
          <a:xfrm>
            <a:off x="8348472" y="309067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Development</a:t>
            </a:r>
            <a:endParaRPr lang="en-US" sz="2000" dirty="0"/>
          </a:p>
        </p:txBody>
      </p:sp>
      <p:sp>
        <p:nvSpPr>
          <p:cNvPr id="21" name="Shape 19"/>
          <p:cNvSpPr/>
          <p:nvPr/>
        </p:nvSpPr>
        <p:spPr>
          <a:xfrm>
            <a:off x="685800" y="3840480"/>
            <a:ext cx="3383280"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22" name="Text 20"/>
          <p:cNvSpPr/>
          <p:nvPr/>
        </p:nvSpPr>
        <p:spPr>
          <a:xfrm>
            <a:off x="758952" y="391363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Community partnerships</a:t>
            </a:r>
            <a:endParaRPr lang="en-US" sz="2000" dirty="0"/>
          </a:p>
        </p:txBody>
      </p:sp>
      <p:sp>
        <p:nvSpPr>
          <p:cNvPr id="23" name="Shape 21"/>
          <p:cNvSpPr/>
          <p:nvPr/>
        </p:nvSpPr>
        <p:spPr>
          <a:xfrm>
            <a:off x="4480560" y="3840480"/>
            <a:ext cx="338328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24" name="Text 22"/>
          <p:cNvSpPr/>
          <p:nvPr/>
        </p:nvSpPr>
        <p:spPr>
          <a:xfrm>
            <a:off x="4553712" y="391363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Crisis management</a:t>
            </a:r>
            <a:endParaRPr lang="en-US" sz="2000" dirty="0"/>
          </a:p>
        </p:txBody>
      </p:sp>
      <p:sp>
        <p:nvSpPr>
          <p:cNvPr id="25" name="Shape 23"/>
          <p:cNvSpPr/>
          <p:nvPr/>
        </p:nvSpPr>
        <p:spPr>
          <a:xfrm>
            <a:off x="8275320" y="3840480"/>
            <a:ext cx="3383280" cy="329184"/>
          </a:xfrm>
          <a:prstGeom prst="roundRect">
            <a:avLst>
              <a:gd name="adj" fmla="val 22222"/>
            </a:avLst>
          </a:prstGeom>
          <a:solidFill>
            <a:srgbClr val="F9EFD9"/>
          </a:solidFill>
          <a:ln w="12700">
            <a:solidFill>
              <a:srgbClr val="F9EFD9"/>
            </a:solidFill>
            <a:prstDash val="solid"/>
          </a:ln>
        </p:spPr>
        <p:txBody>
          <a:bodyPr/>
          <a:lstStyle/>
          <a:p>
            <a:endParaRPr lang="en-US"/>
          </a:p>
        </p:txBody>
      </p:sp>
      <p:sp>
        <p:nvSpPr>
          <p:cNvPr id="26" name="Text 24"/>
          <p:cNvSpPr/>
          <p:nvPr/>
        </p:nvSpPr>
        <p:spPr>
          <a:xfrm>
            <a:off x="8348472" y="391363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Ethics</a:t>
            </a:r>
            <a:endParaRPr lang="en-US" sz="2000" dirty="0"/>
          </a:p>
        </p:txBody>
      </p:sp>
      <p:sp>
        <p:nvSpPr>
          <p:cNvPr id="27" name="Shape 25"/>
          <p:cNvSpPr/>
          <p:nvPr/>
        </p:nvSpPr>
        <p:spPr>
          <a:xfrm>
            <a:off x="685800" y="4663440"/>
            <a:ext cx="3383280"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28" name="Text 26"/>
          <p:cNvSpPr/>
          <p:nvPr/>
        </p:nvSpPr>
        <p:spPr>
          <a:xfrm>
            <a:off x="758952" y="473659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Communication</a:t>
            </a:r>
            <a:endParaRPr lang="en-US" sz="2000" dirty="0"/>
          </a:p>
        </p:txBody>
      </p:sp>
      <p:sp>
        <p:nvSpPr>
          <p:cNvPr id="29" name="Shape 27"/>
          <p:cNvSpPr/>
          <p:nvPr/>
        </p:nvSpPr>
        <p:spPr>
          <a:xfrm>
            <a:off x="4480560" y="4663440"/>
            <a:ext cx="338328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30" name="Text 28"/>
          <p:cNvSpPr/>
          <p:nvPr/>
        </p:nvSpPr>
        <p:spPr>
          <a:xfrm>
            <a:off x="4553712" y="473659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Political awareness</a:t>
            </a:r>
            <a:endParaRPr lang="en-US" sz="2000" dirty="0"/>
          </a:p>
        </p:txBody>
      </p:sp>
      <p:sp>
        <p:nvSpPr>
          <p:cNvPr id="31" name="Shape 29"/>
          <p:cNvSpPr/>
          <p:nvPr/>
        </p:nvSpPr>
        <p:spPr>
          <a:xfrm>
            <a:off x="8275320" y="4663440"/>
            <a:ext cx="3383280" cy="329184"/>
          </a:xfrm>
          <a:prstGeom prst="roundRect">
            <a:avLst>
              <a:gd name="adj" fmla="val 22222"/>
            </a:avLst>
          </a:prstGeom>
          <a:solidFill>
            <a:srgbClr val="F9EFD9"/>
          </a:solidFill>
          <a:ln w="12700">
            <a:solidFill>
              <a:srgbClr val="F9EFD9"/>
            </a:solidFill>
            <a:prstDash val="solid"/>
          </a:ln>
        </p:spPr>
        <p:txBody>
          <a:bodyPr/>
          <a:lstStyle/>
          <a:p>
            <a:endParaRPr lang="en-US"/>
          </a:p>
        </p:txBody>
      </p:sp>
      <p:sp>
        <p:nvSpPr>
          <p:cNvPr id="32" name="Text 30"/>
          <p:cNvSpPr/>
          <p:nvPr/>
        </p:nvSpPr>
        <p:spPr>
          <a:xfrm>
            <a:off x="8348472" y="4736592"/>
            <a:ext cx="3236976" cy="164592"/>
          </a:xfrm>
          <a:prstGeom prst="rect">
            <a:avLst/>
          </a:prstGeom>
          <a:noFill/>
          <a:ln/>
        </p:spPr>
        <p:txBody>
          <a:bodyPr wrap="square" lIns="0" tIns="0" rIns="0" bIns="0" rtlCol="0" anchor="ctr"/>
          <a:lstStyle/>
          <a:p>
            <a:pPr marL="0" indent="0" algn="ctr">
              <a:buNone/>
            </a:pPr>
            <a:r>
              <a:rPr lang="en-US" sz="2000" b="1" dirty="0">
                <a:solidFill>
                  <a:srgbClr val="163D38"/>
                </a:solidFill>
              </a:rPr>
              <a:t>Change management</a:t>
            </a:r>
            <a:endParaRPr lang="en-US" sz="2000" dirty="0"/>
          </a:p>
        </p:txBody>
      </p:sp>
      <p:sp>
        <p:nvSpPr>
          <p:cNvPr id="33"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09600" y="963769"/>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Scenario Questions Reveal Judgment</a:t>
            </a:r>
            <a:endParaRPr lang="en-US" sz="4000" dirty="0"/>
          </a:p>
        </p:txBody>
      </p:sp>
      <p:sp>
        <p:nvSpPr>
          <p:cNvPr id="3" name="Shape 1"/>
          <p:cNvSpPr/>
          <p:nvPr/>
        </p:nvSpPr>
        <p:spPr>
          <a:xfrm>
            <a:off x="822960" y="2146993"/>
            <a:ext cx="6583680" cy="3474720"/>
          </a:xfrm>
          <a:prstGeom prst="roundRect">
            <a:avLst/>
          </a:prstGeom>
          <a:solidFill>
            <a:srgbClr val="FFFFFF"/>
          </a:solidFill>
          <a:ln w="15240">
            <a:solidFill>
              <a:srgbClr val="D7E5DF"/>
            </a:solidFill>
            <a:prstDash val="solid"/>
          </a:ln>
        </p:spPr>
        <p:txBody>
          <a:bodyPr/>
          <a:lstStyle/>
          <a:p>
            <a:endParaRPr lang="en-US"/>
          </a:p>
        </p:txBody>
      </p:sp>
      <p:sp>
        <p:nvSpPr>
          <p:cNvPr id="4" name="Text 2"/>
          <p:cNvSpPr/>
          <p:nvPr/>
        </p:nvSpPr>
        <p:spPr>
          <a:xfrm>
            <a:off x="1143000" y="2734056"/>
            <a:ext cx="5943600" cy="2286000"/>
          </a:xfrm>
          <a:prstGeom prst="rect">
            <a:avLst/>
          </a:prstGeom>
          <a:noFill/>
          <a:ln/>
        </p:spPr>
        <p:txBody>
          <a:bodyPr wrap="square" lIns="0" tIns="0" rIns="0" bIns="0" rtlCol="0" anchor="ctr">
            <a:normAutofit/>
          </a:bodyPr>
          <a:lstStyle/>
          <a:p>
            <a:pPr marL="0" indent="0">
              <a:buNone/>
            </a:pPr>
            <a:r>
              <a:rPr lang="en-US" sz="2400" b="1" dirty="0">
                <a:solidFill>
                  <a:srgbClr val="163D38"/>
                </a:solidFill>
              </a:rPr>
              <a:t>“You discover that the authority is significantly behind on required property inspections, staff morale is poor, and the board believes everything is operating well. You have been Executive Director for three weeks. What do you do?”</a:t>
            </a:r>
            <a:endParaRPr lang="en-US" sz="2400" dirty="0"/>
          </a:p>
        </p:txBody>
      </p:sp>
      <p:sp>
        <p:nvSpPr>
          <p:cNvPr id="5" name="Shape 3"/>
          <p:cNvSpPr/>
          <p:nvPr/>
        </p:nvSpPr>
        <p:spPr>
          <a:xfrm>
            <a:off x="7726680" y="2146993"/>
            <a:ext cx="3611880" cy="34747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6" name="Shape 4"/>
          <p:cNvSpPr/>
          <p:nvPr/>
        </p:nvSpPr>
        <p:spPr>
          <a:xfrm>
            <a:off x="7712548" y="2146993"/>
            <a:ext cx="73152" cy="3474720"/>
          </a:xfrm>
          <a:prstGeom prst="rect">
            <a:avLst/>
          </a:prstGeom>
          <a:solidFill>
            <a:srgbClr val="E8B85B"/>
          </a:solidFill>
          <a:ln w="12700">
            <a:solidFill>
              <a:srgbClr val="E8B85B"/>
            </a:solidFill>
            <a:prstDash val="solid"/>
          </a:ln>
        </p:spPr>
        <p:txBody>
          <a:bodyPr/>
          <a:lstStyle/>
          <a:p>
            <a:endParaRPr lang="en-US"/>
          </a:p>
        </p:txBody>
      </p:sp>
      <p:sp>
        <p:nvSpPr>
          <p:cNvPr id="7" name="Text 5"/>
          <p:cNvSpPr/>
          <p:nvPr/>
        </p:nvSpPr>
        <p:spPr>
          <a:xfrm>
            <a:off x="7955280" y="2459736"/>
            <a:ext cx="3200400" cy="274320"/>
          </a:xfrm>
          <a:prstGeom prst="rect">
            <a:avLst/>
          </a:prstGeom>
          <a:noFill/>
          <a:ln/>
        </p:spPr>
        <p:txBody>
          <a:bodyPr wrap="square" lIns="0" tIns="0" rIns="0" bIns="0" rtlCol="0" anchor="ctr"/>
          <a:lstStyle/>
          <a:p>
            <a:pPr marL="0" indent="0">
              <a:buNone/>
            </a:pPr>
            <a:r>
              <a:rPr lang="en-US" sz="2800" b="1" dirty="0">
                <a:solidFill>
                  <a:srgbClr val="163D38"/>
                </a:solidFill>
              </a:rPr>
              <a:t>LISTEN FOR</a:t>
            </a:r>
            <a:endParaRPr lang="en-US" sz="2800" dirty="0"/>
          </a:p>
        </p:txBody>
      </p:sp>
      <p:sp>
        <p:nvSpPr>
          <p:cNvPr id="8" name="Text 6"/>
          <p:cNvSpPr/>
          <p:nvPr/>
        </p:nvSpPr>
        <p:spPr>
          <a:xfrm>
            <a:off x="8001000" y="2969953"/>
            <a:ext cx="3200400" cy="2816352"/>
          </a:xfrm>
          <a:prstGeom prst="rect">
            <a:avLst/>
          </a:prstGeom>
          <a:noFill/>
          <a:ln/>
        </p:spPr>
        <p:txBody>
          <a:bodyPr wrap="square" lIns="0" tIns="0" rIns="0" bIns="0" rtlCol="0" anchor="t">
            <a:normAutofit/>
          </a:bodyPr>
          <a:lstStyle/>
          <a:p>
            <a:pPr marL="0" indent="0">
              <a:buNone/>
            </a:pPr>
            <a:r>
              <a:rPr lang="en-US" sz="2400" dirty="0">
                <a:solidFill>
                  <a:srgbClr val="20302D"/>
                </a:solidFill>
              </a:rPr>
              <a:t>Prioritization</a:t>
            </a:r>
            <a:endParaRPr lang="en-US" sz="2400" dirty="0"/>
          </a:p>
          <a:p>
            <a:pPr marL="0" indent="0">
              <a:buNone/>
            </a:pPr>
            <a:r>
              <a:rPr lang="en-US" sz="2400" dirty="0">
                <a:solidFill>
                  <a:srgbClr val="20302D"/>
                </a:solidFill>
              </a:rPr>
              <a:t>Transparency</a:t>
            </a:r>
            <a:endParaRPr lang="en-US" sz="2400" dirty="0"/>
          </a:p>
          <a:p>
            <a:pPr marL="0" indent="0">
              <a:buNone/>
            </a:pPr>
            <a:r>
              <a:rPr lang="en-US" sz="2400" dirty="0">
                <a:solidFill>
                  <a:srgbClr val="20302D"/>
                </a:solidFill>
              </a:rPr>
              <a:t>Risk assessment</a:t>
            </a:r>
            <a:endParaRPr lang="en-US" sz="2400" dirty="0"/>
          </a:p>
          <a:p>
            <a:pPr marL="0" indent="0">
              <a:buNone/>
            </a:pPr>
            <a:r>
              <a:rPr lang="en-US" sz="2400" dirty="0">
                <a:solidFill>
                  <a:srgbClr val="20302D"/>
                </a:solidFill>
              </a:rPr>
              <a:t>Board/staff boundaries</a:t>
            </a:r>
            <a:endParaRPr lang="en-US" sz="2400" dirty="0"/>
          </a:p>
          <a:p>
            <a:pPr marL="0" indent="0">
              <a:buNone/>
            </a:pPr>
            <a:r>
              <a:rPr lang="en-US" sz="2400" dirty="0">
                <a:solidFill>
                  <a:srgbClr val="20302D"/>
                </a:solidFill>
              </a:rPr>
              <a:t>Communication</a:t>
            </a:r>
            <a:endParaRPr lang="en-US" sz="2400" dirty="0"/>
          </a:p>
          <a:p>
            <a:pPr marL="0" indent="0">
              <a:buNone/>
            </a:pPr>
            <a:r>
              <a:rPr lang="en-US" sz="2400" dirty="0">
                <a:solidFill>
                  <a:srgbClr val="20302D"/>
                </a:solidFill>
              </a:rPr>
              <a:t>Judgment</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94360" y="88241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Exercise: What Would You Ask?</a:t>
            </a:r>
            <a:endParaRPr lang="en-US" sz="4000" dirty="0"/>
          </a:p>
        </p:txBody>
      </p:sp>
      <p:sp>
        <p:nvSpPr>
          <p:cNvPr id="3" name="Text 1"/>
          <p:cNvSpPr/>
          <p:nvPr/>
        </p:nvSpPr>
        <p:spPr>
          <a:xfrm>
            <a:off x="594360" y="1758972"/>
            <a:ext cx="10698480" cy="320040"/>
          </a:xfrm>
          <a:prstGeom prst="rect">
            <a:avLst/>
          </a:prstGeom>
          <a:noFill/>
          <a:ln/>
        </p:spPr>
        <p:txBody>
          <a:bodyPr wrap="square" lIns="0" tIns="0" rIns="0" bIns="0" rtlCol="0" anchor="ctr"/>
          <a:lstStyle/>
          <a:p>
            <a:pPr marL="0" indent="0">
              <a:buNone/>
            </a:pPr>
            <a:r>
              <a:rPr lang="en-US" sz="2400" dirty="0">
                <a:solidFill>
                  <a:srgbClr val="688078"/>
                </a:solidFill>
              </a:rPr>
              <a:t>5 minutes • Build questions that produce evidence</a:t>
            </a:r>
            <a:endParaRPr lang="en-US" sz="2400" dirty="0"/>
          </a:p>
        </p:txBody>
      </p:sp>
      <p:sp>
        <p:nvSpPr>
          <p:cNvPr id="4" name="Shape 2"/>
          <p:cNvSpPr/>
          <p:nvPr/>
        </p:nvSpPr>
        <p:spPr>
          <a:xfrm>
            <a:off x="960120" y="2955174"/>
            <a:ext cx="3154680" cy="2377440"/>
          </a:xfrm>
          <a:prstGeom prst="roundRect">
            <a:avLst/>
          </a:prstGeom>
          <a:solidFill>
            <a:srgbClr val="FFFFFF"/>
          </a:solidFill>
          <a:ln w="15240">
            <a:solidFill>
              <a:srgbClr val="D7E5DF"/>
            </a:solidFill>
            <a:prstDash val="solid"/>
          </a:ln>
        </p:spPr>
        <p:txBody>
          <a:bodyPr/>
          <a:lstStyle/>
          <a:p>
            <a:endParaRPr lang="en-US" dirty="0"/>
          </a:p>
        </p:txBody>
      </p:sp>
      <p:sp>
        <p:nvSpPr>
          <p:cNvPr id="5" name="Text 3"/>
          <p:cNvSpPr/>
          <p:nvPr/>
        </p:nvSpPr>
        <p:spPr>
          <a:xfrm>
            <a:off x="2011680" y="3218665"/>
            <a:ext cx="1051560" cy="640080"/>
          </a:xfrm>
          <a:prstGeom prst="rect">
            <a:avLst/>
          </a:prstGeom>
          <a:noFill/>
          <a:ln/>
        </p:spPr>
        <p:txBody>
          <a:bodyPr wrap="square" lIns="0" tIns="0" rIns="0" bIns="0" rtlCol="0" anchor="ctr"/>
          <a:lstStyle/>
          <a:p>
            <a:pPr marL="0" indent="0" algn="ctr">
              <a:buNone/>
            </a:pPr>
            <a:r>
              <a:rPr lang="en-US" sz="3400" b="1" dirty="0">
                <a:solidFill>
                  <a:srgbClr val="28A37A"/>
                </a:solidFill>
              </a:rPr>
              <a:t>1</a:t>
            </a:r>
            <a:endParaRPr lang="en-US" sz="3400" dirty="0"/>
          </a:p>
        </p:txBody>
      </p:sp>
      <p:sp>
        <p:nvSpPr>
          <p:cNvPr id="6" name="Text 4"/>
          <p:cNvSpPr/>
          <p:nvPr/>
        </p:nvSpPr>
        <p:spPr>
          <a:xfrm>
            <a:off x="1371600" y="4205362"/>
            <a:ext cx="2331720" cy="502920"/>
          </a:xfrm>
          <a:prstGeom prst="rect">
            <a:avLst/>
          </a:prstGeom>
          <a:noFill/>
          <a:ln/>
        </p:spPr>
        <p:txBody>
          <a:bodyPr wrap="square" lIns="0" tIns="0" rIns="0" bIns="0" rtlCol="0" anchor="ctr"/>
          <a:lstStyle/>
          <a:p>
            <a:pPr marL="0" indent="0" algn="ctr">
              <a:buNone/>
            </a:pPr>
            <a:r>
              <a:rPr lang="en-US" sz="2400" b="1" dirty="0">
                <a:solidFill>
                  <a:srgbClr val="163D38"/>
                </a:solidFill>
              </a:rPr>
              <a:t>Behavioral question</a:t>
            </a:r>
            <a:endParaRPr lang="en-US" sz="2400" dirty="0"/>
          </a:p>
        </p:txBody>
      </p:sp>
      <p:sp>
        <p:nvSpPr>
          <p:cNvPr id="7" name="Shape 5"/>
          <p:cNvSpPr/>
          <p:nvPr/>
        </p:nvSpPr>
        <p:spPr>
          <a:xfrm>
            <a:off x="4732020" y="2955174"/>
            <a:ext cx="3154680" cy="2377440"/>
          </a:xfrm>
          <a:prstGeom prst="roundRect">
            <a:avLst/>
          </a:prstGeom>
          <a:solidFill>
            <a:srgbClr val="FFFFFF"/>
          </a:solidFill>
          <a:ln w="15240">
            <a:solidFill>
              <a:srgbClr val="D7E5DF"/>
            </a:solidFill>
            <a:prstDash val="solid"/>
          </a:ln>
        </p:spPr>
        <p:txBody>
          <a:bodyPr/>
          <a:lstStyle/>
          <a:p>
            <a:endParaRPr lang="en-US"/>
          </a:p>
        </p:txBody>
      </p:sp>
      <p:sp>
        <p:nvSpPr>
          <p:cNvPr id="8" name="Text 6"/>
          <p:cNvSpPr/>
          <p:nvPr/>
        </p:nvSpPr>
        <p:spPr>
          <a:xfrm>
            <a:off x="5641109" y="3214509"/>
            <a:ext cx="1051560" cy="640080"/>
          </a:xfrm>
          <a:prstGeom prst="rect">
            <a:avLst/>
          </a:prstGeom>
          <a:noFill/>
          <a:ln/>
        </p:spPr>
        <p:txBody>
          <a:bodyPr wrap="square" lIns="0" tIns="0" rIns="0" bIns="0" rtlCol="0" anchor="ctr"/>
          <a:lstStyle/>
          <a:p>
            <a:pPr marL="0" indent="0" algn="ctr">
              <a:buNone/>
            </a:pPr>
            <a:r>
              <a:rPr lang="en-US" sz="3400" b="1" dirty="0">
                <a:solidFill>
                  <a:srgbClr val="4E86A6"/>
                </a:solidFill>
              </a:rPr>
              <a:t>1</a:t>
            </a:r>
            <a:endParaRPr lang="en-US" sz="3400" dirty="0"/>
          </a:p>
        </p:txBody>
      </p:sp>
      <p:sp>
        <p:nvSpPr>
          <p:cNvPr id="9" name="Text 7"/>
          <p:cNvSpPr/>
          <p:nvPr/>
        </p:nvSpPr>
        <p:spPr>
          <a:xfrm>
            <a:off x="5074920" y="4205362"/>
            <a:ext cx="2331720" cy="502920"/>
          </a:xfrm>
          <a:prstGeom prst="rect">
            <a:avLst/>
          </a:prstGeom>
          <a:noFill/>
          <a:ln/>
        </p:spPr>
        <p:txBody>
          <a:bodyPr wrap="square" lIns="0" tIns="0" rIns="0" bIns="0" rtlCol="0" anchor="ctr"/>
          <a:lstStyle/>
          <a:p>
            <a:pPr marL="0" indent="0" algn="ctr">
              <a:buNone/>
            </a:pPr>
            <a:r>
              <a:rPr lang="en-US" sz="2400" b="1" dirty="0">
                <a:solidFill>
                  <a:srgbClr val="163D38"/>
                </a:solidFill>
              </a:rPr>
              <a:t>Scenario question</a:t>
            </a:r>
            <a:endParaRPr lang="en-US" sz="2400" dirty="0"/>
          </a:p>
        </p:txBody>
      </p:sp>
      <p:sp>
        <p:nvSpPr>
          <p:cNvPr id="10" name="Shape 8"/>
          <p:cNvSpPr/>
          <p:nvPr/>
        </p:nvSpPr>
        <p:spPr>
          <a:xfrm>
            <a:off x="8503920" y="2955174"/>
            <a:ext cx="3154680" cy="2377440"/>
          </a:xfrm>
          <a:prstGeom prst="roundRect">
            <a:avLst/>
          </a:prstGeom>
          <a:solidFill>
            <a:srgbClr val="FFFFFF"/>
          </a:solidFill>
          <a:ln w="15240">
            <a:solidFill>
              <a:srgbClr val="D7E5DF"/>
            </a:solidFill>
            <a:prstDash val="solid"/>
          </a:ln>
        </p:spPr>
        <p:txBody>
          <a:bodyPr/>
          <a:lstStyle/>
          <a:p>
            <a:endParaRPr lang="en-US"/>
          </a:p>
        </p:txBody>
      </p:sp>
      <p:sp>
        <p:nvSpPr>
          <p:cNvPr id="11" name="Text 9"/>
          <p:cNvSpPr/>
          <p:nvPr/>
        </p:nvSpPr>
        <p:spPr>
          <a:xfrm>
            <a:off x="9404235" y="3210353"/>
            <a:ext cx="1051560" cy="640080"/>
          </a:xfrm>
          <a:prstGeom prst="rect">
            <a:avLst/>
          </a:prstGeom>
          <a:noFill/>
          <a:ln/>
        </p:spPr>
        <p:txBody>
          <a:bodyPr wrap="square" lIns="0" tIns="0" rIns="0" bIns="0" rtlCol="0" anchor="ctr"/>
          <a:lstStyle/>
          <a:p>
            <a:pPr marL="0" indent="0" algn="ctr">
              <a:buNone/>
            </a:pPr>
            <a:r>
              <a:rPr lang="en-US" sz="3400" b="1" dirty="0">
                <a:solidFill>
                  <a:srgbClr val="E8B85B"/>
                </a:solidFill>
              </a:rPr>
              <a:t>2</a:t>
            </a:r>
            <a:endParaRPr lang="en-US" sz="3400" dirty="0"/>
          </a:p>
        </p:txBody>
      </p:sp>
      <p:sp>
        <p:nvSpPr>
          <p:cNvPr id="12" name="Text 10"/>
          <p:cNvSpPr/>
          <p:nvPr/>
        </p:nvSpPr>
        <p:spPr>
          <a:xfrm>
            <a:off x="8869680" y="4205362"/>
            <a:ext cx="2331720" cy="502920"/>
          </a:xfrm>
          <a:prstGeom prst="rect">
            <a:avLst/>
          </a:prstGeom>
          <a:noFill/>
          <a:ln/>
        </p:spPr>
        <p:txBody>
          <a:bodyPr wrap="square" lIns="0" tIns="0" rIns="0" bIns="0" rtlCol="0" anchor="ctr"/>
          <a:lstStyle/>
          <a:p>
            <a:pPr marL="0" indent="0" algn="ctr">
              <a:buNone/>
            </a:pPr>
            <a:r>
              <a:rPr lang="en-US" sz="2400" b="1" dirty="0">
                <a:solidFill>
                  <a:srgbClr val="163D38"/>
                </a:solidFill>
              </a:rPr>
              <a:t>Follow-up questions</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94360" y="712539"/>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Beware the Charismatic Candidate</a:t>
            </a:r>
            <a:endParaRPr lang="en-US" sz="4000" dirty="0"/>
          </a:p>
        </p:txBody>
      </p:sp>
      <p:sp>
        <p:nvSpPr>
          <p:cNvPr id="3" name="Shape 1"/>
          <p:cNvSpPr/>
          <p:nvPr/>
        </p:nvSpPr>
        <p:spPr>
          <a:xfrm>
            <a:off x="868680" y="1508760"/>
            <a:ext cx="3246120" cy="14173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4" name="Shape 2"/>
          <p:cNvSpPr/>
          <p:nvPr/>
        </p:nvSpPr>
        <p:spPr>
          <a:xfrm>
            <a:off x="868680" y="1508760"/>
            <a:ext cx="73152" cy="1417320"/>
          </a:xfrm>
          <a:prstGeom prst="rect">
            <a:avLst/>
          </a:prstGeom>
          <a:solidFill>
            <a:srgbClr val="E97964"/>
          </a:solidFill>
          <a:ln w="12700">
            <a:solidFill>
              <a:srgbClr val="E97964"/>
            </a:solidFill>
            <a:prstDash val="solid"/>
          </a:ln>
        </p:spPr>
        <p:txBody>
          <a:bodyPr/>
          <a:lstStyle/>
          <a:p>
            <a:endParaRPr lang="en-US"/>
          </a:p>
        </p:txBody>
      </p:sp>
      <p:sp>
        <p:nvSpPr>
          <p:cNvPr id="5" name="Text 3"/>
          <p:cNvSpPr/>
          <p:nvPr/>
        </p:nvSpPr>
        <p:spPr>
          <a:xfrm>
            <a:off x="1097280" y="1673352"/>
            <a:ext cx="2834640" cy="274320"/>
          </a:xfrm>
          <a:prstGeom prst="rect">
            <a:avLst/>
          </a:prstGeom>
          <a:noFill/>
          <a:ln/>
        </p:spPr>
        <p:txBody>
          <a:bodyPr wrap="square" lIns="0" tIns="0" rIns="0" bIns="0" rtlCol="0" anchor="ctr"/>
          <a:lstStyle/>
          <a:p>
            <a:pPr marL="0" indent="0">
              <a:buNone/>
            </a:pPr>
            <a:r>
              <a:rPr lang="en-US" sz="2400" b="1" dirty="0">
                <a:solidFill>
                  <a:srgbClr val="163D38"/>
                </a:solidFill>
              </a:rPr>
              <a:t>INTERVIEW TRAP</a:t>
            </a:r>
            <a:endParaRPr lang="en-US" sz="2400" dirty="0"/>
          </a:p>
        </p:txBody>
      </p:sp>
      <p:sp>
        <p:nvSpPr>
          <p:cNvPr id="6" name="Text 4"/>
          <p:cNvSpPr/>
          <p:nvPr/>
        </p:nvSpPr>
        <p:spPr>
          <a:xfrm>
            <a:off x="1097280" y="2039112"/>
            <a:ext cx="2834640" cy="758952"/>
          </a:xfrm>
          <a:prstGeom prst="rect">
            <a:avLst/>
          </a:prstGeom>
          <a:noFill/>
          <a:ln/>
        </p:spPr>
        <p:txBody>
          <a:bodyPr wrap="square" lIns="0" tIns="0" rIns="0" bIns="0" rtlCol="0" anchor="t">
            <a:normAutofit/>
          </a:bodyPr>
          <a:lstStyle/>
          <a:p>
            <a:pPr marL="0" indent="0">
              <a:buNone/>
            </a:pPr>
            <a:r>
              <a:rPr lang="en-US" sz="2400" dirty="0">
                <a:solidFill>
                  <a:srgbClr val="20302D"/>
                </a:solidFill>
              </a:rPr>
              <a:t>Charisma</a:t>
            </a:r>
            <a:endParaRPr lang="en-US" sz="2400" dirty="0"/>
          </a:p>
        </p:txBody>
      </p:sp>
      <p:sp>
        <p:nvSpPr>
          <p:cNvPr id="7" name="Shape 5"/>
          <p:cNvSpPr/>
          <p:nvPr/>
        </p:nvSpPr>
        <p:spPr>
          <a:xfrm>
            <a:off x="4572000" y="1508760"/>
            <a:ext cx="3246120" cy="14173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4572000" y="1508760"/>
            <a:ext cx="73152" cy="1417320"/>
          </a:xfrm>
          <a:prstGeom prst="rect">
            <a:avLst/>
          </a:prstGeom>
          <a:solidFill>
            <a:srgbClr val="E8B85B"/>
          </a:solidFill>
          <a:ln w="12700">
            <a:solidFill>
              <a:srgbClr val="E8B85B"/>
            </a:solidFill>
            <a:prstDash val="solid"/>
          </a:ln>
        </p:spPr>
        <p:txBody>
          <a:bodyPr/>
          <a:lstStyle/>
          <a:p>
            <a:endParaRPr lang="en-US"/>
          </a:p>
        </p:txBody>
      </p:sp>
      <p:sp>
        <p:nvSpPr>
          <p:cNvPr id="9" name="Text 7"/>
          <p:cNvSpPr/>
          <p:nvPr/>
        </p:nvSpPr>
        <p:spPr>
          <a:xfrm>
            <a:off x="4800600" y="1673352"/>
            <a:ext cx="2834640" cy="274320"/>
          </a:xfrm>
          <a:prstGeom prst="rect">
            <a:avLst/>
          </a:prstGeom>
          <a:noFill/>
          <a:ln/>
        </p:spPr>
        <p:txBody>
          <a:bodyPr wrap="square" lIns="0" tIns="0" rIns="0" bIns="0" rtlCol="0" anchor="ctr"/>
          <a:lstStyle/>
          <a:p>
            <a:pPr marL="0" indent="0">
              <a:buNone/>
            </a:pPr>
            <a:r>
              <a:rPr lang="en-US" sz="2400" b="1" dirty="0">
                <a:solidFill>
                  <a:srgbClr val="163D38"/>
                </a:solidFill>
              </a:rPr>
              <a:t>INTERVIEW TRAP</a:t>
            </a:r>
            <a:endParaRPr lang="en-US" sz="2400" dirty="0"/>
          </a:p>
        </p:txBody>
      </p:sp>
      <p:sp>
        <p:nvSpPr>
          <p:cNvPr id="10" name="Text 8"/>
          <p:cNvSpPr/>
          <p:nvPr/>
        </p:nvSpPr>
        <p:spPr>
          <a:xfrm>
            <a:off x="4800600" y="2039112"/>
            <a:ext cx="2834640" cy="758952"/>
          </a:xfrm>
          <a:prstGeom prst="rect">
            <a:avLst/>
          </a:prstGeom>
          <a:noFill/>
          <a:ln/>
        </p:spPr>
        <p:txBody>
          <a:bodyPr wrap="square" lIns="0" tIns="0" rIns="0" bIns="0" rtlCol="0" anchor="t">
            <a:normAutofit/>
          </a:bodyPr>
          <a:lstStyle/>
          <a:p>
            <a:pPr marL="0" indent="0">
              <a:buNone/>
            </a:pPr>
            <a:r>
              <a:rPr lang="en-US" sz="2400" dirty="0">
                <a:solidFill>
                  <a:srgbClr val="20302D"/>
                </a:solidFill>
              </a:rPr>
              <a:t>Prestigious employer</a:t>
            </a:r>
            <a:endParaRPr lang="en-US" sz="2400" dirty="0"/>
          </a:p>
        </p:txBody>
      </p:sp>
      <p:sp>
        <p:nvSpPr>
          <p:cNvPr id="11" name="Shape 9"/>
          <p:cNvSpPr/>
          <p:nvPr/>
        </p:nvSpPr>
        <p:spPr>
          <a:xfrm>
            <a:off x="8275320" y="1508760"/>
            <a:ext cx="3246120" cy="14173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12" name="Shape 10"/>
          <p:cNvSpPr/>
          <p:nvPr/>
        </p:nvSpPr>
        <p:spPr>
          <a:xfrm>
            <a:off x="8275320" y="1508760"/>
            <a:ext cx="73152" cy="1417320"/>
          </a:xfrm>
          <a:prstGeom prst="rect">
            <a:avLst/>
          </a:prstGeom>
          <a:solidFill>
            <a:srgbClr val="4E86A6"/>
          </a:solidFill>
          <a:ln w="12700">
            <a:solidFill>
              <a:srgbClr val="4E86A6"/>
            </a:solidFill>
            <a:prstDash val="solid"/>
          </a:ln>
        </p:spPr>
        <p:txBody>
          <a:bodyPr/>
          <a:lstStyle/>
          <a:p>
            <a:endParaRPr lang="en-US"/>
          </a:p>
        </p:txBody>
      </p:sp>
      <p:sp>
        <p:nvSpPr>
          <p:cNvPr id="13" name="Text 11"/>
          <p:cNvSpPr/>
          <p:nvPr/>
        </p:nvSpPr>
        <p:spPr>
          <a:xfrm>
            <a:off x="8503920" y="1673352"/>
            <a:ext cx="2834640" cy="274320"/>
          </a:xfrm>
          <a:prstGeom prst="rect">
            <a:avLst/>
          </a:prstGeom>
          <a:noFill/>
          <a:ln/>
        </p:spPr>
        <p:txBody>
          <a:bodyPr wrap="square" lIns="0" tIns="0" rIns="0" bIns="0" rtlCol="0" anchor="ctr"/>
          <a:lstStyle/>
          <a:p>
            <a:pPr marL="0" indent="0">
              <a:buNone/>
            </a:pPr>
            <a:r>
              <a:rPr lang="en-US" sz="2400" b="1" dirty="0">
                <a:solidFill>
                  <a:srgbClr val="163D38"/>
                </a:solidFill>
              </a:rPr>
              <a:t>INTERVIEW TRAP</a:t>
            </a:r>
            <a:endParaRPr lang="en-US" sz="2400" dirty="0"/>
          </a:p>
        </p:txBody>
      </p:sp>
      <p:sp>
        <p:nvSpPr>
          <p:cNvPr id="14" name="Text 12"/>
          <p:cNvSpPr/>
          <p:nvPr/>
        </p:nvSpPr>
        <p:spPr>
          <a:xfrm>
            <a:off x="8503920" y="2039112"/>
            <a:ext cx="2834640" cy="758952"/>
          </a:xfrm>
          <a:prstGeom prst="rect">
            <a:avLst/>
          </a:prstGeom>
          <a:noFill/>
          <a:ln/>
        </p:spPr>
        <p:txBody>
          <a:bodyPr wrap="square" lIns="0" tIns="0" rIns="0" bIns="0" rtlCol="0" anchor="t">
            <a:normAutofit/>
          </a:bodyPr>
          <a:lstStyle/>
          <a:p>
            <a:pPr marL="0" indent="0">
              <a:buNone/>
            </a:pPr>
            <a:r>
              <a:rPr lang="en-US" sz="2400" dirty="0">
                <a:solidFill>
                  <a:srgbClr val="20302D"/>
                </a:solidFill>
              </a:rPr>
              <a:t>Years of experience</a:t>
            </a:r>
            <a:endParaRPr lang="en-US" sz="2400" dirty="0"/>
          </a:p>
        </p:txBody>
      </p:sp>
      <p:sp>
        <p:nvSpPr>
          <p:cNvPr id="15" name="Shape 13"/>
          <p:cNvSpPr/>
          <p:nvPr/>
        </p:nvSpPr>
        <p:spPr>
          <a:xfrm>
            <a:off x="868680" y="3383280"/>
            <a:ext cx="3246120" cy="14173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6" name="Shape 14"/>
          <p:cNvSpPr/>
          <p:nvPr/>
        </p:nvSpPr>
        <p:spPr>
          <a:xfrm>
            <a:off x="868680" y="3383280"/>
            <a:ext cx="73152" cy="1417320"/>
          </a:xfrm>
          <a:prstGeom prst="rect">
            <a:avLst/>
          </a:prstGeom>
          <a:solidFill>
            <a:srgbClr val="28A37A"/>
          </a:solidFill>
          <a:ln w="12700">
            <a:solidFill>
              <a:srgbClr val="28A37A"/>
            </a:solidFill>
            <a:prstDash val="solid"/>
          </a:ln>
        </p:spPr>
        <p:txBody>
          <a:bodyPr/>
          <a:lstStyle/>
          <a:p>
            <a:endParaRPr lang="en-US"/>
          </a:p>
        </p:txBody>
      </p:sp>
      <p:sp>
        <p:nvSpPr>
          <p:cNvPr id="17" name="Text 15"/>
          <p:cNvSpPr/>
          <p:nvPr/>
        </p:nvSpPr>
        <p:spPr>
          <a:xfrm>
            <a:off x="1097280" y="3547872"/>
            <a:ext cx="2834640" cy="274320"/>
          </a:xfrm>
          <a:prstGeom prst="rect">
            <a:avLst/>
          </a:prstGeom>
          <a:noFill/>
          <a:ln/>
        </p:spPr>
        <p:txBody>
          <a:bodyPr wrap="square" lIns="0" tIns="0" rIns="0" bIns="0" rtlCol="0" anchor="ctr"/>
          <a:lstStyle/>
          <a:p>
            <a:pPr marL="0" indent="0">
              <a:buNone/>
            </a:pPr>
            <a:r>
              <a:rPr lang="en-US" sz="2400" b="1" dirty="0">
                <a:solidFill>
                  <a:srgbClr val="163D38"/>
                </a:solidFill>
              </a:rPr>
              <a:t>INTERVIEW TRAP</a:t>
            </a:r>
            <a:endParaRPr lang="en-US" sz="2400" dirty="0"/>
          </a:p>
        </p:txBody>
      </p:sp>
      <p:sp>
        <p:nvSpPr>
          <p:cNvPr id="18" name="Text 16"/>
          <p:cNvSpPr/>
          <p:nvPr/>
        </p:nvSpPr>
        <p:spPr>
          <a:xfrm>
            <a:off x="1097280" y="3913632"/>
            <a:ext cx="2834640" cy="758952"/>
          </a:xfrm>
          <a:prstGeom prst="rect">
            <a:avLst/>
          </a:prstGeom>
          <a:noFill/>
          <a:ln/>
        </p:spPr>
        <p:txBody>
          <a:bodyPr wrap="square" lIns="0" tIns="0" rIns="0" bIns="0" rtlCol="0" anchor="t">
            <a:normAutofit/>
          </a:bodyPr>
          <a:lstStyle/>
          <a:p>
            <a:pPr marL="0" indent="0">
              <a:buNone/>
            </a:pPr>
            <a:r>
              <a:rPr lang="en-US" sz="2400" dirty="0">
                <a:solidFill>
                  <a:srgbClr val="20302D"/>
                </a:solidFill>
              </a:rPr>
              <a:t>Technical vocabulary</a:t>
            </a:r>
            <a:endParaRPr lang="en-US" sz="2400" dirty="0"/>
          </a:p>
        </p:txBody>
      </p:sp>
      <p:sp>
        <p:nvSpPr>
          <p:cNvPr id="19" name="Shape 17"/>
          <p:cNvSpPr/>
          <p:nvPr/>
        </p:nvSpPr>
        <p:spPr>
          <a:xfrm>
            <a:off x="4572000" y="3383280"/>
            <a:ext cx="3246120" cy="14173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dirty="0"/>
          </a:p>
        </p:txBody>
      </p:sp>
      <p:sp>
        <p:nvSpPr>
          <p:cNvPr id="20" name="Shape 18"/>
          <p:cNvSpPr/>
          <p:nvPr/>
        </p:nvSpPr>
        <p:spPr>
          <a:xfrm>
            <a:off x="4572000" y="3383280"/>
            <a:ext cx="73152" cy="1417320"/>
          </a:xfrm>
          <a:prstGeom prst="rect">
            <a:avLst/>
          </a:prstGeom>
          <a:solidFill>
            <a:srgbClr val="315D56"/>
          </a:solidFill>
          <a:ln w="12700">
            <a:solidFill>
              <a:srgbClr val="315D56"/>
            </a:solidFill>
            <a:prstDash val="solid"/>
          </a:ln>
        </p:spPr>
        <p:txBody>
          <a:bodyPr/>
          <a:lstStyle/>
          <a:p>
            <a:endParaRPr lang="en-US"/>
          </a:p>
        </p:txBody>
      </p:sp>
      <p:sp>
        <p:nvSpPr>
          <p:cNvPr id="21" name="Text 19"/>
          <p:cNvSpPr/>
          <p:nvPr/>
        </p:nvSpPr>
        <p:spPr>
          <a:xfrm>
            <a:off x="4800600" y="3547872"/>
            <a:ext cx="2834640" cy="274320"/>
          </a:xfrm>
          <a:prstGeom prst="rect">
            <a:avLst/>
          </a:prstGeom>
          <a:noFill/>
          <a:ln/>
        </p:spPr>
        <p:txBody>
          <a:bodyPr wrap="square" lIns="0" tIns="0" rIns="0" bIns="0" rtlCol="0" anchor="ctr"/>
          <a:lstStyle/>
          <a:p>
            <a:pPr marL="0" indent="0">
              <a:buNone/>
            </a:pPr>
            <a:r>
              <a:rPr lang="en-US" sz="2400" b="1" dirty="0">
                <a:solidFill>
                  <a:srgbClr val="163D38"/>
                </a:solidFill>
              </a:rPr>
              <a:t>INTERVIEW TRAP</a:t>
            </a:r>
            <a:endParaRPr lang="en-US" sz="2400" dirty="0"/>
          </a:p>
        </p:txBody>
      </p:sp>
      <p:sp>
        <p:nvSpPr>
          <p:cNvPr id="22" name="Text 20"/>
          <p:cNvSpPr/>
          <p:nvPr/>
        </p:nvSpPr>
        <p:spPr>
          <a:xfrm>
            <a:off x="4800600" y="3913632"/>
            <a:ext cx="2834640" cy="758952"/>
          </a:xfrm>
          <a:prstGeom prst="rect">
            <a:avLst/>
          </a:prstGeom>
          <a:noFill/>
          <a:ln/>
        </p:spPr>
        <p:txBody>
          <a:bodyPr wrap="square" lIns="0" tIns="0" rIns="0" bIns="0" rtlCol="0" anchor="t">
            <a:normAutofit/>
          </a:bodyPr>
          <a:lstStyle/>
          <a:p>
            <a:pPr marL="0" indent="0">
              <a:buNone/>
            </a:pPr>
            <a:r>
              <a:rPr lang="en-US" sz="2400" dirty="0">
                <a:solidFill>
                  <a:srgbClr val="20302D"/>
                </a:solidFill>
              </a:rPr>
              <a:t>Personal connections</a:t>
            </a:r>
            <a:endParaRPr lang="en-US" sz="2400" dirty="0"/>
          </a:p>
        </p:txBody>
      </p:sp>
      <p:sp>
        <p:nvSpPr>
          <p:cNvPr id="23" name="Shape 21"/>
          <p:cNvSpPr/>
          <p:nvPr/>
        </p:nvSpPr>
        <p:spPr>
          <a:xfrm>
            <a:off x="8275320" y="3383280"/>
            <a:ext cx="3246120" cy="141732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4" name="Shape 22"/>
          <p:cNvSpPr/>
          <p:nvPr/>
        </p:nvSpPr>
        <p:spPr>
          <a:xfrm>
            <a:off x="8275320" y="3383280"/>
            <a:ext cx="73152" cy="1417320"/>
          </a:xfrm>
          <a:prstGeom prst="rect">
            <a:avLst/>
          </a:prstGeom>
          <a:solidFill>
            <a:srgbClr val="A8D96F"/>
          </a:solidFill>
          <a:ln w="12700">
            <a:solidFill>
              <a:srgbClr val="A8D96F"/>
            </a:solidFill>
            <a:prstDash val="solid"/>
          </a:ln>
        </p:spPr>
        <p:txBody>
          <a:bodyPr/>
          <a:lstStyle/>
          <a:p>
            <a:endParaRPr lang="en-US"/>
          </a:p>
        </p:txBody>
      </p:sp>
      <p:sp>
        <p:nvSpPr>
          <p:cNvPr id="25" name="Text 23"/>
          <p:cNvSpPr/>
          <p:nvPr/>
        </p:nvSpPr>
        <p:spPr>
          <a:xfrm>
            <a:off x="8503920" y="3547872"/>
            <a:ext cx="2834640" cy="274320"/>
          </a:xfrm>
          <a:prstGeom prst="rect">
            <a:avLst/>
          </a:prstGeom>
          <a:noFill/>
          <a:ln/>
        </p:spPr>
        <p:txBody>
          <a:bodyPr wrap="square" lIns="0" tIns="0" rIns="0" bIns="0" rtlCol="0" anchor="ctr"/>
          <a:lstStyle/>
          <a:p>
            <a:pPr marL="0" indent="0">
              <a:buNone/>
            </a:pPr>
            <a:r>
              <a:rPr lang="en-US" sz="2400" b="1" dirty="0">
                <a:solidFill>
                  <a:srgbClr val="163D38"/>
                </a:solidFill>
              </a:rPr>
              <a:t>INTERVIEW TRAP</a:t>
            </a:r>
            <a:endParaRPr lang="en-US" sz="2400" dirty="0"/>
          </a:p>
        </p:txBody>
      </p:sp>
      <p:sp>
        <p:nvSpPr>
          <p:cNvPr id="26" name="Text 24"/>
          <p:cNvSpPr/>
          <p:nvPr/>
        </p:nvSpPr>
        <p:spPr>
          <a:xfrm>
            <a:off x="8503920" y="3913632"/>
            <a:ext cx="2834640" cy="758952"/>
          </a:xfrm>
          <a:prstGeom prst="rect">
            <a:avLst/>
          </a:prstGeom>
          <a:noFill/>
          <a:ln/>
        </p:spPr>
        <p:txBody>
          <a:bodyPr wrap="square" lIns="0" tIns="0" rIns="0" bIns="0" rtlCol="0" anchor="t">
            <a:normAutofit/>
          </a:bodyPr>
          <a:lstStyle/>
          <a:p>
            <a:pPr marL="0" indent="0">
              <a:buNone/>
            </a:pPr>
            <a:r>
              <a:rPr lang="en-US" sz="2400" dirty="0">
                <a:solidFill>
                  <a:srgbClr val="20302D"/>
                </a:solidFill>
              </a:rPr>
              <a:t>Early board champion</a:t>
            </a:r>
            <a:endParaRPr lang="en-US" sz="2400" dirty="0"/>
          </a:p>
        </p:txBody>
      </p:sp>
      <p:sp>
        <p:nvSpPr>
          <p:cNvPr id="27" name="Shape 25"/>
          <p:cNvSpPr/>
          <p:nvPr/>
        </p:nvSpPr>
        <p:spPr>
          <a:xfrm>
            <a:off x="685800" y="5624068"/>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28" name="Text 26"/>
          <p:cNvSpPr/>
          <p:nvPr/>
        </p:nvSpPr>
        <p:spPr>
          <a:xfrm>
            <a:off x="845589" y="5752084"/>
            <a:ext cx="10424160" cy="182880"/>
          </a:xfrm>
          <a:prstGeom prst="rect">
            <a:avLst/>
          </a:prstGeom>
          <a:noFill/>
          <a:ln/>
        </p:spPr>
        <p:txBody>
          <a:bodyPr wrap="square" lIns="0" tIns="0" rIns="0" bIns="0" rtlCol="0" anchor="ctr"/>
          <a:lstStyle/>
          <a:p>
            <a:pPr marL="0" indent="0" algn="ctr">
              <a:buNone/>
            </a:pPr>
            <a:r>
              <a:rPr lang="en-US" sz="2000" b="1" dirty="0">
                <a:solidFill>
                  <a:srgbClr val="315D56"/>
                </a:solidFill>
              </a:rPr>
              <a:t>The person who interviews best is not necessarily the person who will lead best.</a:t>
            </a:r>
            <a:endParaRPr lang="en-US" sz="2000" dirty="0"/>
          </a:p>
        </p:txBody>
      </p:sp>
      <p:sp>
        <p:nvSpPr>
          <p:cNvPr id="29"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Bias in Executive Selection</a:t>
            </a:r>
            <a:endParaRPr lang="en-US" sz="4000" dirty="0"/>
          </a:p>
        </p:txBody>
      </p:sp>
      <p:sp>
        <p:nvSpPr>
          <p:cNvPr id="3" name="Shape 1"/>
          <p:cNvSpPr/>
          <p:nvPr/>
        </p:nvSpPr>
        <p:spPr>
          <a:xfrm>
            <a:off x="777240" y="1417320"/>
            <a:ext cx="3337560" cy="160020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4" name="Shape 2"/>
          <p:cNvSpPr/>
          <p:nvPr/>
        </p:nvSpPr>
        <p:spPr>
          <a:xfrm>
            <a:off x="777240" y="1417320"/>
            <a:ext cx="73152" cy="1600200"/>
          </a:xfrm>
          <a:prstGeom prst="rect">
            <a:avLst/>
          </a:prstGeom>
          <a:solidFill>
            <a:srgbClr val="28A37A"/>
          </a:solidFill>
          <a:ln w="12700">
            <a:solidFill>
              <a:srgbClr val="28A37A"/>
            </a:solidFill>
            <a:prstDash val="solid"/>
          </a:ln>
        </p:spPr>
        <p:txBody>
          <a:bodyPr/>
          <a:lstStyle/>
          <a:p>
            <a:endParaRPr lang="en-US"/>
          </a:p>
        </p:txBody>
      </p:sp>
      <p:sp>
        <p:nvSpPr>
          <p:cNvPr id="5" name="Text 3"/>
          <p:cNvSpPr/>
          <p:nvPr/>
        </p:nvSpPr>
        <p:spPr>
          <a:xfrm>
            <a:off x="1005840" y="15819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Affinity</a:t>
            </a:r>
            <a:endParaRPr lang="en-US" sz="2400" dirty="0"/>
          </a:p>
        </p:txBody>
      </p:sp>
      <p:sp>
        <p:nvSpPr>
          <p:cNvPr id="6" name="Text 4"/>
          <p:cNvSpPr/>
          <p:nvPr/>
        </p:nvSpPr>
        <p:spPr>
          <a:xfrm>
            <a:off x="1005840" y="1947672"/>
            <a:ext cx="2926080" cy="941832"/>
          </a:xfrm>
          <a:prstGeom prst="rect">
            <a:avLst/>
          </a:prstGeom>
          <a:noFill/>
          <a:ln/>
        </p:spPr>
        <p:txBody>
          <a:bodyPr wrap="square" lIns="0" tIns="0" rIns="0" bIns="0" rtlCol="0" anchor="t">
            <a:normAutofit/>
          </a:bodyPr>
          <a:lstStyle/>
          <a:p>
            <a:pPr marL="0" indent="0">
              <a:buNone/>
            </a:pPr>
            <a:r>
              <a:rPr lang="en-US" sz="2400" dirty="0">
                <a:solidFill>
                  <a:srgbClr val="20302D"/>
                </a:solidFill>
              </a:rPr>
              <a:t>“They remind me of…”</a:t>
            </a:r>
            <a:endParaRPr lang="en-US" sz="2400" dirty="0"/>
          </a:p>
        </p:txBody>
      </p:sp>
      <p:sp>
        <p:nvSpPr>
          <p:cNvPr id="7" name="Shape 5"/>
          <p:cNvSpPr/>
          <p:nvPr/>
        </p:nvSpPr>
        <p:spPr>
          <a:xfrm>
            <a:off x="4526280" y="1417320"/>
            <a:ext cx="3337560" cy="160020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4526280" y="1417320"/>
            <a:ext cx="73152" cy="1600200"/>
          </a:xfrm>
          <a:prstGeom prst="rect">
            <a:avLst/>
          </a:prstGeom>
          <a:solidFill>
            <a:srgbClr val="4E86A6"/>
          </a:solidFill>
          <a:ln w="12700">
            <a:solidFill>
              <a:srgbClr val="4E86A6"/>
            </a:solidFill>
            <a:prstDash val="solid"/>
          </a:ln>
        </p:spPr>
        <p:txBody>
          <a:bodyPr/>
          <a:lstStyle/>
          <a:p>
            <a:endParaRPr lang="en-US"/>
          </a:p>
        </p:txBody>
      </p:sp>
      <p:sp>
        <p:nvSpPr>
          <p:cNvPr id="9" name="Text 7"/>
          <p:cNvSpPr/>
          <p:nvPr/>
        </p:nvSpPr>
        <p:spPr>
          <a:xfrm>
            <a:off x="4754880" y="15819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Confirmation</a:t>
            </a:r>
            <a:endParaRPr lang="en-US" sz="2400" dirty="0"/>
          </a:p>
        </p:txBody>
      </p:sp>
      <p:sp>
        <p:nvSpPr>
          <p:cNvPr id="10" name="Text 8"/>
          <p:cNvSpPr/>
          <p:nvPr/>
        </p:nvSpPr>
        <p:spPr>
          <a:xfrm>
            <a:off x="4754880" y="1947672"/>
            <a:ext cx="2926080" cy="941832"/>
          </a:xfrm>
          <a:prstGeom prst="rect">
            <a:avLst/>
          </a:prstGeom>
          <a:noFill/>
          <a:ln/>
        </p:spPr>
        <p:txBody>
          <a:bodyPr wrap="square" lIns="0" tIns="0" rIns="0" bIns="0" rtlCol="0" anchor="t">
            <a:normAutofit/>
          </a:bodyPr>
          <a:lstStyle/>
          <a:p>
            <a:pPr marL="0" indent="0">
              <a:buNone/>
            </a:pPr>
            <a:r>
              <a:rPr lang="en-US" sz="2400" dirty="0">
                <a:solidFill>
                  <a:srgbClr val="20302D"/>
                </a:solidFill>
              </a:rPr>
              <a:t>Seeking proof of first impressions</a:t>
            </a:r>
            <a:endParaRPr lang="en-US" sz="2400" dirty="0"/>
          </a:p>
        </p:txBody>
      </p:sp>
      <p:sp>
        <p:nvSpPr>
          <p:cNvPr id="11" name="Shape 9"/>
          <p:cNvSpPr/>
          <p:nvPr/>
        </p:nvSpPr>
        <p:spPr>
          <a:xfrm>
            <a:off x="8275320" y="1417320"/>
            <a:ext cx="3337560" cy="160020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2" name="Shape 10"/>
          <p:cNvSpPr/>
          <p:nvPr/>
        </p:nvSpPr>
        <p:spPr>
          <a:xfrm>
            <a:off x="8275320" y="1417320"/>
            <a:ext cx="73152" cy="1600200"/>
          </a:xfrm>
          <a:prstGeom prst="rect">
            <a:avLst/>
          </a:prstGeom>
          <a:solidFill>
            <a:srgbClr val="E8B85B"/>
          </a:solidFill>
          <a:ln w="12700">
            <a:solidFill>
              <a:srgbClr val="E8B85B"/>
            </a:solidFill>
            <a:prstDash val="solid"/>
          </a:ln>
        </p:spPr>
        <p:txBody>
          <a:bodyPr/>
          <a:lstStyle/>
          <a:p>
            <a:endParaRPr lang="en-US"/>
          </a:p>
        </p:txBody>
      </p:sp>
      <p:sp>
        <p:nvSpPr>
          <p:cNvPr id="13" name="Text 11"/>
          <p:cNvSpPr/>
          <p:nvPr/>
        </p:nvSpPr>
        <p:spPr>
          <a:xfrm>
            <a:off x="8503920" y="158191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Halo</a:t>
            </a:r>
            <a:endParaRPr lang="en-US" sz="2400" dirty="0"/>
          </a:p>
        </p:txBody>
      </p:sp>
      <p:sp>
        <p:nvSpPr>
          <p:cNvPr id="14" name="Text 12"/>
          <p:cNvSpPr/>
          <p:nvPr/>
        </p:nvSpPr>
        <p:spPr>
          <a:xfrm>
            <a:off x="8503920" y="1947672"/>
            <a:ext cx="2926080" cy="941832"/>
          </a:xfrm>
          <a:prstGeom prst="rect">
            <a:avLst/>
          </a:prstGeom>
          <a:noFill/>
          <a:ln/>
        </p:spPr>
        <p:txBody>
          <a:bodyPr wrap="square" lIns="0" tIns="0" rIns="0" bIns="0" rtlCol="0" anchor="t">
            <a:normAutofit/>
          </a:bodyPr>
          <a:lstStyle/>
          <a:p>
            <a:pPr marL="0" indent="0">
              <a:buNone/>
            </a:pPr>
            <a:r>
              <a:rPr lang="en-US" sz="2400" dirty="0">
                <a:solidFill>
                  <a:srgbClr val="20302D"/>
                </a:solidFill>
              </a:rPr>
              <a:t>One strength colors everything</a:t>
            </a:r>
            <a:endParaRPr lang="en-US" sz="2400" dirty="0"/>
          </a:p>
        </p:txBody>
      </p:sp>
      <p:sp>
        <p:nvSpPr>
          <p:cNvPr id="15" name="Shape 13"/>
          <p:cNvSpPr/>
          <p:nvPr/>
        </p:nvSpPr>
        <p:spPr>
          <a:xfrm>
            <a:off x="762000" y="3520440"/>
            <a:ext cx="3337560" cy="160020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6" name="Shape 14"/>
          <p:cNvSpPr/>
          <p:nvPr/>
        </p:nvSpPr>
        <p:spPr>
          <a:xfrm>
            <a:off x="777240" y="3520440"/>
            <a:ext cx="73152" cy="1600200"/>
          </a:xfrm>
          <a:prstGeom prst="rect">
            <a:avLst/>
          </a:prstGeom>
          <a:solidFill>
            <a:srgbClr val="E97964"/>
          </a:solidFill>
          <a:ln w="12700">
            <a:solidFill>
              <a:srgbClr val="E97964"/>
            </a:solidFill>
            <a:prstDash val="solid"/>
          </a:ln>
        </p:spPr>
        <p:txBody>
          <a:bodyPr/>
          <a:lstStyle/>
          <a:p>
            <a:endParaRPr lang="en-US"/>
          </a:p>
        </p:txBody>
      </p:sp>
      <p:sp>
        <p:nvSpPr>
          <p:cNvPr id="17" name="Text 15"/>
          <p:cNvSpPr/>
          <p:nvPr/>
        </p:nvSpPr>
        <p:spPr>
          <a:xfrm>
            <a:off x="1005840" y="368503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Anchoring</a:t>
            </a:r>
            <a:endParaRPr lang="en-US" sz="2400" dirty="0"/>
          </a:p>
        </p:txBody>
      </p:sp>
      <p:sp>
        <p:nvSpPr>
          <p:cNvPr id="18" name="Text 16"/>
          <p:cNvSpPr/>
          <p:nvPr/>
        </p:nvSpPr>
        <p:spPr>
          <a:xfrm>
            <a:off x="1005840" y="4050792"/>
            <a:ext cx="2926080" cy="941832"/>
          </a:xfrm>
          <a:prstGeom prst="rect">
            <a:avLst/>
          </a:prstGeom>
          <a:noFill/>
          <a:ln/>
        </p:spPr>
        <p:txBody>
          <a:bodyPr wrap="square" lIns="0" tIns="0" rIns="0" bIns="0" rtlCol="0" anchor="t">
            <a:normAutofit/>
          </a:bodyPr>
          <a:lstStyle/>
          <a:p>
            <a:pPr marL="0" indent="0">
              <a:buNone/>
            </a:pPr>
            <a:r>
              <a:rPr lang="en-US" sz="2400" dirty="0">
                <a:solidFill>
                  <a:srgbClr val="20302D"/>
                </a:solidFill>
              </a:rPr>
              <a:t>First candidate sets the standard</a:t>
            </a:r>
            <a:endParaRPr lang="en-US" sz="2400" dirty="0"/>
          </a:p>
        </p:txBody>
      </p:sp>
      <p:sp>
        <p:nvSpPr>
          <p:cNvPr id="19" name="Shape 17"/>
          <p:cNvSpPr/>
          <p:nvPr/>
        </p:nvSpPr>
        <p:spPr>
          <a:xfrm>
            <a:off x="4526280" y="3520440"/>
            <a:ext cx="3337560" cy="160020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0" name="Shape 18"/>
          <p:cNvSpPr/>
          <p:nvPr/>
        </p:nvSpPr>
        <p:spPr>
          <a:xfrm>
            <a:off x="4526280" y="3520440"/>
            <a:ext cx="73152" cy="1600200"/>
          </a:xfrm>
          <a:prstGeom prst="rect">
            <a:avLst/>
          </a:prstGeom>
          <a:solidFill>
            <a:srgbClr val="315D56"/>
          </a:solidFill>
          <a:ln w="12700">
            <a:solidFill>
              <a:srgbClr val="315D56"/>
            </a:solidFill>
            <a:prstDash val="solid"/>
          </a:ln>
        </p:spPr>
        <p:txBody>
          <a:bodyPr/>
          <a:lstStyle/>
          <a:p>
            <a:endParaRPr lang="en-US"/>
          </a:p>
        </p:txBody>
      </p:sp>
      <p:sp>
        <p:nvSpPr>
          <p:cNvPr id="21" name="Text 19"/>
          <p:cNvSpPr/>
          <p:nvPr/>
        </p:nvSpPr>
        <p:spPr>
          <a:xfrm>
            <a:off x="4754880" y="368503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Groupthink</a:t>
            </a:r>
            <a:endParaRPr lang="en-US" sz="2400" dirty="0"/>
          </a:p>
        </p:txBody>
      </p:sp>
      <p:sp>
        <p:nvSpPr>
          <p:cNvPr id="22" name="Text 20"/>
          <p:cNvSpPr/>
          <p:nvPr/>
        </p:nvSpPr>
        <p:spPr>
          <a:xfrm>
            <a:off x="4754880" y="4050792"/>
            <a:ext cx="2926080" cy="941832"/>
          </a:xfrm>
          <a:prstGeom prst="rect">
            <a:avLst/>
          </a:prstGeom>
          <a:noFill/>
          <a:ln/>
        </p:spPr>
        <p:txBody>
          <a:bodyPr wrap="square" lIns="0" tIns="0" rIns="0" bIns="0" rtlCol="0" anchor="t">
            <a:normAutofit/>
          </a:bodyPr>
          <a:lstStyle/>
          <a:p>
            <a:pPr marL="0" indent="0">
              <a:buNone/>
            </a:pPr>
            <a:r>
              <a:rPr lang="en-US" sz="2400" dirty="0">
                <a:solidFill>
                  <a:srgbClr val="20302D"/>
                </a:solidFill>
              </a:rPr>
              <a:t>Consensus before analysis</a:t>
            </a:r>
            <a:endParaRPr lang="en-US" sz="2400" dirty="0"/>
          </a:p>
        </p:txBody>
      </p:sp>
      <p:sp>
        <p:nvSpPr>
          <p:cNvPr id="23" name="Shape 21"/>
          <p:cNvSpPr/>
          <p:nvPr/>
        </p:nvSpPr>
        <p:spPr>
          <a:xfrm>
            <a:off x="8275320" y="3520440"/>
            <a:ext cx="3337560" cy="160020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4" name="Shape 22"/>
          <p:cNvSpPr/>
          <p:nvPr/>
        </p:nvSpPr>
        <p:spPr>
          <a:xfrm>
            <a:off x="8275320" y="3520440"/>
            <a:ext cx="73152" cy="1600200"/>
          </a:xfrm>
          <a:prstGeom prst="rect">
            <a:avLst/>
          </a:prstGeom>
          <a:solidFill>
            <a:srgbClr val="A8D96F"/>
          </a:solidFill>
          <a:ln w="12700">
            <a:solidFill>
              <a:srgbClr val="A8D96F"/>
            </a:solidFill>
            <a:prstDash val="solid"/>
          </a:ln>
        </p:spPr>
        <p:txBody>
          <a:bodyPr/>
          <a:lstStyle/>
          <a:p>
            <a:endParaRPr lang="en-US"/>
          </a:p>
        </p:txBody>
      </p:sp>
      <p:sp>
        <p:nvSpPr>
          <p:cNvPr id="25" name="Text 23"/>
          <p:cNvSpPr/>
          <p:nvPr/>
        </p:nvSpPr>
        <p:spPr>
          <a:xfrm>
            <a:off x="8503920" y="3685032"/>
            <a:ext cx="2926080" cy="274320"/>
          </a:xfrm>
          <a:prstGeom prst="rect">
            <a:avLst/>
          </a:prstGeom>
          <a:noFill/>
          <a:ln/>
        </p:spPr>
        <p:txBody>
          <a:bodyPr wrap="square" lIns="0" tIns="0" rIns="0" bIns="0" rtlCol="0" anchor="ctr"/>
          <a:lstStyle/>
          <a:p>
            <a:pPr marL="0" indent="0">
              <a:buNone/>
            </a:pPr>
            <a:r>
              <a:rPr lang="en-US" sz="2400" b="1" dirty="0">
                <a:solidFill>
                  <a:srgbClr val="163D38"/>
                </a:solidFill>
              </a:rPr>
              <a:t>Like-me</a:t>
            </a:r>
            <a:endParaRPr lang="en-US" sz="2400" dirty="0"/>
          </a:p>
        </p:txBody>
      </p:sp>
      <p:sp>
        <p:nvSpPr>
          <p:cNvPr id="26" name="Text 24"/>
          <p:cNvSpPr/>
          <p:nvPr/>
        </p:nvSpPr>
        <p:spPr>
          <a:xfrm>
            <a:off x="8503920" y="4050792"/>
            <a:ext cx="2926080" cy="941832"/>
          </a:xfrm>
          <a:prstGeom prst="rect">
            <a:avLst/>
          </a:prstGeom>
          <a:noFill/>
          <a:ln/>
        </p:spPr>
        <p:txBody>
          <a:bodyPr wrap="square" lIns="0" tIns="0" rIns="0" bIns="0" rtlCol="0" anchor="t">
            <a:normAutofit/>
          </a:bodyPr>
          <a:lstStyle/>
          <a:p>
            <a:pPr marL="0" indent="0">
              <a:buNone/>
            </a:pPr>
            <a:r>
              <a:rPr lang="en-US" sz="2400" dirty="0">
                <a:solidFill>
                  <a:srgbClr val="20302D"/>
                </a:solidFill>
              </a:rPr>
              <a:t>Comfort mistaken for fit</a:t>
            </a:r>
            <a:endParaRPr lang="en-US" sz="2400" dirty="0"/>
          </a:p>
        </p:txBody>
      </p:sp>
      <p:sp>
        <p:nvSpPr>
          <p:cNvPr id="27"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Score Before You Discuss</a:t>
            </a:r>
            <a:endParaRPr lang="en-US" sz="4000" dirty="0"/>
          </a:p>
        </p:txBody>
      </p:sp>
      <p:sp>
        <p:nvSpPr>
          <p:cNvPr id="3" name="Shape 1"/>
          <p:cNvSpPr/>
          <p:nvPr/>
        </p:nvSpPr>
        <p:spPr>
          <a:xfrm>
            <a:off x="1280160" y="1325880"/>
            <a:ext cx="9601200" cy="4526280"/>
          </a:xfrm>
          <a:prstGeom prst="roundRect">
            <a:avLst/>
          </a:prstGeom>
          <a:solidFill>
            <a:srgbClr val="FFFFFF"/>
          </a:solidFill>
          <a:ln w="12700">
            <a:solidFill>
              <a:srgbClr val="D7E5DF"/>
            </a:solidFill>
            <a:prstDash val="solid"/>
          </a:ln>
        </p:spPr>
        <p:txBody>
          <a:bodyPr/>
          <a:lstStyle/>
          <a:p>
            <a:endParaRPr lang="en-US" sz="2400" dirty="0"/>
          </a:p>
        </p:txBody>
      </p:sp>
      <p:sp>
        <p:nvSpPr>
          <p:cNvPr id="4" name="Text 2"/>
          <p:cNvSpPr/>
          <p:nvPr/>
        </p:nvSpPr>
        <p:spPr>
          <a:xfrm>
            <a:off x="1645920" y="1600200"/>
            <a:ext cx="5669280" cy="274320"/>
          </a:xfrm>
          <a:prstGeom prst="rect">
            <a:avLst/>
          </a:prstGeom>
          <a:noFill/>
          <a:ln/>
        </p:spPr>
        <p:txBody>
          <a:bodyPr wrap="square" lIns="0" tIns="0" rIns="0" bIns="0" rtlCol="0" anchor="ctr"/>
          <a:lstStyle/>
          <a:p>
            <a:pPr marL="0" indent="0">
              <a:buNone/>
            </a:pPr>
            <a:r>
              <a:rPr lang="en-US" sz="2400" b="1" dirty="0">
                <a:solidFill>
                  <a:srgbClr val="20302D"/>
                </a:solidFill>
              </a:rPr>
              <a:t>Leadership</a:t>
            </a:r>
            <a:endParaRPr lang="en-US" sz="2400" dirty="0"/>
          </a:p>
        </p:txBody>
      </p:sp>
      <p:sp>
        <p:nvSpPr>
          <p:cNvPr id="5" name="Text 3"/>
          <p:cNvSpPr/>
          <p:nvPr/>
        </p:nvSpPr>
        <p:spPr>
          <a:xfrm>
            <a:off x="8869680" y="1600200"/>
            <a:ext cx="1188720" cy="274320"/>
          </a:xfrm>
          <a:prstGeom prst="rect">
            <a:avLst/>
          </a:prstGeom>
          <a:noFill/>
          <a:ln/>
        </p:spPr>
        <p:txBody>
          <a:bodyPr wrap="square" lIns="0" tIns="0" rIns="0" bIns="0" rtlCol="0" anchor="ctr"/>
          <a:lstStyle/>
          <a:p>
            <a:pPr marL="0" indent="0" algn="r">
              <a:buNone/>
            </a:pPr>
            <a:r>
              <a:rPr lang="en-US" sz="2400" b="1" dirty="0">
                <a:solidFill>
                  <a:srgbClr val="28A37A"/>
                </a:solidFill>
              </a:rPr>
              <a:t>20%</a:t>
            </a:r>
            <a:endParaRPr lang="en-US" sz="2400" dirty="0"/>
          </a:p>
        </p:txBody>
      </p:sp>
      <p:sp>
        <p:nvSpPr>
          <p:cNvPr id="6" name="Shape 4"/>
          <p:cNvSpPr/>
          <p:nvPr/>
        </p:nvSpPr>
        <p:spPr>
          <a:xfrm>
            <a:off x="1645920" y="1984248"/>
            <a:ext cx="8412480" cy="0"/>
          </a:xfrm>
          <a:prstGeom prst="line">
            <a:avLst/>
          </a:prstGeom>
          <a:noFill/>
          <a:ln w="12700">
            <a:solidFill>
              <a:srgbClr val="E5EEEA"/>
            </a:solidFill>
            <a:prstDash val="solid"/>
          </a:ln>
        </p:spPr>
        <p:txBody>
          <a:bodyPr/>
          <a:lstStyle/>
          <a:p>
            <a:endParaRPr lang="en-US"/>
          </a:p>
        </p:txBody>
      </p:sp>
      <p:sp>
        <p:nvSpPr>
          <p:cNvPr id="7" name="Text 5"/>
          <p:cNvSpPr/>
          <p:nvPr/>
        </p:nvSpPr>
        <p:spPr>
          <a:xfrm>
            <a:off x="1645920" y="2157984"/>
            <a:ext cx="5669280" cy="274320"/>
          </a:xfrm>
          <a:prstGeom prst="rect">
            <a:avLst/>
          </a:prstGeom>
          <a:noFill/>
          <a:ln/>
        </p:spPr>
        <p:txBody>
          <a:bodyPr wrap="square" lIns="0" tIns="0" rIns="0" bIns="0" rtlCol="0" anchor="ctr"/>
          <a:lstStyle/>
          <a:p>
            <a:pPr marL="0" indent="0">
              <a:buNone/>
            </a:pPr>
            <a:r>
              <a:rPr lang="en-US" sz="2400" dirty="0">
                <a:solidFill>
                  <a:srgbClr val="20302D"/>
                </a:solidFill>
              </a:rPr>
              <a:t>Housing / Technical</a:t>
            </a:r>
            <a:endParaRPr lang="en-US" sz="2400" dirty="0"/>
          </a:p>
        </p:txBody>
      </p:sp>
      <p:sp>
        <p:nvSpPr>
          <p:cNvPr id="8" name="Text 6"/>
          <p:cNvSpPr/>
          <p:nvPr/>
        </p:nvSpPr>
        <p:spPr>
          <a:xfrm>
            <a:off x="8869680" y="2157984"/>
            <a:ext cx="1188720" cy="274320"/>
          </a:xfrm>
          <a:prstGeom prst="rect">
            <a:avLst/>
          </a:prstGeom>
          <a:noFill/>
          <a:ln/>
        </p:spPr>
        <p:txBody>
          <a:bodyPr wrap="square" lIns="0" tIns="0" rIns="0" bIns="0" rtlCol="0" anchor="ctr"/>
          <a:lstStyle/>
          <a:p>
            <a:pPr marL="0" indent="0" algn="r">
              <a:buNone/>
            </a:pPr>
            <a:r>
              <a:rPr lang="en-US" sz="2400" b="1" dirty="0">
                <a:solidFill>
                  <a:srgbClr val="28A37A"/>
                </a:solidFill>
              </a:rPr>
              <a:t>15%</a:t>
            </a:r>
            <a:endParaRPr lang="en-US" sz="2400" dirty="0"/>
          </a:p>
        </p:txBody>
      </p:sp>
      <p:sp>
        <p:nvSpPr>
          <p:cNvPr id="9" name="Shape 7"/>
          <p:cNvSpPr/>
          <p:nvPr/>
        </p:nvSpPr>
        <p:spPr>
          <a:xfrm>
            <a:off x="1645920" y="2542032"/>
            <a:ext cx="8412480" cy="0"/>
          </a:xfrm>
          <a:prstGeom prst="line">
            <a:avLst/>
          </a:prstGeom>
          <a:noFill/>
          <a:ln w="12700">
            <a:solidFill>
              <a:srgbClr val="E5EEEA"/>
            </a:solidFill>
            <a:prstDash val="solid"/>
          </a:ln>
        </p:spPr>
        <p:txBody>
          <a:bodyPr/>
          <a:lstStyle/>
          <a:p>
            <a:endParaRPr lang="en-US"/>
          </a:p>
        </p:txBody>
      </p:sp>
      <p:sp>
        <p:nvSpPr>
          <p:cNvPr id="10" name="Text 8"/>
          <p:cNvSpPr/>
          <p:nvPr/>
        </p:nvSpPr>
        <p:spPr>
          <a:xfrm>
            <a:off x="1645920" y="2715768"/>
            <a:ext cx="5669280" cy="274320"/>
          </a:xfrm>
          <a:prstGeom prst="rect">
            <a:avLst/>
          </a:prstGeom>
          <a:noFill/>
          <a:ln/>
        </p:spPr>
        <p:txBody>
          <a:bodyPr wrap="square" lIns="0" tIns="0" rIns="0" bIns="0" rtlCol="0" anchor="ctr"/>
          <a:lstStyle/>
          <a:p>
            <a:pPr marL="0" indent="0">
              <a:buNone/>
            </a:pPr>
            <a:r>
              <a:rPr lang="en-US" sz="2400" dirty="0">
                <a:solidFill>
                  <a:srgbClr val="20302D"/>
                </a:solidFill>
              </a:rPr>
              <a:t>Financial Management</a:t>
            </a:r>
            <a:endParaRPr lang="en-US" sz="2400" dirty="0"/>
          </a:p>
        </p:txBody>
      </p:sp>
      <p:sp>
        <p:nvSpPr>
          <p:cNvPr id="11" name="Text 9"/>
          <p:cNvSpPr/>
          <p:nvPr/>
        </p:nvSpPr>
        <p:spPr>
          <a:xfrm>
            <a:off x="8869680" y="2715768"/>
            <a:ext cx="1188720" cy="274320"/>
          </a:xfrm>
          <a:prstGeom prst="rect">
            <a:avLst/>
          </a:prstGeom>
          <a:noFill/>
          <a:ln/>
        </p:spPr>
        <p:txBody>
          <a:bodyPr wrap="square" lIns="0" tIns="0" rIns="0" bIns="0" rtlCol="0" anchor="ctr"/>
          <a:lstStyle/>
          <a:p>
            <a:pPr marL="0" indent="0" algn="r">
              <a:buNone/>
            </a:pPr>
            <a:r>
              <a:rPr lang="en-US" sz="2400" b="1" dirty="0">
                <a:solidFill>
                  <a:srgbClr val="28A37A"/>
                </a:solidFill>
              </a:rPr>
              <a:t>15%</a:t>
            </a:r>
            <a:endParaRPr lang="en-US" sz="2400" dirty="0"/>
          </a:p>
        </p:txBody>
      </p:sp>
      <p:sp>
        <p:nvSpPr>
          <p:cNvPr id="12" name="Shape 10"/>
          <p:cNvSpPr/>
          <p:nvPr/>
        </p:nvSpPr>
        <p:spPr>
          <a:xfrm>
            <a:off x="1645920" y="3099816"/>
            <a:ext cx="8412480" cy="0"/>
          </a:xfrm>
          <a:prstGeom prst="line">
            <a:avLst/>
          </a:prstGeom>
          <a:noFill/>
          <a:ln w="12700">
            <a:solidFill>
              <a:srgbClr val="E5EEEA"/>
            </a:solidFill>
            <a:prstDash val="solid"/>
          </a:ln>
        </p:spPr>
        <p:txBody>
          <a:bodyPr/>
          <a:lstStyle/>
          <a:p>
            <a:endParaRPr lang="en-US"/>
          </a:p>
        </p:txBody>
      </p:sp>
      <p:sp>
        <p:nvSpPr>
          <p:cNvPr id="13" name="Text 11"/>
          <p:cNvSpPr/>
          <p:nvPr/>
        </p:nvSpPr>
        <p:spPr>
          <a:xfrm>
            <a:off x="1645920" y="3273552"/>
            <a:ext cx="5669280" cy="274320"/>
          </a:xfrm>
          <a:prstGeom prst="rect">
            <a:avLst/>
          </a:prstGeom>
          <a:noFill/>
          <a:ln/>
        </p:spPr>
        <p:txBody>
          <a:bodyPr wrap="square" lIns="0" tIns="0" rIns="0" bIns="0" rtlCol="0" anchor="ctr"/>
          <a:lstStyle/>
          <a:p>
            <a:pPr marL="0" indent="0">
              <a:buNone/>
            </a:pPr>
            <a:r>
              <a:rPr lang="en-US" sz="2400" dirty="0">
                <a:solidFill>
                  <a:srgbClr val="20302D"/>
                </a:solidFill>
              </a:rPr>
              <a:t>Staff / Organization</a:t>
            </a:r>
            <a:endParaRPr lang="en-US" sz="2400" dirty="0"/>
          </a:p>
        </p:txBody>
      </p:sp>
      <p:sp>
        <p:nvSpPr>
          <p:cNvPr id="14" name="Text 12"/>
          <p:cNvSpPr/>
          <p:nvPr/>
        </p:nvSpPr>
        <p:spPr>
          <a:xfrm>
            <a:off x="8869680" y="3273552"/>
            <a:ext cx="1188720" cy="274320"/>
          </a:xfrm>
          <a:prstGeom prst="rect">
            <a:avLst/>
          </a:prstGeom>
          <a:noFill/>
          <a:ln/>
        </p:spPr>
        <p:txBody>
          <a:bodyPr wrap="square" lIns="0" tIns="0" rIns="0" bIns="0" rtlCol="0" anchor="ctr"/>
          <a:lstStyle/>
          <a:p>
            <a:pPr marL="0" indent="0" algn="r">
              <a:buNone/>
            </a:pPr>
            <a:r>
              <a:rPr lang="en-US" sz="2400" b="1" dirty="0">
                <a:solidFill>
                  <a:srgbClr val="28A37A"/>
                </a:solidFill>
              </a:rPr>
              <a:t>15%</a:t>
            </a:r>
            <a:endParaRPr lang="en-US" sz="2400" dirty="0"/>
          </a:p>
        </p:txBody>
      </p:sp>
      <p:sp>
        <p:nvSpPr>
          <p:cNvPr id="15" name="Shape 13"/>
          <p:cNvSpPr/>
          <p:nvPr/>
        </p:nvSpPr>
        <p:spPr>
          <a:xfrm>
            <a:off x="1645920" y="3657600"/>
            <a:ext cx="8412480" cy="0"/>
          </a:xfrm>
          <a:prstGeom prst="line">
            <a:avLst/>
          </a:prstGeom>
          <a:noFill/>
          <a:ln w="12700">
            <a:solidFill>
              <a:srgbClr val="E5EEEA"/>
            </a:solidFill>
            <a:prstDash val="solid"/>
          </a:ln>
        </p:spPr>
        <p:txBody>
          <a:bodyPr/>
          <a:lstStyle/>
          <a:p>
            <a:endParaRPr lang="en-US"/>
          </a:p>
        </p:txBody>
      </p:sp>
      <p:sp>
        <p:nvSpPr>
          <p:cNvPr id="16" name="Text 14"/>
          <p:cNvSpPr/>
          <p:nvPr/>
        </p:nvSpPr>
        <p:spPr>
          <a:xfrm>
            <a:off x="1645920" y="3831336"/>
            <a:ext cx="5669280" cy="274320"/>
          </a:xfrm>
          <a:prstGeom prst="rect">
            <a:avLst/>
          </a:prstGeom>
          <a:noFill/>
          <a:ln/>
        </p:spPr>
        <p:txBody>
          <a:bodyPr wrap="square" lIns="0" tIns="0" rIns="0" bIns="0" rtlCol="0" anchor="ctr"/>
          <a:lstStyle/>
          <a:p>
            <a:pPr marL="0" indent="0">
              <a:buNone/>
            </a:pPr>
            <a:r>
              <a:rPr lang="en-US" sz="2400" dirty="0">
                <a:solidFill>
                  <a:srgbClr val="20302D"/>
                </a:solidFill>
              </a:rPr>
              <a:t>Board &amp; Governance</a:t>
            </a:r>
            <a:endParaRPr lang="en-US" sz="2400" dirty="0"/>
          </a:p>
        </p:txBody>
      </p:sp>
      <p:sp>
        <p:nvSpPr>
          <p:cNvPr id="17" name="Text 15"/>
          <p:cNvSpPr/>
          <p:nvPr/>
        </p:nvSpPr>
        <p:spPr>
          <a:xfrm>
            <a:off x="8869680" y="3831336"/>
            <a:ext cx="1188720" cy="274320"/>
          </a:xfrm>
          <a:prstGeom prst="rect">
            <a:avLst/>
          </a:prstGeom>
          <a:noFill/>
          <a:ln/>
        </p:spPr>
        <p:txBody>
          <a:bodyPr wrap="square" lIns="0" tIns="0" rIns="0" bIns="0" rtlCol="0" anchor="ctr"/>
          <a:lstStyle/>
          <a:p>
            <a:pPr marL="0" indent="0" algn="r">
              <a:buNone/>
            </a:pPr>
            <a:r>
              <a:rPr lang="en-US" sz="2400" b="1" dirty="0">
                <a:solidFill>
                  <a:srgbClr val="28A37A"/>
                </a:solidFill>
              </a:rPr>
              <a:t>15%</a:t>
            </a:r>
            <a:endParaRPr lang="en-US" sz="2400" dirty="0"/>
          </a:p>
        </p:txBody>
      </p:sp>
      <p:sp>
        <p:nvSpPr>
          <p:cNvPr id="18" name="Shape 16"/>
          <p:cNvSpPr/>
          <p:nvPr/>
        </p:nvSpPr>
        <p:spPr>
          <a:xfrm>
            <a:off x="1645920" y="4215384"/>
            <a:ext cx="8412480" cy="0"/>
          </a:xfrm>
          <a:prstGeom prst="line">
            <a:avLst/>
          </a:prstGeom>
          <a:noFill/>
          <a:ln w="12700">
            <a:solidFill>
              <a:srgbClr val="E5EEEA"/>
            </a:solidFill>
            <a:prstDash val="solid"/>
          </a:ln>
        </p:spPr>
        <p:txBody>
          <a:bodyPr/>
          <a:lstStyle/>
          <a:p>
            <a:endParaRPr lang="en-US"/>
          </a:p>
        </p:txBody>
      </p:sp>
      <p:sp>
        <p:nvSpPr>
          <p:cNvPr id="19" name="Text 17"/>
          <p:cNvSpPr/>
          <p:nvPr/>
        </p:nvSpPr>
        <p:spPr>
          <a:xfrm>
            <a:off x="1645920" y="4389120"/>
            <a:ext cx="5669280" cy="274320"/>
          </a:xfrm>
          <a:prstGeom prst="rect">
            <a:avLst/>
          </a:prstGeom>
          <a:noFill/>
          <a:ln/>
        </p:spPr>
        <p:txBody>
          <a:bodyPr wrap="square" lIns="0" tIns="0" rIns="0" bIns="0" rtlCol="0" anchor="ctr"/>
          <a:lstStyle/>
          <a:p>
            <a:pPr marL="0" indent="0">
              <a:buNone/>
            </a:pPr>
            <a:r>
              <a:rPr lang="en-US" sz="2400" dirty="0">
                <a:solidFill>
                  <a:srgbClr val="20302D"/>
                </a:solidFill>
              </a:rPr>
              <a:t>Strategic Vision</a:t>
            </a:r>
            <a:endParaRPr lang="en-US" sz="2400" dirty="0"/>
          </a:p>
        </p:txBody>
      </p:sp>
      <p:sp>
        <p:nvSpPr>
          <p:cNvPr id="20" name="Text 18"/>
          <p:cNvSpPr/>
          <p:nvPr/>
        </p:nvSpPr>
        <p:spPr>
          <a:xfrm>
            <a:off x="8869680" y="4389120"/>
            <a:ext cx="1188720" cy="274320"/>
          </a:xfrm>
          <a:prstGeom prst="rect">
            <a:avLst/>
          </a:prstGeom>
          <a:noFill/>
          <a:ln/>
        </p:spPr>
        <p:txBody>
          <a:bodyPr wrap="square" lIns="0" tIns="0" rIns="0" bIns="0" rtlCol="0" anchor="ctr"/>
          <a:lstStyle/>
          <a:p>
            <a:pPr marL="0" indent="0" algn="r">
              <a:buNone/>
            </a:pPr>
            <a:r>
              <a:rPr lang="en-US" sz="2400" b="1" dirty="0">
                <a:solidFill>
                  <a:srgbClr val="28A37A"/>
                </a:solidFill>
              </a:rPr>
              <a:t>10%</a:t>
            </a:r>
            <a:endParaRPr lang="en-US" sz="2400" dirty="0"/>
          </a:p>
        </p:txBody>
      </p:sp>
      <p:sp>
        <p:nvSpPr>
          <p:cNvPr id="21" name="Shape 19"/>
          <p:cNvSpPr/>
          <p:nvPr/>
        </p:nvSpPr>
        <p:spPr>
          <a:xfrm>
            <a:off x="1645920" y="4773168"/>
            <a:ext cx="8412480" cy="0"/>
          </a:xfrm>
          <a:prstGeom prst="line">
            <a:avLst/>
          </a:prstGeom>
          <a:noFill/>
          <a:ln w="12700">
            <a:solidFill>
              <a:srgbClr val="E5EEEA"/>
            </a:solidFill>
            <a:prstDash val="solid"/>
          </a:ln>
        </p:spPr>
        <p:txBody>
          <a:bodyPr/>
          <a:lstStyle/>
          <a:p>
            <a:endParaRPr lang="en-US"/>
          </a:p>
        </p:txBody>
      </p:sp>
      <p:sp>
        <p:nvSpPr>
          <p:cNvPr id="22" name="Text 20"/>
          <p:cNvSpPr/>
          <p:nvPr/>
        </p:nvSpPr>
        <p:spPr>
          <a:xfrm>
            <a:off x="1645920" y="4946904"/>
            <a:ext cx="5669280" cy="274320"/>
          </a:xfrm>
          <a:prstGeom prst="rect">
            <a:avLst/>
          </a:prstGeom>
          <a:noFill/>
          <a:ln/>
        </p:spPr>
        <p:txBody>
          <a:bodyPr wrap="square" lIns="0" tIns="0" rIns="0" bIns="0" rtlCol="0" anchor="ctr"/>
          <a:lstStyle/>
          <a:p>
            <a:pPr marL="0" indent="0">
              <a:buNone/>
            </a:pPr>
            <a:r>
              <a:rPr lang="en-US" sz="2400" dirty="0">
                <a:solidFill>
                  <a:srgbClr val="20302D"/>
                </a:solidFill>
              </a:rPr>
              <a:t>Communication / Community</a:t>
            </a:r>
            <a:endParaRPr lang="en-US" sz="2400" dirty="0"/>
          </a:p>
        </p:txBody>
      </p:sp>
      <p:sp>
        <p:nvSpPr>
          <p:cNvPr id="23" name="Text 21"/>
          <p:cNvSpPr/>
          <p:nvPr/>
        </p:nvSpPr>
        <p:spPr>
          <a:xfrm>
            <a:off x="8869680" y="4946904"/>
            <a:ext cx="1188720" cy="274320"/>
          </a:xfrm>
          <a:prstGeom prst="rect">
            <a:avLst/>
          </a:prstGeom>
          <a:noFill/>
          <a:ln/>
        </p:spPr>
        <p:txBody>
          <a:bodyPr wrap="square" lIns="0" tIns="0" rIns="0" bIns="0" rtlCol="0" anchor="ctr"/>
          <a:lstStyle/>
          <a:p>
            <a:pPr marL="0" indent="0" algn="r">
              <a:buNone/>
            </a:pPr>
            <a:r>
              <a:rPr lang="en-US" sz="2400" b="1" dirty="0">
                <a:solidFill>
                  <a:srgbClr val="28A37A"/>
                </a:solidFill>
              </a:rPr>
              <a:t>10%</a:t>
            </a:r>
            <a:endParaRPr lang="en-US" sz="2400" dirty="0"/>
          </a:p>
        </p:txBody>
      </p:sp>
      <p:sp>
        <p:nvSpPr>
          <p:cNvPr id="24" name="Shape 22"/>
          <p:cNvSpPr/>
          <p:nvPr/>
        </p:nvSpPr>
        <p:spPr>
          <a:xfrm>
            <a:off x="1645920" y="5330952"/>
            <a:ext cx="8412480" cy="0"/>
          </a:xfrm>
          <a:prstGeom prst="line">
            <a:avLst/>
          </a:prstGeom>
          <a:noFill/>
          <a:ln w="12700">
            <a:solidFill>
              <a:srgbClr val="E5EEEA"/>
            </a:solidFill>
            <a:prstDash val="solid"/>
          </a:ln>
        </p:spPr>
        <p:txBody>
          <a:bodyPr/>
          <a:lstStyle/>
          <a:p>
            <a:endParaRPr lang="en-US"/>
          </a:p>
        </p:txBody>
      </p:sp>
      <p:sp>
        <p:nvSpPr>
          <p:cNvPr id="25" name="Shape 23"/>
          <p:cNvSpPr/>
          <p:nvPr/>
        </p:nvSpPr>
        <p:spPr>
          <a:xfrm>
            <a:off x="685800" y="5897880"/>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26" name="Text 24"/>
          <p:cNvSpPr/>
          <p:nvPr/>
        </p:nvSpPr>
        <p:spPr>
          <a:xfrm>
            <a:off x="868680" y="6007608"/>
            <a:ext cx="10424160" cy="182880"/>
          </a:xfrm>
          <a:prstGeom prst="rect">
            <a:avLst/>
          </a:prstGeom>
          <a:noFill/>
          <a:ln/>
        </p:spPr>
        <p:txBody>
          <a:bodyPr wrap="square" lIns="0" tIns="0" rIns="0" bIns="0" rtlCol="0" anchor="ctr"/>
          <a:lstStyle/>
          <a:p>
            <a:pPr marL="0" indent="0" algn="ctr">
              <a:buNone/>
            </a:pPr>
            <a:r>
              <a:rPr lang="en-US" sz="2400" b="1" dirty="0">
                <a:solidFill>
                  <a:srgbClr val="315D56"/>
                </a:solidFill>
              </a:rPr>
              <a:t>Adjust weights to your authority’s success profile—before interviews begin.</a:t>
            </a:r>
            <a:endParaRPr lang="en-US" sz="2400" dirty="0"/>
          </a:p>
        </p:txBody>
      </p:sp>
      <p:sp>
        <p:nvSpPr>
          <p:cNvPr id="27"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594360" y="808459"/>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References Are Evidence, Not a Formality</a:t>
            </a:r>
            <a:endParaRPr lang="en-US" sz="4000" dirty="0"/>
          </a:p>
        </p:txBody>
      </p:sp>
      <p:sp>
        <p:nvSpPr>
          <p:cNvPr id="3" name="Text 1"/>
          <p:cNvSpPr/>
          <p:nvPr/>
        </p:nvSpPr>
        <p:spPr>
          <a:xfrm>
            <a:off x="822960" y="1417320"/>
            <a:ext cx="6400800" cy="4480560"/>
          </a:xfrm>
          <a:prstGeom prst="rect">
            <a:avLst/>
          </a:prstGeom>
          <a:noFill/>
          <a:ln/>
        </p:spPr>
        <p:txBody>
          <a:bodyPr wrap="square" lIns="508" tIns="508" rIns="508" bIns="508" rtlCol="0" anchor="ctr">
            <a:normAutofit/>
          </a:bodyPr>
          <a:lstStyle/>
          <a:p>
            <a:pPr marL="177800" indent="-177800">
              <a:buSzPct val="100000"/>
              <a:buChar char="•"/>
            </a:pPr>
            <a:r>
              <a:rPr lang="en-US" sz="2400" dirty="0">
                <a:solidFill>
                  <a:srgbClr val="20302D"/>
                </a:solidFill>
              </a:rPr>
              <a:t>What was this person’s greatest contribution?</a:t>
            </a:r>
            <a:endParaRPr lang="en-US" sz="2400" dirty="0"/>
          </a:p>
          <a:p>
            <a:pPr marL="177800" indent="-177800">
              <a:buSzPct val="100000"/>
              <a:buChar char="•"/>
            </a:pPr>
            <a:r>
              <a:rPr lang="en-US" sz="2400" dirty="0">
                <a:solidFill>
                  <a:srgbClr val="20302D"/>
                </a:solidFill>
              </a:rPr>
              <a:t>How did they handle disagreement?</a:t>
            </a:r>
            <a:endParaRPr lang="en-US" sz="2400" dirty="0"/>
          </a:p>
          <a:p>
            <a:pPr marL="177800" indent="-177800">
              <a:buSzPct val="100000"/>
              <a:buChar char="•"/>
            </a:pPr>
            <a:r>
              <a:rPr lang="en-US" sz="2400" dirty="0">
                <a:solidFill>
                  <a:srgbClr val="20302D"/>
                </a:solidFill>
              </a:rPr>
              <a:t>How did they communicate difficult information?</a:t>
            </a:r>
            <a:endParaRPr lang="en-US" sz="2400" dirty="0"/>
          </a:p>
          <a:p>
            <a:pPr marL="177800" indent="-177800">
              <a:buSzPct val="100000"/>
              <a:buChar char="•"/>
            </a:pPr>
            <a:r>
              <a:rPr lang="en-US" sz="2400" dirty="0">
                <a:solidFill>
                  <a:srgbClr val="20302D"/>
                </a:solidFill>
              </a:rPr>
              <a:t>How did employees respond to their leadership?</a:t>
            </a:r>
            <a:endParaRPr lang="en-US" sz="2400" dirty="0"/>
          </a:p>
          <a:p>
            <a:pPr marL="177800" indent="-177800">
              <a:buSzPct val="100000"/>
              <a:buChar char="•"/>
            </a:pPr>
            <a:r>
              <a:rPr lang="en-US" sz="2400" dirty="0">
                <a:solidFill>
                  <a:srgbClr val="20302D"/>
                </a:solidFill>
              </a:rPr>
              <a:t>Where did they struggle?</a:t>
            </a:r>
            <a:endParaRPr lang="en-US" sz="2400" dirty="0"/>
          </a:p>
          <a:p>
            <a:pPr marL="177800" indent="-177800">
              <a:buSzPct val="100000"/>
              <a:buChar char="•"/>
            </a:pPr>
            <a:r>
              <a:rPr lang="en-US" sz="2400" dirty="0">
                <a:solidFill>
                  <a:srgbClr val="20302D"/>
                </a:solidFill>
              </a:rPr>
              <a:t>What conditions allowed them to succeed?</a:t>
            </a:r>
            <a:endParaRPr lang="en-US" sz="2400" dirty="0"/>
          </a:p>
          <a:p>
            <a:pPr marL="177800" indent="-177800">
              <a:buSzPct val="100000"/>
              <a:buChar char="•"/>
            </a:pPr>
            <a:r>
              <a:rPr lang="en-US" sz="2400" dirty="0">
                <a:solidFill>
                  <a:srgbClr val="20302D"/>
                </a:solidFill>
              </a:rPr>
              <a:t>Would you hire them again?</a:t>
            </a:r>
            <a:endParaRPr lang="en-US" sz="2400" dirty="0"/>
          </a:p>
        </p:txBody>
      </p:sp>
      <p:sp>
        <p:nvSpPr>
          <p:cNvPr id="4" name="Shape 2"/>
          <p:cNvSpPr/>
          <p:nvPr/>
        </p:nvSpPr>
        <p:spPr>
          <a:xfrm>
            <a:off x="8321040" y="2560320"/>
            <a:ext cx="2148840" cy="2148840"/>
          </a:xfrm>
          <a:prstGeom prst="ellipse">
            <a:avLst/>
          </a:prstGeom>
          <a:solidFill>
            <a:srgbClr val="DDEFE8"/>
          </a:solidFill>
          <a:ln w="25400">
            <a:solidFill>
              <a:srgbClr val="28A37A"/>
            </a:solidFill>
            <a:prstDash val="solid"/>
          </a:ln>
        </p:spPr>
        <p:txBody>
          <a:bodyPr/>
          <a:lstStyle/>
          <a:p>
            <a:endParaRPr lang="en-US"/>
          </a:p>
        </p:txBody>
      </p:sp>
      <p:sp>
        <p:nvSpPr>
          <p:cNvPr id="5" name="Text 3"/>
          <p:cNvSpPr/>
          <p:nvPr/>
        </p:nvSpPr>
        <p:spPr>
          <a:xfrm>
            <a:off x="8641080" y="3429000"/>
            <a:ext cx="1508760" cy="411480"/>
          </a:xfrm>
          <a:prstGeom prst="rect">
            <a:avLst/>
          </a:prstGeom>
          <a:noFill/>
          <a:ln/>
        </p:spPr>
        <p:txBody>
          <a:bodyPr wrap="square" lIns="0" tIns="0" rIns="0" bIns="0" rtlCol="0" anchor="ctr"/>
          <a:lstStyle/>
          <a:p>
            <a:pPr marL="0" indent="0" algn="ctr">
              <a:buNone/>
            </a:pPr>
            <a:r>
              <a:rPr lang="en-US" sz="3200" b="1" dirty="0">
                <a:solidFill>
                  <a:srgbClr val="163D38"/>
                </a:solidFill>
              </a:rPr>
              <a:t>VERIFY</a:t>
            </a:r>
            <a:endParaRPr lang="en-US" sz="32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Appropriate Due Diligence</a:t>
            </a:r>
            <a:endParaRPr lang="en-US" sz="4000" dirty="0"/>
          </a:p>
        </p:txBody>
      </p:sp>
      <p:sp>
        <p:nvSpPr>
          <p:cNvPr id="3" name="Shape 1"/>
          <p:cNvSpPr/>
          <p:nvPr/>
        </p:nvSpPr>
        <p:spPr>
          <a:xfrm>
            <a:off x="1097280" y="1325880"/>
            <a:ext cx="9875520" cy="457200"/>
          </a:xfrm>
          <a:prstGeom prst="roundRect">
            <a:avLst/>
          </a:prstGeom>
          <a:solidFill>
            <a:srgbClr val="FFFFFF"/>
          </a:solidFill>
          <a:ln w="12700">
            <a:solidFill>
              <a:srgbClr val="D7E5DF"/>
            </a:solidFill>
            <a:prstDash val="solid"/>
          </a:ln>
        </p:spPr>
        <p:txBody>
          <a:bodyPr/>
          <a:lstStyle/>
          <a:p>
            <a:endParaRPr lang="en-US"/>
          </a:p>
        </p:txBody>
      </p:sp>
      <p:sp>
        <p:nvSpPr>
          <p:cNvPr id="4" name="Text 2"/>
          <p:cNvSpPr/>
          <p:nvPr/>
        </p:nvSpPr>
        <p:spPr>
          <a:xfrm>
            <a:off x="1325880" y="1417320"/>
            <a:ext cx="320040" cy="182880"/>
          </a:xfrm>
          <a:prstGeom prst="rect">
            <a:avLst/>
          </a:prstGeom>
          <a:noFill/>
          <a:ln/>
        </p:spPr>
        <p:txBody>
          <a:bodyPr wrap="square" lIns="0" tIns="0" rIns="0" bIns="0" rtlCol="0" anchor="ctr"/>
          <a:lstStyle/>
          <a:p>
            <a:pPr marL="0" indent="0">
              <a:buNone/>
            </a:pPr>
            <a:r>
              <a:rPr lang="en-US" sz="1400" b="1" dirty="0">
                <a:solidFill>
                  <a:srgbClr val="28A37A"/>
                </a:solidFill>
              </a:rPr>
              <a:t>✓</a:t>
            </a:r>
            <a:endParaRPr lang="en-US" sz="1400" dirty="0"/>
          </a:p>
        </p:txBody>
      </p:sp>
      <p:sp>
        <p:nvSpPr>
          <p:cNvPr id="5" name="Text 3"/>
          <p:cNvSpPr/>
          <p:nvPr/>
        </p:nvSpPr>
        <p:spPr>
          <a:xfrm>
            <a:off x="1783080" y="1408176"/>
            <a:ext cx="8046720" cy="219456"/>
          </a:xfrm>
          <a:prstGeom prst="rect">
            <a:avLst/>
          </a:prstGeom>
          <a:noFill/>
          <a:ln/>
        </p:spPr>
        <p:txBody>
          <a:bodyPr wrap="square" lIns="0" tIns="0" rIns="0" bIns="0" rtlCol="0" anchor="ctr"/>
          <a:lstStyle/>
          <a:p>
            <a:pPr marL="0" indent="0">
              <a:buNone/>
            </a:pPr>
            <a:r>
              <a:rPr lang="en-US" sz="2400" dirty="0">
                <a:solidFill>
                  <a:srgbClr val="20302D"/>
                </a:solidFill>
              </a:rPr>
              <a:t>Employment verification</a:t>
            </a:r>
            <a:endParaRPr lang="en-US" sz="2400" dirty="0"/>
          </a:p>
        </p:txBody>
      </p:sp>
      <p:sp>
        <p:nvSpPr>
          <p:cNvPr id="6" name="Shape 4"/>
          <p:cNvSpPr/>
          <p:nvPr/>
        </p:nvSpPr>
        <p:spPr>
          <a:xfrm>
            <a:off x="1097280" y="1984248"/>
            <a:ext cx="9875520" cy="457200"/>
          </a:xfrm>
          <a:prstGeom prst="roundRect">
            <a:avLst/>
          </a:prstGeom>
          <a:solidFill>
            <a:srgbClr val="F2F7F5"/>
          </a:solidFill>
          <a:ln w="12700">
            <a:solidFill>
              <a:srgbClr val="D7E5DF"/>
            </a:solidFill>
            <a:prstDash val="solid"/>
          </a:ln>
        </p:spPr>
        <p:txBody>
          <a:bodyPr/>
          <a:lstStyle/>
          <a:p>
            <a:endParaRPr lang="en-US"/>
          </a:p>
        </p:txBody>
      </p:sp>
      <p:sp>
        <p:nvSpPr>
          <p:cNvPr id="7" name="Text 5"/>
          <p:cNvSpPr/>
          <p:nvPr/>
        </p:nvSpPr>
        <p:spPr>
          <a:xfrm>
            <a:off x="1325880" y="2075688"/>
            <a:ext cx="320040" cy="182880"/>
          </a:xfrm>
          <a:prstGeom prst="rect">
            <a:avLst/>
          </a:prstGeom>
          <a:noFill/>
          <a:ln/>
        </p:spPr>
        <p:txBody>
          <a:bodyPr wrap="square" lIns="0" tIns="0" rIns="0" bIns="0" rtlCol="0" anchor="ctr"/>
          <a:lstStyle/>
          <a:p>
            <a:pPr marL="0" indent="0">
              <a:buNone/>
            </a:pPr>
            <a:r>
              <a:rPr lang="en-US" sz="1400" b="1" dirty="0">
                <a:solidFill>
                  <a:srgbClr val="28A37A"/>
                </a:solidFill>
              </a:rPr>
              <a:t>✓</a:t>
            </a:r>
            <a:endParaRPr lang="en-US" sz="1400" dirty="0"/>
          </a:p>
        </p:txBody>
      </p:sp>
      <p:sp>
        <p:nvSpPr>
          <p:cNvPr id="8" name="Text 6"/>
          <p:cNvSpPr/>
          <p:nvPr/>
        </p:nvSpPr>
        <p:spPr>
          <a:xfrm>
            <a:off x="1783080" y="2066544"/>
            <a:ext cx="8046720" cy="219456"/>
          </a:xfrm>
          <a:prstGeom prst="rect">
            <a:avLst/>
          </a:prstGeom>
          <a:noFill/>
          <a:ln/>
        </p:spPr>
        <p:txBody>
          <a:bodyPr wrap="square" lIns="0" tIns="0" rIns="0" bIns="0" rtlCol="0" anchor="ctr"/>
          <a:lstStyle/>
          <a:p>
            <a:pPr marL="0" indent="0">
              <a:buNone/>
            </a:pPr>
            <a:r>
              <a:rPr lang="en-US" sz="2400" dirty="0">
                <a:solidFill>
                  <a:srgbClr val="20302D"/>
                </a:solidFill>
              </a:rPr>
              <a:t>Education verification</a:t>
            </a:r>
            <a:endParaRPr lang="en-US" sz="2400" dirty="0"/>
          </a:p>
        </p:txBody>
      </p:sp>
      <p:sp>
        <p:nvSpPr>
          <p:cNvPr id="9" name="Shape 7"/>
          <p:cNvSpPr/>
          <p:nvPr/>
        </p:nvSpPr>
        <p:spPr>
          <a:xfrm>
            <a:off x="1097280" y="2642616"/>
            <a:ext cx="9875520" cy="457200"/>
          </a:xfrm>
          <a:prstGeom prst="roundRect">
            <a:avLst/>
          </a:prstGeom>
          <a:solidFill>
            <a:srgbClr val="FFFFFF"/>
          </a:solidFill>
          <a:ln w="12700">
            <a:solidFill>
              <a:srgbClr val="D7E5DF"/>
            </a:solidFill>
            <a:prstDash val="solid"/>
          </a:ln>
        </p:spPr>
        <p:txBody>
          <a:bodyPr/>
          <a:lstStyle/>
          <a:p>
            <a:endParaRPr lang="en-US"/>
          </a:p>
        </p:txBody>
      </p:sp>
      <p:sp>
        <p:nvSpPr>
          <p:cNvPr id="10" name="Text 8"/>
          <p:cNvSpPr/>
          <p:nvPr/>
        </p:nvSpPr>
        <p:spPr>
          <a:xfrm>
            <a:off x="1325880" y="2734056"/>
            <a:ext cx="320040" cy="182880"/>
          </a:xfrm>
          <a:prstGeom prst="rect">
            <a:avLst/>
          </a:prstGeom>
          <a:noFill/>
          <a:ln/>
        </p:spPr>
        <p:txBody>
          <a:bodyPr wrap="square" lIns="0" tIns="0" rIns="0" bIns="0" rtlCol="0" anchor="ctr"/>
          <a:lstStyle/>
          <a:p>
            <a:pPr marL="0" indent="0">
              <a:buNone/>
            </a:pPr>
            <a:r>
              <a:rPr lang="en-US" sz="1400" b="1" dirty="0">
                <a:solidFill>
                  <a:srgbClr val="28A37A"/>
                </a:solidFill>
              </a:rPr>
              <a:t>✓</a:t>
            </a:r>
            <a:endParaRPr lang="en-US" sz="1400" dirty="0"/>
          </a:p>
        </p:txBody>
      </p:sp>
      <p:sp>
        <p:nvSpPr>
          <p:cNvPr id="11" name="Text 9"/>
          <p:cNvSpPr/>
          <p:nvPr/>
        </p:nvSpPr>
        <p:spPr>
          <a:xfrm>
            <a:off x="1783080" y="2724912"/>
            <a:ext cx="8046720" cy="219456"/>
          </a:xfrm>
          <a:prstGeom prst="rect">
            <a:avLst/>
          </a:prstGeom>
          <a:noFill/>
          <a:ln/>
        </p:spPr>
        <p:txBody>
          <a:bodyPr wrap="square" lIns="0" tIns="0" rIns="0" bIns="0" rtlCol="0" anchor="ctr"/>
          <a:lstStyle/>
          <a:p>
            <a:pPr marL="0" indent="0">
              <a:buNone/>
            </a:pPr>
            <a:r>
              <a:rPr lang="en-US" sz="2400" dirty="0">
                <a:solidFill>
                  <a:srgbClr val="20302D"/>
                </a:solidFill>
              </a:rPr>
              <a:t>Professional credentials</a:t>
            </a:r>
            <a:endParaRPr lang="en-US" sz="2400" dirty="0"/>
          </a:p>
        </p:txBody>
      </p:sp>
      <p:sp>
        <p:nvSpPr>
          <p:cNvPr id="12" name="Shape 10"/>
          <p:cNvSpPr/>
          <p:nvPr/>
        </p:nvSpPr>
        <p:spPr>
          <a:xfrm>
            <a:off x="1097280" y="3300984"/>
            <a:ext cx="9875520" cy="457200"/>
          </a:xfrm>
          <a:prstGeom prst="roundRect">
            <a:avLst/>
          </a:prstGeom>
          <a:solidFill>
            <a:srgbClr val="F2F7F5"/>
          </a:solidFill>
          <a:ln w="12700">
            <a:solidFill>
              <a:srgbClr val="D7E5DF"/>
            </a:solidFill>
            <a:prstDash val="solid"/>
          </a:ln>
        </p:spPr>
        <p:txBody>
          <a:bodyPr/>
          <a:lstStyle/>
          <a:p>
            <a:endParaRPr lang="en-US"/>
          </a:p>
        </p:txBody>
      </p:sp>
      <p:sp>
        <p:nvSpPr>
          <p:cNvPr id="13" name="Text 11"/>
          <p:cNvSpPr/>
          <p:nvPr/>
        </p:nvSpPr>
        <p:spPr>
          <a:xfrm>
            <a:off x="1325880" y="3392424"/>
            <a:ext cx="320040" cy="182880"/>
          </a:xfrm>
          <a:prstGeom prst="rect">
            <a:avLst/>
          </a:prstGeom>
          <a:noFill/>
          <a:ln/>
        </p:spPr>
        <p:txBody>
          <a:bodyPr wrap="square" lIns="0" tIns="0" rIns="0" bIns="0" rtlCol="0" anchor="ctr"/>
          <a:lstStyle/>
          <a:p>
            <a:pPr marL="0" indent="0">
              <a:buNone/>
            </a:pPr>
            <a:r>
              <a:rPr lang="en-US" sz="1400" b="1" dirty="0">
                <a:solidFill>
                  <a:srgbClr val="28A37A"/>
                </a:solidFill>
              </a:rPr>
              <a:t>✓</a:t>
            </a:r>
            <a:endParaRPr lang="en-US" sz="1400" dirty="0"/>
          </a:p>
        </p:txBody>
      </p:sp>
      <p:sp>
        <p:nvSpPr>
          <p:cNvPr id="14" name="Text 12"/>
          <p:cNvSpPr/>
          <p:nvPr/>
        </p:nvSpPr>
        <p:spPr>
          <a:xfrm>
            <a:off x="1783080" y="3383280"/>
            <a:ext cx="8046720" cy="219456"/>
          </a:xfrm>
          <a:prstGeom prst="rect">
            <a:avLst/>
          </a:prstGeom>
          <a:noFill/>
          <a:ln/>
        </p:spPr>
        <p:txBody>
          <a:bodyPr wrap="square" lIns="0" tIns="0" rIns="0" bIns="0" rtlCol="0" anchor="ctr"/>
          <a:lstStyle/>
          <a:p>
            <a:pPr marL="0" indent="0">
              <a:buNone/>
            </a:pPr>
            <a:r>
              <a:rPr lang="en-US" sz="2400" dirty="0">
                <a:solidFill>
                  <a:srgbClr val="20302D"/>
                </a:solidFill>
              </a:rPr>
              <a:t>References</a:t>
            </a:r>
            <a:endParaRPr lang="en-US" sz="2400" dirty="0"/>
          </a:p>
        </p:txBody>
      </p:sp>
      <p:sp>
        <p:nvSpPr>
          <p:cNvPr id="15" name="Shape 13"/>
          <p:cNvSpPr/>
          <p:nvPr/>
        </p:nvSpPr>
        <p:spPr>
          <a:xfrm>
            <a:off x="1097280" y="3959352"/>
            <a:ext cx="9875520" cy="457200"/>
          </a:xfrm>
          <a:prstGeom prst="roundRect">
            <a:avLst/>
          </a:prstGeom>
          <a:solidFill>
            <a:srgbClr val="FFFFFF"/>
          </a:solidFill>
          <a:ln w="12700">
            <a:solidFill>
              <a:srgbClr val="D7E5DF"/>
            </a:solidFill>
            <a:prstDash val="solid"/>
          </a:ln>
        </p:spPr>
        <p:txBody>
          <a:bodyPr/>
          <a:lstStyle/>
          <a:p>
            <a:endParaRPr lang="en-US"/>
          </a:p>
        </p:txBody>
      </p:sp>
      <p:sp>
        <p:nvSpPr>
          <p:cNvPr id="16" name="Text 14"/>
          <p:cNvSpPr/>
          <p:nvPr/>
        </p:nvSpPr>
        <p:spPr>
          <a:xfrm>
            <a:off x="1325880" y="4050792"/>
            <a:ext cx="320040" cy="182880"/>
          </a:xfrm>
          <a:prstGeom prst="rect">
            <a:avLst/>
          </a:prstGeom>
          <a:noFill/>
          <a:ln/>
        </p:spPr>
        <p:txBody>
          <a:bodyPr wrap="square" lIns="0" tIns="0" rIns="0" bIns="0" rtlCol="0" anchor="ctr"/>
          <a:lstStyle/>
          <a:p>
            <a:pPr marL="0" indent="0">
              <a:buNone/>
            </a:pPr>
            <a:r>
              <a:rPr lang="en-US" sz="1400" b="1" dirty="0">
                <a:solidFill>
                  <a:srgbClr val="28A37A"/>
                </a:solidFill>
              </a:rPr>
              <a:t>✓</a:t>
            </a:r>
            <a:endParaRPr lang="en-US" sz="1400" dirty="0"/>
          </a:p>
        </p:txBody>
      </p:sp>
      <p:sp>
        <p:nvSpPr>
          <p:cNvPr id="17" name="Text 15"/>
          <p:cNvSpPr/>
          <p:nvPr/>
        </p:nvSpPr>
        <p:spPr>
          <a:xfrm>
            <a:off x="1783080" y="4041648"/>
            <a:ext cx="8046720" cy="219456"/>
          </a:xfrm>
          <a:prstGeom prst="rect">
            <a:avLst/>
          </a:prstGeom>
          <a:noFill/>
          <a:ln/>
        </p:spPr>
        <p:txBody>
          <a:bodyPr wrap="square" lIns="0" tIns="0" rIns="0" bIns="0" rtlCol="0" anchor="ctr"/>
          <a:lstStyle/>
          <a:p>
            <a:pPr marL="0" indent="0">
              <a:buNone/>
            </a:pPr>
            <a:r>
              <a:rPr lang="en-US" sz="2400" dirty="0">
                <a:solidFill>
                  <a:srgbClr val="20302D"/>
                </a:solidFill>
              </a:rPr>
              <a:t>Background checks where lawful</a:t>
            </a:r>
            <a:endParaRPr lang="en-US" sz="2400" dirty="0"/>
          </a:p>
        </p:txBody>
      </p:sp>
      <p:sp>
        <p:nvSpPr>
          <p:cNvPr id="18" name="Shape 16"/>
          <p:cNvSpPr/>
          <p:nvPr/>
        </p:nvSpPr>
        <p:spPr>
          <a:xfrm>
            <a:off x="1097280" y="4599432"/>
            <a:ext cx="9875520" cy="457200"/>
          </a:xfrm>
          <a:prstGeom prst="roundRect">
            <a:avLst/>
          </a:prstGeom>
          <a:solidFill>
            <a:srgbClr val="F2F7F5"/>
          </a:solidFill>
          <a:ln w="12700">
            <a:solidFill>
              <a:srgbClr val="D7E5DF"/>
            </a:solidFill>
            <a:prstDash val="solid"/>
          </a:ln>
        </p:spPr>
        <p:txBody>
          <a:bodyPr/>
          <a:lstStyle/>
          <a:p>
            <a:endParaRPr lang="en-US"/>
          </a:p>
        </p:txBody>
      </p:sp>
      <p:sp>
        <p:nvSpPr>
          <p:cNvPr id="19" name="Text 17"/>
          <p:cNvSpPr/>
          <p:nvPr/>
        </p:nvSpPr>
        <p:spPr>
          <a:xfrm>
            <a:off x="1325880" y="4709160"/>
            <a:ext cx="320040" cy="182880"/>
          </a:xfrm>
          <a:prstGeom prst="rect">
            <a:avLst/>
          </a:prstGeom>
          <a:noFill/>
          <a:ln/>
        </p:spPr>
        <p:txBody>
          <a:bodyPr wrap="square" lIns="0" tIns="0" rIns="0" bIns="0" rtlCol="0" anchor="ctr"/>
          <a:lstStyle/>
          <a:p>
            <a:pPr marL="0" indent="0">
              <a:buNone/>
            </a:pPr>
            <a:r>
              <a:rPr lang="en-US" sz="1400" b="1" dirty="0">
                <a:solidFill>
                  <a:srgbClr val="28A37A"/>
                </a:solidFill>
              </a:rPr>
              <a:t>✓</a:t>
            </a:r>
            <a:endParaRPr lang="en-US" sz="1400" dirty="0"/>
          </a:p>
        </p:txBody>
      </p:sp>
      <p:sp>
        <p:nvSpPr>
          <p:cNvPr id="20" name="Text 18"/>
          <p:cNvSpPr/>
          <p:nvPr/>
        </p:nvSpPr>
        <p:spPr>
          <a:xfrm>
            <a:off x="1783080" y="4700016"/>
            <a:ext cx="8046720" cy="219456"/>
          </a:xfrm>
          <a:prstGeom prst="rect">
            <a:avLst/>
          </a:prstGeom>
          <a:noFill/>
          <a:ln/>
        </p:spPr>
        <p:txBody>
          <a:bodyPr wrap="square" lIns="0" tIns="0" rIns="0" bIns="0" rtlCol="0" anchor="ctr"/>
          <a:lstStyle/>
          <a:p>
            <a:pPr marL="0" indent="0">
              <a:buNone/>
            </a:pPr>
            <a:r>
              <a:rPr lang="en-US" sz="2400" dirty="0">
                <a:solidFill>
                  <a:srgbClr val="20302D"/>
                </a:solidFill>
              </a:rPr>
              <a:t>Driving record if relevant</a:t>
            </a:r>
            <a:endParaRPr lang="en-US" sz="2400" dirty="0"/>
          </a:p>
        </p:txBody>
      </p:sp>
      <p:sp>
        <p:nvSpPr>
          <p:cNvPr id="21" name="Shape 19"/>
          <p:cNvSpPr/>
          <p:nvPr/>
        </p:nvSpPr>
        <p:spPr>
          <a:xfrm>
            <a:off x="1097280" y="5276088"/>
            <a:ext cx="9875520" cy="457200"/>
          </a:xfrm>
          <a:prstGeom prst="roundRect">
            <a:avLst/>
          </a:prstGeom>
          <a:solidFill>
            <a:srgbClr val="FFFFFF"/>
          </a:solidFill>
          <a:ln w="12700">
            <a:solidFill>
              <a:srgbClr val="D7E5DF"/>
            </a:solidFill>
            <a:prstDash val="solid"/>
          </a:ln>
        </p:spPr>
        <p:txBody>
          <a:bodyPr/>
          <a:lstStyle/>
          <a:p>
            <a:endParaRPr lang="en-US"/>
          </a:p>
        </p:txBody>
      </p:sp>
      <p:sp>
        <p:nvSpPr>
          <p:cNvPr id="22" name="Text 20"/>
          <p:cNvSpPr/>
          <p:nvPr/>
        </p:nvSpPr>
        <p:spPr>
          <a:xfrm>
            <a:off x="1325880" y="5367528"/>
            <a:ext cx="320040" cy="182880"/>
          </a:xfrm>
          <a:prstGeom prst="rect">
            <a:avLst/>
          </a:prstGeom>
          <a:noFill/>
          <a:ln/>
        </p:spPr>
        <p:txBody>
          <a:bodyPr wrap="square" lIns="0" tIns="0" rIns="0" bIns="0" rtlCol="0" anchor="ctr"/>
          <a:lstStyle/>
          <a:p>
            <a:pPr marL="0" indent="0">
              <a:buNone/>
            </a:pPr>
            <a:r>
              <a:rPr lang="en-US" sz="1400" b="1" dirty="0">
                <a:solidFill>
                  <a:srgbClr val="28A37A"/>
                </a:solidFill>
              </a:rPr>
              <a:t>✓</a:t>
            </a:r>
            <a:endParaRPr lang="en-US" sz="1400" dirty="0"/>
          </a:p>
        </p:txBody>
      </p:sp>
      <p:sp>
        <p:nvSpPr>
          <p:cNvPr id="23" name="Text 21"/>
          <p:cNvSpPr/>
          <p:nvPr/>
        </p:nvSpPr>
        <p:spPr>
          <a:xfrm>
            <a:off x="1783080" y="5358384"/>
            <a:ext cx="8046720" cy="219456"/>
          </a:xfrm>
          <a:prstGeom prst="rect">
            <a:avLst/>
          </a:prstGeom>
          <a:noFill/>
          <a:ln/>
        </p:spPr>
        <p:txBody>
          <a:bodyPr wrap="square" lIns="0" tIns="0" rIns="0" bIns="0" rtlCol="0" anchor="ctr"/>
          <a:lstStyle/>
          <a:p>
            <a:pPr marL="0" indent="0">
              <a:buNone/>
            </a:pPr>
            <a:r>
              <a:rPr lang="en-US" sz="2400" dirty="0">
                <a:solidFill>
                  <a:srgbClr val="20302D"/>
                </a:solidFill>
              </a:rPr>
              <a:t>Public professional information</a:t>
            </a:r>
            <a:endParaRPr lang="en-US" sz="2400" dirty="0"/>
          </a:p>
        </p:txBody>
      </p:sp>
      <p:sp>
        <p:nvSpPr>
          <p:cNvPr id="24" name="Shape 22"/>
          <p:cNvSpPr/>
          <p:nvPr/>
        </p:nvSpPr>
        <p:spPr>
          <a:xfrm>
            <a:off x="685800" y="5897880"/>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25" name="Text 23"/>
          <p:cNvSpPr/>
          <p:nvPr/>
        </p:nvSpPr>
        <p:spPr>
          <a:xfrm>
            <a:off x="868680" y="6007608"/>
            <a:ext cx="10424160" cy="283464"/>
          </a:xfrm>
          <a:prstGeom prst="rect">
            <a:avLst/>
          </a:prstGeom>
          <a:noFill/>
          <a:ln/>
        </p:spPr>
        <p:txBody>
          <a:bodyPr wrap="square" lIns="0" tIns="0" rIns="0" bIns="0" rtlCol="0" anchor="ctr"/>
          <a:lstStyle/>
          <a:p>
            <a:pPr marL="0" indent="0" algn="ctr">
              <a:buNone/>
            </a:pPr>
            <a:r>
              <a:rPr lang="en-US" b="1" dirty="0">
                <a:solidFill>
                  <a:srgbClr val="315D56"/>
                </a:solidFill>
              </a:rPr>
              <a:t>Follow applicable employment, privacy, background-check, public-record, and anti-discrimination requirements.</a:t>
            </a:r>
            <a:endParaRPr lang="en-US" dirty="0"/>
          </a:p>
        </p:txBody>
      </p:sp>
      <p:sp>
        <p:nvSpPr>
          <p:cNvPr id="26"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640080" y="982565"/>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Making the Decision: Return to the Profile</a:t>
            </a:r>
            <a:endParaRPr lang="en-US" sz="4000" dirty="0"/>
          </a:p>
        </p:txBody>
      </p:sp>
      <p:sp>
        <p:nvSpPr>
          <p:cNvPr id="3" name="Text 1"/>
          <p:cNvSpPr/>
          <p:nvPr/>
        </p:nvSpPr>
        <p:spPr>
          <a:xfrm>
            <a:off x="1005840" y="2116977"/>
            <a:ext cx="457200" cy="411480"/>
          </a:xfrm>
          <a:prstGeom prst="rect">
            <a:avLst/>
          </a:prstGeom>
          <a:noFill/>
          <a:ln/>
        </p:spPr>
        <p:txBody>
          <a:bodyPr wrap="square" lIns="0" tIns="0" rIns="0" bIns="0" rtlCol="0" anchor="ctr"/>
          <a:lstStyle/>
          <a:p>
            <a:pPr marL="0" indent="0" algn="ctr">
              <a:buNone/>
            </a:pPr>
            <a:r>
              <a:rPr lang="en-US" sz="2000" b="1" dirty="0">
                <a:solidFill>
                  <a:srgbClr val="28A37A"/>
                </a:solidFill>
              </a:rPr>
              <a:t>1</a:t>
            </a:r>
            <a:endParaRPr lang="en-US" sz="2000" dirty="0"/>
          </a:p>
        </p:txBody>
      </p:sp>
      <p:sp>
        <p:nvSpPr>
          <p:cNvPr id="4" name="Text 2"/>
          <p:cNvSpPr/>
          <p:nvPr/>
        </p:nvSpPr>
        <p:spPr>
          <a:xfrm>
            <a:off x="1691640" y="2115128"/>
            <a:ext cx="9052560" cy="411480"/>
          </a:xfrm>
          <a:prstGeom prst="rect">
            <a:avLst/>
          </a:prstGeom>
          <a:noFill/>
          <a:ln/>
        </p:spPr>
        <p:txBody>
          <a:bodyPr wrap="square" lIns="0" tIns="0" rIns="0" bIns="0" rtlCol="0" anchor="ctr"/>
          <a:lstStyle/>
          <a:p>
            <a:pPr marL="0" indent="0">
              <a:buNone/>
            </a:pPr>
            <a:r>
              <a:rPr lang="en-US" sz="2000" b="1" dirty="0">
                <a:solidFill>
                  <a:srgbClr val="163D38"/>
                </a:solidFill>
              </a:rPr>
              <a:t>Who best meets our established criteria?</a:t>
            </a:r>
            <a:endParaRPr lang="en-US" sz="2000" dirty="0"/>
          </a:p>
        </p:txBody>
      </p:sp>
      <p:sp>
        <p:nvSpPr>
          <p:cNvPr id="5" name="Text 3"/>
          <p:cNvSpPr/>
          <p:nvPr/>
        </p:nvSpPr>
        <p:spPr>
          <a:xfrm>
            <a:off x="1005840" y="2880361"/>
            <a:ext cx="457200" cy="411480"/>
          </a:xfrm>
          <a:prstGeom prst="rect">
            <a:avLst/>
          </a:prstGeom>
          <a:noFill/>
          <a:ln/>
        </p:spPr>
        <p:txBody>
          <a:bodyPr wrap="square" lIns="0" tIns="0" rIns="0" bIns="0" rtlCol="0" anchor="ctr"/>
          <a:lstStyle/>
          <a:p>
            <a:pPr marL="0" indent="0" algn="ctr">
              <a:buNone/>
            </a:pPr>
            <a:r>
              <a:rPr lang="en-US" sz="2000" b="1" dirty="0">
                <a:solidFill>
                  <a:srgbClr val="28A37A"/>
                </a:solidFill>
              </a:rPr>
              <a:t>2</a:t>
            </a:r>
            <a:endParaRPr lang="en-US" sz="2000" dirty="0"/>
          </a:p>
        </p:txBody>
      </p:sp>
      <p:sp>
        <p:nvSpPr>
          <p:cNvPr id="6" name="Text 4"/>
          <p:cNvSpPr/>
          <p:nvPr/>
        </p:nvSpPr>
        <p:spPr>
          <a:xfrm>
            <a:off x="1691640" y="2880361"/>
            <a:ext cx="9052560" cy="411480"/>
          </a:xfrm>
          <a:prstGeom prst="rect">
            <a:avLst/>
          </a:prstGeom>
          <a:noFill/>
          <a:ln/>
        </p:spPr>
        <p:txBody>
          <a:bodyPr wrap="square" lIns="0" tIns="0" rIns="0" bIns="0" rtlCol="0" anchor="ctr"/>
          <a:lstStyle/>
          <a:p>
            <a:pPr marL="0" indent="0">
              <a:buNone/>
            </a:pPr>
            <a:r>
              <a:rPr lang="en-US" sz="2000" b="1" dirty="0">
                <a:solidFill>
                  <a:srgbClr val="163D38"/>
                </a:solidFill>
              </a:rPr>
              <a:t>What evidence supports that conclusion?</a:t>
            </a:r>
            <a:endParaRPr lang="en-US" sz="2000" dirty="0"/>
          </a:p>
        </p:txBody>
      </p:sp>
      <p:sp>
        <p:nvSpPr>
          <p:cNvPr id="7" name="Text 5"/>
          <p:cNvSpPr/>
          <p:nvPr/>
        </p:nvSpPr>
        <p:spPr>
          <a:xfrm>
            <a:off x="1005840" y="3717176"/>
            <a:ext cx="457200" cy="411480"/>
          </a:xfrm>
          <a:prstGeom prst="rect">
            <a:avLst/>
          </a:prstGeom>
          <a:noFill/>
          <a:ln/>
        </p:spPr>
        <p:txBody>
          <a:bodyPr wrap="square" lIns="0" tIns="0" rIns="0" bIns="0" rtlCol="0" anchor="ctr"/>
          <a:lstStyle/>
          <a:p>
            <a:pPr marL="0" indent="0" algn="ctr">
              <a:buNone/>
            </a:pPr>
            <a:r>
              <a:rPr lang="en-US" sz="2000" b="1" dirty="0">
                <a:solidFill>
                  <a:srgbClr val="28A37A"/>
                </a:solidFill>
              </a:rPr>
              <a:t>3</a:t>
            </a:r>
            <a:endParaRPr lang="en-US" sz="2000" dirty="0"/>
          </a:p>
        </p:txBody>
      </p:sp>
      <p:sp>
        <p:nvSpPr>
          <p:cNvPr id="8" name="Text 6"/>
          <p:cNvSpPr/>
          <p:nvPr/>
        </p:nvSpPr>
        <p:spPr>
          <a:xfrm>
            <a:off x="1691640" y="3717176"/>
            <a:ext cx="9052560" cy="411480"/>
          </a:xfrm>
          <a:prstGeom prst="rect">
            <a:avLst/>
          </a:prstGeom>
          <a:noFill/>
          <a:ln/>
        </p:spPr>
        <p:txBody>
          <a:bodyPr wrap="square" lIns="0" tIns="0" rIns="0" bIns="0" rtlCol="0" anchor="ctr"/>
          <a:lstStyle/>
          <a:p>
            <a:pPr marL="0" indent="0">
              <a:buNone/>
            </a:pPr>
            <a:r>
              <a:rPr lang="en-US" sz="2000" b="1" dirty="0">
                <a:solidFill>
                  <a:srgbClr val="163D38"/>
                </a:solidFill>
              </a:rPr>
              <a:t>What concerns remain?</a:t>
            </a:r>
            <a:endParaRPr lang="en-US" sz="2000" dirty="0"/>
          </a:p>
        </p:txBody>
      </p:sp>
      <p:sp>
        <p:nvSpPr>
          <p:cNvPr id="9" name="Text 7"/>
          <p:cNvSpPr/>
          <p:nvPr/>
        </p:nvSpPr>
        <p:spPr>
          <a:xfrm>
            <a:off x="1005840" y="4480560"/>
            <a:ext cx="457200" cy="411480"/>
          </a:xfrm>
          <a:prstGeom prst="rect">
            <a:avLst/>
          </a:prstGeom>
          <a:noFill/>
          <a:ln/>
        </p:spPr>
        <p:txBody>
          <a:bodyPr wrap="square" lIns="0" tIns="0" rIns="0" bIns="0" rtlCol="0" anchor="ctr"/>
          <a:lstStyle/>
          <a:p>
            <a:pPr marL="0" indent="0" algn="ctr">
              <a:buNone/>
            </a:pPr>
            <a:r>
              <a:rPr lang="en-US" sz="2000" b="1" dirty="0">
                <a:solidFill>
                  <a:srgbClr val="28A37A"/>
                </a:solidFill>
              </a:rPr>
              <a:t>4</a:t>
            </a:r>
            <a:endParaRPr lang="en-US" sz="2000" dirty="0"/>
          </a:p>
        </p:txBody>
      </p:sp>
      <p:sp>
        <p:nvSpPr>
          <p:cNvPr id="10" name="Text 8"/>
          <p:cNvSpPr/>
          <p:nvPr/>
        </p:nvSpPr>
        <p:spPr>
          <a:xfrm>
            <a:off x="1691640" y="4495338"/>
            <a:ext cx="9052560" cy="411480"/>
          </a:xfrm>
          <a:prstGeom prst="rect">
            <a:avLst/>
          </a:prstGeom>
          <a:noFill/>
          <a:ln/>
        </p:spPr>
        <p:txBody>
          <a:bodyPr wrap="square" lIns="0" tIns="0" rIns="0" bIns="0" rtlCol="0" anchor="ctr"/>
          <a:lstStyle/>
          <a:p>
            <a:pPr marL="0" indent="0">
              <a:buNone/>
            </a:pPr>
            <a:r>
              <a:rPr lang="en-US" sz="2000" b="1" dirty="0">
                <a:solidFill>
                  <a:srgbClr val="163D38"/>
                </a:solidFill>
              </a:rPr>
              <a:t>Can those concerns be mitigated?</a:t>
            </a:r>
            <a:endParaRPr lang="en-US" sz="2000" dirty="0"/>
          </a:p>
        </p:txBody>
      </p:sp>
      <p:sp>
        <p:nvSpPr>
          <p:cNvPr id="11" name="Text 9"/>
          <p:cNvSpPr/>
          <p:nvPr/>
        </p:nvSpPr>
        <p:spPr>
          <a:xfrm>
            <a:off x="1005840" y="5303520"/>
            <a:ext cx="457200" cy="411480"/>
          </a:xfrm>
          <a:prstGeom prst="rect">
            <a:avLst/>
          </a:prstGeom>
          <a:noFill/>
          <a:ln/>
        </p:spPr>
        <p:txBody>
          <a:bodyPr wrap="square" lIns="0" tIns="0" rIns="0" bIns="0" rtlCol="0" anchor="ctr"/>
          <a:lstStyle/>
          <a:p>
            <a:pPr marL="0" indent="0" algn="ctr">
              <a:buNone/>
            </a:pPr>
            <a:r>
              <a:rPr lang="en-US" sz="2000" b="1" dirty="0">
                <a:solidFill>
                  <a:srgbClr val="28A37A"/>
                </a:solidFill>
              </a:rPr>
              <a:t>5</a:t>
            </a:r>
            <a:endParaRPr lang="en-US" sz="2000" dirty="0"/>
          </a:p>
        </p:txBody>
      </p:sp>
      <p:sp>
        <p:nvSpPr>
          <p:cNvPr id="12" name="Text 10"/>
          <p:cNvSpPr/>
          <p:nvPr/>
        </p:nvSpPr>
        <p:spPr>
          <a:xfrm>
            <a:off x="1691640" y="5303520"/>
            <a:ext cx="9052560" cy="411480"/>
          </a:xfrm>
          <a:prstGeom prst="rect">
            <a:avLst/>
          </a:prstGeom>
          <a:noFill/>
          <a:ln/>
        </p:spPr>
        <p:txBody>
          <a:bodyPr wrap="square" lIns="0" tIns="0" rIns="0" bIns="0" rtlCol="0" anchor="ctr"/>
          <a:lstStyle/>
          <a:p>
            <a:pPr marL="0" indent="0">
              <a:buNone/>
            </a:pPr>
            <a:r>
              <a:rPr lang="en-US" sz="2000" b="1" dirty="0">
                <a:solidFill>
                  <a:srgbClr val="163D38"/>
                </a:solidFill>
              </a:rPr>
              <a:t>Are we choosing based on evidence—or emotion?</a:t>
            </a:r>
            <a:endParaRPr lang="en-US" sz="20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09600" y="665711"/>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Negotiating the Employment Agreement</a:t>
            </a:r>
            <a:endParaRPr lang="en-US" sz="4000" dirty="0"/>
          </a:p>
        </p:txBody>
      </p:sp>
      <p:sp>
        <p:nvSpPr>
          <p:cNvPr id="3" name="Shape 1"/>
          <p:cNvSpPr/>
          <p:nvPr/>
        </p:nvSpPr>
        <p:spPr>
          <a:xfrm>
            <a:off x="777240" y="1417320"/>
            <a:ext cx="5120640"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4" name="Text 2"/>
          <p:cNvSpPr/>
          <p:nvPr/>
        </p:nvSpPr>
        <p:spPr>
          <a:xfrm>
            <a:off x="850392" y="1490472"/>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Compensation</a:t>
            </a:r>
            <a:endParaRPr lang="en-US" sz="2400" dirty="0"/>
          </a:p>
        </p:txBody>
      </p:sp>
      <p:sp>
        <p:nvSpPr>
          <p:cNvPr id="5" name="Shape 3"/>
          <p:cNvSpPr/>
          <p:nvPr/>
        </p:nvSpPr>
        <p:spPr>
          <a:xfrm>
            <a:off x="6309360" y="1417320"/>
            <a:ext cx="512064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6" name="Text 4"/>
          <p:cNvSpPr/>
          <p:nvPr/>
        </p:nvSpPr>
        <p:spPr>
          <a:xfrm>
            <a:off x="6382512" y="1490472"/>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Benefits</a:t>
            </a:r>
            <a:endParaRPr lang="en-US" sz="2400" dirty="0"/>
          </a:p>
        </p:txBody>
      </p:sp>
      <p:sp>
        <p:nvSpPr>
          <p:cNvPr id="7" name="Shape 5"/>
          <p:cNvSpPr/>
          <p:nvPr/>
        </p:nvSpPr>
        <p:spPr>
          <a:xfrm>
            <a:off x="777240" y="2258568"/>
            <a:ext cx="5120640" cy="329184"/>
          </a:xfrm>
          <a:prstGeom prst="roundRect">
            <a:avLst>
              <a:gd name="adj" fmla="val 22222"/>
            </a:avLst>
          </a:prstGeom>
          <a:solidFill>
            <a:srgbClr val="EAF4DA"/>
          </a:solidFill>
          <a:ln w="12700">
            <a:solidFill>
              <a:srgbClr val="EAF4DA"/>
            </a:solidFill>
            <a:prstDash val="solid"/>
          </a:ln>
        </p:spPr>
        <p:txBody>
          <a:bodyPr/>
          <a:lstStyle/>
          <a:p>
            <a:endParaRPr lang="en-US" dirty="0"/>
          </a:p>
        </p:txBody>
      </p:sp>
      <p:sp>
        <p:nvSpPr>
          <p:cNvPr id="8" name="Text 6"/>
          <p:cNvSpPr/>
          <p:nvPr/>
        </p:nvSpPr>
        <p:spPr>
          <a:xfrm>
            <a:off x="850392" y="2331720"/>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Leave</a:t>
            </a:r>
            <a:endParaRPr lang="en-US" sz="2400" dirty="0"/>
          </a:p>
        </p:txBody>
      </p:sp>
      <p:sp>
        <p:nvSpPr>
          <p:cNvPr id="9" name="Shape 7"/>
          <p:cNvSpPr/>
          <p:nvPr/>
        </p:nvSpPr>
        <p:spPr>
          <a:xfrm>
            <a:off x="6382512" y="2243882"/>
            <a:ext cx="512064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0" name="Text 8"/>
          <p:cNvSpPr/>
          <p:nvPr/>
        </p:nvSpPr>
        <p:spPr>
          <a:xfrm>
            <a:off x="6382512" y="2331720"/>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Retirement</a:t>
            </a:r>
            <a:endParaRPr lang="en-US" sz="2400" dirty="0"/>
          </a:p>
        </p:txBody>
      </p:sp>
      <p:sp>
        <p:nvSpPr>
          <p:cNvPr id="11" name="Shape 9"/>
          <p:cNvSpPr/>
          <p:nvPr/>
        </p:nvSpPr>
        <p:spPr>
          <a:xfrm>
            <a:off x="777240" y="3099816"/>
            <a:ext cx="5120640"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12" name="Text 10"/>
          <p:cNvSpPr/>
          <p:nvPr/>
        </p:nvSpPr>
        <p:spPr>
          <a:xfrm>
            <a:off x="850392" y="3172968"/>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Relocation</a:t>
            </a:r>
            <a:endParaRPr lang="en-US" sz="2400" dirty="0"/>
          </a:p>
        </p:txBody>
      </p:sp>
      <p:sp>
        <p:nvSpPr>
          <p:cNvPr id="13" name="Shape 11"/>
          <p:cNvSpPr/>
          <p:nvPr/>
        </p:nvSpPr>
        <p:spPr>
          <a:xfrm>
            <a:off x="6309360" y="3099816"/>
            <a:ext cx="5120640" cy="329184"/>
          </a:xfrm>
          <a:prstGeom prst="roundRect">
            <a:avLst>
              <a:gd name="adj" fmla="val 22222"/>
            </a:avLst>
          </a:prstGeom>
          <a:solidFill>
            <a:srgbClr val="DDEFE8"/>
          </a:solidFill>
          <a:ln w="12700">
            <a:solidFill>
              <a:srgbClr val="DDEFE8"/>
            </a:solidFill>
            <a:prstDash val="solid"/>
          </a:ln>
        </p:spPr>
        <p:txBody>
          <a:bodyPr/>
          <a:lstStyle/>
          <a:p>
            <a:endParaRPr lang="en-US" dirty="0"/>
          </a:p>
        </p:txBody>
      </p:sp>
      <p:sp>
        <p:nvSpPr>
          <p:cNvPr id="14" name="Text 12"/>
          <p:cNvSpPr/>
          <p:nvPr/>
        </p:nvSpPr>
        <p:spPr>
          <a:xfrm>
            <a:off x="6382512" y="3172968"/>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Evaluation process</a:t>
            </a:r>
            <a:endParaRPr lang="en-US" sz="2400" dirty="0"/>
          </a:p>
        </p:txBody>
      </p:sp>
      <p:sp>
        <p:nvSpPr>
          <p:cNvPr id="15" name="Shape 13"/>
          <p:cNvSpPr/>
          <p:nvPr/>
        </p:nvSpPr>
        <p:spPr>
          <a:xfrm>
            <a:off x="777240" y="3941064"/>
            <a:ext cx="5120640" cy="329184"/>
          </a:xfrm>
          <a:prstGeom prst="roundRect">
            <a:avLst>
              <a:gd name="adj" fmla="val 22222"/>
            </a:avLst>
          </a:prstGeom>
          <a:solidFill>
            <a:srgbClr val="EAF4DA"/>
          </a:solidFill>
          <a:ln w="12700">
            <a:solidFill>
              <a:srgbClr val="EAF4DA"/>
            </a:solidFill>
            <a:prstDash val="solid"/>
          </a:ln>
        </p:spPr>
        <p:txBody>
          <a:bodyPr/>
          <a:lstStyle/>
          <a:p>
            <a:endParaRPr lang="en-US" dirty="0"/>
          </a:p>
        </p:txBody>
      </p:sp>
      <p:sp>
        <p:nvSpPr>
          <p:cNvPr id="16" name="Text 14"/>
          <p:cNvSpPr/>
          <p:nvPr/>
        </p:nvSpPr>
        <p:spPr>
          <a:xfrm>
            <a:off x="850392" y="4014216"/>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Professional development</a:t>
            </a:r>
            <a:endParaRPr lang="en-US" sz="2400" dirty="0"/>
          </a:p>
        </p:txBody>
      </p:sp>
      <p:sp>
        <p:nvSpPr>
          <p:cNvPr id="17" name="Shape 15"/>
          <p:cNvSpPr/>
          <p:nvPr/>
        </p:nvSpPr>
        <p:spPr>
          <a:xfrm>
            <a:off x="6309360" y="3941064"/>
            <a:ext cx="512064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18" name="Text 16"/>
          <p:cNvSpPr/>
          <p:nvPr/>
        </p:nvSpPr>
        <p:spPr>
          <a:xfrm>
            <a:off x="6382512" y="4014216"/>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Outside activities</a:t>
            </a:r>
            <a:endParaRPr lang="en-US" sz="2400" dirty="0"/>
          </a:p>
        </p:txBody>
      </p:sp>
      <p:sp>
        <p:nvSpPr>
          <p:cNvPr id="19" name="Shape 17"/>
          <p:cNvSpPr/>
          <p:nvPr/>
        </p:nvSpPr>
        <p:spPr>
          <a:xfrm>
            <a:off x="777240" y="4782312"/>
            <a:ext cx="5120640" cy="329184"/>
          </a:xfrm>
          <a:prstGeom prst="roundRect">
            <a:avLst>
              <a:gd name="adj" fmla="val 22222"/>
            </a:avLst>
          </a:prstGeom>
          <a:solidFill>
            <a:srgbClr val="EAF4DA"/>
          </a:solidFill>
          <a:ln w="12700">
            <a:solidFill>
              <a:srgbClr val="EAF4DA"/>
            </a:solidFill>
            <a:prstDash val="solid"/>
          </a:ln>
        </p:spPr>
        <p:txBody>
          <a:bodyPr/>
          <a:lstStyle/>
          <a:p>
            <a:endParaRPr lang="en-US"/>
          </a:p>
        </p:txBody>
      </p:sp>
      <p:sp>
        <p:nvSpPr>
          <p:cNvPr id="20" name="Text 18"/>
          <p:cNvSpPr/>
          <p:nvPr/>
        </p:nvSpPr>
        <p:spPr>
          <a:xfrm>
            <a:off x="850392" y="4855464"/>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Termination provisions</a:t>
            </a:r>
            <a:endParaRPr lang="en-US" sz="2400" dirty="0"/>
          </a:p>
        </p:txBody>
      </p:sp>
      <p:sp>
        <p:nvSpPr>
          <p:cNvPr id="21" name="Shape 19"/>
          <p:cNvSpPr/>
          <p:nvPr/>
        </p:nvSpPr>
        <p:spPr>
          <a:xfrm>
            <a:off x="6309360" y="4782312"/>
            <a:ext cx="5120640" cy="329184"/>
          </a:xfrm>
          <a:prstGeom prst="roundRect">
            <a:avLst>
              <a:gd name="adj" fmla="val 22222"/>
            </a:avLst>
          </a:prstGeom>
          <a:solidFill>
            <a:srgbClr val="DDEFE8"/>
          </a:solidFill>
          <a:ln w="12700">
            <a:solidFill>
              <a:srgbClr val="DDEFE8"/>
            </a:solidFill>
            <a:prstDash val="solid"/>
          </a:ln>
        </p:spPr>
        <p:txBody>
          <a:bodyPr/>
          <a:lstStyle/>
          <a:p>
            <a:endParaRPr lang="en-US"/>
          </a:p>
        </p:txBody>
      </p:sp>
      <p:sp>
        <p:nvSpPr>
          <p:cNvPr id="22" name="Text 20"/>
          <p:cNvSpPr/>
          <p:nvPr/>
        </p:nvSpPr>
        <p:spPr>
          <a:xfrm>
            <a:off x="6382512" y="4855464"/>
            <a:ext cx="4974336" cy="164592"/>
          </a:xfrm>
          <a:prstGeom prst="rect">
            <a:avLst/>
          </a:prstGeom>
          <a:noFill/>
          <a:ln/>
        </p:spPr>
        <p:txBody>
          <a:bodyPr wrap="square" lIns="0" tIns="0" rIns="0" bIns="0" rtlCol="0" anchor="ctr"/>
          <a:lstStyle/>
          <a:p>
            <a:pPr marL="0" indent="0" algn="ctr">
              <a:buNone/>
            </a:pPr>
            <a:r>
              <a:rPr lang="en-US" sz="2400" b="1" dirty="0">
                <a:solidFill>
                  <a:srgbClr val="163D38"/>
                </a:solidFill>
              </a:rPr>
              <a:t>Severance, if applicable</a:t>
            </a:r>
            <a:endParaRPr lang="en-US" sz="2400" dirty="0"/>
          </a:p>
        </p:txBody>
      </p:sp>
      <p:sp>
        <p:nvSpPr>
          <p:cNvPr id="23" name="Shape 21"/>
          <p:cNvSpPr/>
          <p:nvPr/>
        </p:nvSpPr>
        <p:spPr>
          <a:xfrm>
            <a:off x="685800" y="5687568"/>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24" name="Text 22"/>
          <p:cNvSpPr/>
          <p:nvPr/>
        </p:nvSpPr>
        <p:spPr>
          <a:xfrm>
            <a:off x="850392" y="5828700"/>
            <a:ext cx="10424160" cy="182880"/>
          </a:xfrm>
          <a:prstGeom prst="rect">
            <a:avLst/>
          </a:prstGeom>
          <a:noFill/>
          <a:ln/>
        </p:spPr>
        <p:txBody>
          <a:bodyPr wrap="square" lIns="0" tIns="0" rIns="0" bIns="0" rtlCol="0" anchor="ctr"/>
          <a:lstStyle/>
          <a:p>
            <a:pPr marL="0" indent="0" algn="ctr">
              <a:buNone/>
            </a:pPr>
            <a:r>
              <a:rPr lang="en-US" sz="2000" b="1" dirty="0">
                <a:solidFill>
                  <a:srgbClr val="315D56"/>
                </a:solidFill>
              </a:rPr>
              <a:t>Clarify who has authority to negotiate—and what requires full board approval.</a:t>
            </a:r>
            <a:endParaRPr lang="en-US" sz="20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94360" y="731520"/>
            <a:ext cx="10972800" cy="502920"/>
          </a:xfrm>
          <a:prstGeom prst="rect">
            <a:avLst/>
          </a:prstGeom>
          <a:noFill/>
          <a:ln/>
        </p:spPr>
        <p:txBody>
          <a:bodyPr wrap="square" lIns="0" tIns="0" rIns="0" bIns="0" rtlCol="0" anchor="ctr"/>
          <a:lstStyle/>
          <a:p>
            <a:pPr marL="0" indent="0">
              <a:buNone/>
            </a:pPr>
            <a:r>
              <a:rPr lang="en-US" sz="3600" b="1" dirty="0">
                <a:solidFill>
                  <a:srgbClr val="163D38"/>
                </a:solidFill>
              </a:rPr>
              <a:t>The Board’s Job Is Not Finished When They Say Yes</a:t>
            </a:r>
            <a:endParaRPr lang="en-US" sz="3600" dirty="0"/>
          </a:p>
        </p:txBody>
      </p:sp>
      <p:sp>
        <p:nvSpPr>
          <p:cNvPr id="3" name="Shape 1"/>
          <p:cNvSpPr/>
          <p:nvPr/>
        </p:nvSpPr>
        <p:spPr>
          <a:xfrm>
            <a:off x="960120" y="1929384"/>
            <a:ext cx="3063240" cy="2057400"/>
          </a:xfrm>
          <a:prstGeom prst="chevron">
            <a:avLst/>
          </a:prstGeom>
          <a:solidFill>
            <a:srgbClr val="DDEFE8"/>
          </a:solidFill>
          <a:ln w="19050">
            <a:solidFill>
              <a:srgbClr val="28A37A"/>
            </a:solidFill>
            <a:prstDash val="solid"/>
          </a:ln>
        </p:spPr>
        <p:txBody>
          <a:bodyPr/>
          <a:lstStyle/>
          <a:p>
            <a:endParaRPr lang="en-US"/>
          </a:p>
        </p:txBody>
      </p:sp>
      <p:sp>
        <p:nvSpPr>
          <p:cNvPr id="4" name="Text 2"/>
          <p:cNvSpPr/>
          <p:nvPr/>
        </p:nvSpPr>
        <p:spPr>
          <a:xfrm>
            <a:off x="1508760" y="2327148"/>
            <a:ext cx="1965960" cy="411480"/>
          </a:xfrm>
          <a:prstGeom prst="rect">
            <a:avLst/>
          </a:prstGeom>
          <a:noFill/>
          <a:ln/>
        </p:spPr>
        <p:txBody>
          <a:bodyPr wrap="square" lIns="0" tIns="0" rIns="0" bIns="0" rtlCol="0" anchor="ctr"/>
          <a:lstStyle/>
          <a:p>
            <a:pPr marL="0" indent="0" algn="ctr">
              <a:buNone/>
            </a:pPr>
            <a:r>
              <a:rPr lang="en-US" sz="2200" b="1" dirty="0">
                <a:solidFill>
                  <a:srgbClr val="163D38"/>
                </a:solidFill>
              </a:rPr>
              <a:t>30 DAYS</a:t>
            </a:r>
            <a:endParaRPr lang="en-US" sz="2200" dirty="0"/>
          </a:p>
        </p:txBody>
      </p:sp>
      <p:sp>
        <p:nvSpPr>
          <p:cNvPr id="5" name="Text 3"/>
          <p:cNvSpPr/>
          <p:nvPr/>
        </p:nvSpPr>
        <p:spPr>
          <a:xfrm>
            <a:off x="1539240" y="3268980"/>
            <a:ext cx="1965960" cy="320040"/>
          </a:xfrm>
          <a:prstGeom prst="rect">
            <a:avLst/>
          </a:prstGeom>
          <a:noFill/>
          <a:ln/>
        </p:spPr>
        <p:txBody>
          <a:bodyPr wrap="square" lIns="0" tIns="0" rIns="0" bIns="0" rtlCol="0" anchor="ctr"/>
          <a:lstStyle/>
          <a:p>
            <a:pPr marL="0" indent="0" algn="ctr">
              <a:buNone/>
            </a:pPr>
            <a:r>
              <a:rPr lang="en-US" sz="2000" b="1" dirty="0">
                <a:solidFill>
                  <a:srgbClr val="315D56"/>
                </a:solidFill>
              </a:rPr>
              <a:t>Listen &amp; learn</a:t>
            </a:r>
            <a:endParaRPr lang="en-US" sz="2000" dirty="0"/>
          </a:p>
        </p:txBody>
      </p:sp>
      <p:sp>
        <p:nvSpPr>
          <p:cNvPr id="6" name="Shape 4"/>
          <p:cNvSpPr/>
          <p:nvPr/>
        </p:nvSpPr>
        <p:spPr>
          <a:xfrm>
            <a:off x="4663440" y="1874520"/>
            <a:ext cx="3063240" cy="2057400"/>
          </a:xfrm>
          <a:prstGeom prst="chevron">
            <a:avLst/>
          </a:prstGeom>
          <a:solidFill>
            <a:srgbClr val="E9F0F5"/>
          </a:solidFill>
          <a:ln w="19050">
            <a:solidFill>
              <a:srgbClr val="4E86A6"/>
            </a:solidFill>
            <a:prstDash val="solid"/>
          </a:ln>
        </p:spPr>
        <p:txBody>
          <a:bodyPr/>
          <a:lstStyle/>
          <a:p>
            <a:endParaRPr lang="en-US"/>
          </a:p>
        </p:txBody>
      </p:sp>
      <p:sp>
        <p:nvSpPr>
          <p:cNvPr id="7" name="Text 5"/>
          <p:cNvSpPr/>
          <p:nvPr/>
        </p:nvSpPr>
        <p:spPr>
          <a:xfrm>
            <a:off x="5246024" y="2272284"/>
            <a:ext cx="1965960" cy="411480"/>
          </a:xfrm>
          <a:prstGeom prst="rect">
            <a:avLst/>
          </a:prstGeom>
          <a:noFill/>
          <a:ln/>
        </p:spPr>
        <p:txBody>
          <a:bodyPr wrap="square" lIns="0" tIns="0" rIns="0" bIns="0" rtlCol="0" anchor="ctr"/>
          <a:lstStyle/>
          <a:p>
            <a:pPr marL="0" indent="0" algn="ctr">
              <a:buNone/>
            </a:pPr>
            <a:r>
              <a:rPr lang="en-US" sz="2200" b="1" dirty="0">
                <a:solidFill>
                  <a:srgbClr val="163D38"/>
                </a:solidFill>
              </a:rPr>
              <a:t>60 DAYS</a:t>
            </a:r>
            <a:endParaRPr lang="en-US" sz="2200" dirty="0"/>
          </a:p>
        </p:txBody>
      </p:sp>
      <p:sp>
        <p:nvSpPr>
          <p:cNvPr id="8" name="Text 6"/>
          <p:cNvSpPr/>
          <p:nvPr/>
        </p:nvSpPr>
        <p:spPr>
          <a:xfrm>
            <a:off x="5218776" y="3193888"/>
            <a:ext cx="1965960" cy="320040"/>
          </a:xfrm>
          <a:prstGeom prst="rect">
            <a:avLst/>
          </a:prstGeom>
          <a:noFill/>
          <a:ln/>
        </p:spPr>
        <p:txBody>
          <a:bodyPr wrap="square" lIns="0" tIns="0" rIns="0" bIns="0" rtlCol="0" anchor="ctr"/>
          <a:lstStyle/>
          <a:p>
            <a:pPr marL="0" indent="0" algn="ctr">
              <a:buNone/>
            </a:pPr>
            <a:r>
              <a:rPr lang="en-US" sz="2000" b="1" dirty="0">
                <a:solidFill>
                  <a:srgbClr val="315D56"/>
                </a:solidFill>
              </a:rPr>
              <a:t>Assess &amp; prioritize</a:t>
            </a:r>
            <a:endParaRPr lang="en-US" sz="2000" dirty="0"/>
          </a:p>
        </p:txBody>
      </p:sp>
      <p:sp>
        <p:nvSpPr>
          <p:cNvPr id="9" name="Shape 7"/>
          <p:cNvSpPr/>
          <p:nvPr/>
        </p:nvSpPr>
        <p:spPr>
          <a:xfrm>
            <a:off x="8309264" y="1943100"/>
            <a:ext cx="3063240" cy="2057400"/>
          </a:xfrm>
          <a:prstGeom prst="chevron">
            <a:avLst/>
          </a:prstGeom>
          <a:solidFill>
            <a:srgbClr val="EAF4DA"/>
          </a:solidFill>
          <a:ln w="19050">
            <a:solidFill>
              <a:srgbClr val="A8D96F"/>
            </a:solidFill>
            <a:prstDash val="solid"/>
          </a:ln>
        </p:spPr>
        <p:txBody>
          <a:bodyPr/>
          <a:lstStyle/>
          <a:p>
            <a:endParaRPr lang="en-US"/>
          </a:p>
        </p:txBody>
      </p:sp>
      <p:sp>
        <p:nvSpPr>
          <p:cNvPr id="10" name="Text 8"/>
          <p:cNvSpPr/>
          <p:nvPr/>
        </p:nvSpPr>
        <p:spPr>
          <a:xfrm>
            <a:off x="8963891" y="2331720"/>
            <a:ext cx="1965960" cy="411480"/>
          </a:xfrm>
          <a:prstGeom prst="rect">
            <a:avLst/>
          </a:prstGeom>
          <a:noFill/>
          <a:ln/>
        </p:spPr>
        <p:txBody>
          <a:bodyPr wrap="square" lIns="0" tIns="0" rIns="0" bIns="0" rtlCol="0" anchor="ctr"/>
          <a:lstStyle/>
          <a:p>
            <a:pPr marL="0" indent="0" algn="ctr">
              <a:buNone/>
            </a:pPr>
            <a:r>
              <a:rPr lang="en-US" sz="2200" b="1" dirty="0">
                <a:solidFill>
                  <a:srgbClr val="163D38"/>
                </a:solidFill>
              </a:rPr>
              <a:t>90 DAYS</a:t>
            </a:r>
            <a:endParaRPr lang="en-US" sz="2200" dirty="0"/>
          </a:p>
        </p:txBody>
      </p:sp>
      <p:sp>
        <p:nvSpPr>
          <p:cNvPr id="11" name="Text 9"/>
          <p:cNvSpPr/>
          <p:nvPr/>
        </p:nvSpPr>
        <p:spPr>
          <a:xfrm>
            <a:off x="8963891" y="3257435"/>
            <a:ext cx="1965960" cy="320040"/>
          </a:xfrm>
          <a:prstGeom prst="rect">
            <a:avLst/>
          </a:prstGeom>
          <a:noFill/>
          <a:ln/>
        </p:spPr>
        <p:txBody>
          <a:bodyPr wrap="square" lIns="0" tIns="0" rIns="0" bIns="0" rtlCol="0" anchor="ctr"/>
          <a:lstStyle/>
          <a:p>
            <a:pPr marL="0" indent="0" algn="ctr">
              <a:buNone/>
            </a:pPr>
            <a:r>
              <a:rPr lang="en-US" sz="2000" b="1" dirty="0">
                <a:solidFill>
                  <a:srgbClr val="315D56"/>
                </a:solidFill>
              </a:rPr>
              <a:t>Establish direction</a:t>
            </a:r>
            <a:endParaRPr lang="en-US" sz="2000" dirty="0"/>
          </a:p>
        </p:txBody>
      </p:sp>
      <p:sp>
        <p:nvSpPr>
          <p:cNvPr id="12" name="Shape 10"/>
          <p:cNvSpPr/>
          <p:nvPr/>
        </p:nvSpPr>
        <p:spPr>
          <a:xfrm>
            <a:off x="754380" y="4912545"/>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13" name="Text 11"/>
          <p:cNvSpPr/>
          <p:nvPr/>
        </p:nvSpPr>
        <p:spPr>
          <a:xfrm>
            <a:off x="754380" y="5068408"/>
            <a:ext cx="10424160" cy="182880"/>
          </a:xfrm>
          <a:prstGeom prst="rect">
            <a:avLst/>
          </a:prstGeom>
          <a:noFill/>
          <a:ln/>
        </p:spPr>
        <p:txBody>
          <a:bodyPr wrap="square" lIns="0" tIns="0" rIns="0" bIns="0" rtlCol="0" anchor="ctr"/>
          <a:lstStyle/>
          <a:p>
            <a:pPr marL="0" indent="0" algn="ctr">
              <a:buNone/>
            </a:pPr>
            <a:r>
              <a:rPr lang="en-US" b="1" dirty="0">
                <a:solidFill>
                  <a:srgbClr val="315D56"/>
                </a:solidFill>
              </a:rPr>
              <a:t>Selection should flow directly into onboarding, expectations, and performance management.</a:t>
            </a:r>
            <a:endParaRPr lang="en-US"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594360" y="566928"/>
            <a:ext cx="10972800" cy="502920"/>
          </a:xfrm>
          <a:prstGeom prst="rect">
            <a:avLst/>
          </a:prstGeom>
          <a:noFill/>
          <a:ln/>
        </p:spPr>
        <p:txBody>
          <a:bodyPr wrap="square" lIns="0" tIns="0" rIns="0" bIns="0" rtlCol="0" anchor="ctr"/>
          <a:lstStyle/>
          <a:p>
            <a:pPr marL="0" indent="0">
              <a:buNone/>
            </a:pPr>
            <a:r>
              <a:rPr lang="en-US" sz="2700" b="1" dirty="0">
                <a:solidFill>
                  <a:srgbClr val="163D38"/>
                </a:solidFill>
              </a:rPr>
              <a:t>Establish First-Year Expectations</a:t>
            </a:r>
            <a:endParaRPr lang="en-US" sz="2700" dirty="0"/>
          </a:p>
        </p:txBody>
      </p:sp>
      <p:sp>
        <p:nvSpPr>
          <p:cNvPr id="3" name="Shape 1"/>
          <p:cNvSpPr/>
          <p:nvPr/>
        </p:nvSpPr>
        <p:spPr>
          <a:xfrm>
            <a:off x="777240" y="1371600"/>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4" name="Shape 2"/>
          <p:cNvSpPr/>
          <p:nvPr/>
        </p:nvSpPr>
        <p:spPr>
          <a:xfrm>
            <a:off x="777240" y="1371600"/>
            <a:ext cx="73152" cy="1051560"/>
          </a:xfrm>
          <a:prstGeom prst="rect">
            <a:avLst/>
          </a:prstGeom>
          <a:solidFill>
            <a:srgbClr val="28A37A"/>
          </a:solidFill>
          <a:ln w="12700">
            <a:solidFill>
              <a:srgbClr val="28A37A"/>
            </a:solidFill>
            <a:prstDash val="solid"/>
          </a:ln>
        </p:spPr>
        <p:txBody>
          <a:bodyPr/>
          <a:lstStyle/>
          <a:p>
            <a:endParaRPr lang="en-US"/>
          </a:p>
        </p:txBody>
      </p:sp>
      <p:sp>
        <p:nvSpPr>
          <p:cNvPr id="5" name="Text 3"/>
          <p:cNvSpPr/>
          <p:nvPr/>
        </p:nvSpPr>
        <p:spPr>
          <a:xfrm>
            <a:off x="1005840" y="153619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01</a:t>
            </a:r>
            <a:endParaRPr lang="en-US" sz="1500" dirty="0"/>
          </a:p>
        </p:txBody>
      </p:sp>
      <p:sp>
        <p:nvSpPr>
          <p:cNvPr id="6" name="Text 4"/>
          <p:cNvSpPr/>
          <p:nvPr/>
        </p:nvSpPr>
        <p:spPr>
          <a:xfrm>
            <a:off x="1005840" y="1901952"/>
            <a:ext cx="3035808" cy="393192"/>
          </a:xfrm>
          <a:prstGeom prst="rect">
            <a:avLst/>
          </a:prstGeom>
          <a:noFill/>
          <a:ln/>
        </p:spPr>
        <p:txBody>
          <a:bodyPr wrap="square" lIns="0" tIns="0" rIns="0" bIns="0" rtlCol="0" anchor="t">
            <a:noAutofit/>
          </a:bodyPr>
          <a:lstStyle/>
          <a:p>
            <a:pPr marL="0" indent="0">
              <a:buNone/>
            </a:pPr>
            <a:r>
              <a:rPr lang="en-US" sz="2000" dirty="0">
                <a:solidFill>
                  <a:srgbClr val="20302D"/>
                </a:solidFill>
              </a:rPr>
              <a:t>Organizational assessment</a:t>
            </a:r>
            <a:endParaRPr lang="en-US" sz="2000" dirty="0"/>
          </a:p>
        </p:txBody>
      </p:sp>
      <p:sp>
        <p:nvSpPr>
          <p:cNvPr id="7" name="Shape 5"/>
          <p:cNvSpPr/>
          <p:nvPr/>
        </p:nvSpPr>
        <p:spPr>
          <a:xfrm>
            <a:off x="4526280" y="1371600"/>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4526280" y="1371600"/>
            <a:ext cx="73152" cy="1051560"/>
          </a:xfrm>
          <a:prstGeom prst="rect">
            <a:avLst/>
          </a:prstGeom>
          <a:solidFill>
            <a:srgbClr val="4E86A6"/>
          </a:solidFill>
          <a:ln w="12700">
            <a:solidFill>
              <a:srgbClr val="4E86A6"/>
            </a:solidFill>
            <a:prstDash val="solid"/>
          </a:ln>
        </p:spPr>
        <p:txBody>
          <a:bodyPr/>
          <a:lstStyle/>
          <a:p>
            <a:endParaRPr lang="en-US"/>
          </a:p>
        </p:txBody>
      </p:sp>
      <p:sp>
        <p:nvSpPr>
          <p:cNvPr id="9" name="Text 7"/>
          <p:cNvSpPr/>
          <p:nvPr/>
        </p:nvSpPr>
        <p:spPr>
          <a:xfrm>
            <a:off x="4754880" y="153619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02</a:t>
            </a:r>
            <a:endParaRPr lang="en-US" sz="1500" dirty="0"/>
          </a:p>
        </p:txBody>
      </p:sp>
      <p:sp>
        <p:nvSpPr>
          <p:cNvPr id="10" name="Text 8"/>
          <p:cNvSpPr/>
          <p:nvPr/>
        </p:nvSpPr>
        <p:spPr>
          <a:xfrm>
            <a:off x="4754880" y="1901952"/>
            <a:ext cx="2926080" cy="393192"/>
          </a:xfrm>
          <a:prstGeom prst="rect">
            <a:avLst/>
          </a:prstGeom>
          <a:noFill/>
          <a:ln/>
        </p:spPr>
        <p:txBody>
          <a:bodyPr wrap="square" lIns="0" tIns="0" rIns="0" bIns="0" rtlCol="0" anchor="t">
            <a:normAutofit/>
          </a:bodyPr>
          <a:lstStyle/>
          <a:p>
            <a:pPr marL="0" indent="0">
              <a:buNone/>
            </a:pPr>
            <a:r>
              <a:rPr lang="en-US" sz="2000" dirty="0">
                <a:solidFill>
                  <a:srgbClr val="20302D"/>
                </a:solidFill>
              </a:rPr>
              <a:t>Financial priorities</a:t>
            </a:r>
            <a:endParaRPr lang="en-US" sz="2000" dirty="0"/>
          </a:p>
        </p:txBody>
      </p:sp>
      <p:sp>
        <p:nvSpPr>
          <p:cNvPr id="11" name="Shape 9"/>
          <p:cNvSpPr/>
          <p:nvPr/>
        </p:nvSpPr>
        <p:spPr>
          <a:xfrm>
            <a:off x="8275320" y="1371600"/>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2" name="Shape 10"/>
          <p:cNvSpPr/>
          <p:nvPr/>
        </p:nvSpPr>
        <p:spPr>
          <a:xfrm>
            <a:off x="8275320" y="1371600"/>
            <a:ext cx="73152" cy="1051560"/>
          </a:xfrm>
          <a:prstGeom prst="rect">
            <a:avLst/>
          </a:prstGeom>
          <a:solidFill>
            <a:srgbClr val="E8B85B"/>
          </a:solidFill>
          <a:ln w="12700">
            <a:solidFill>
              <a:srgbClr val="E8B85B"/>
            </a:solidFill>
            <a:prstDash val="solid"/>
          </a:ln>
        </p:spPr>
        <p:txBody>
          <a:bodyPr/>
          <a:lstStyle/>
          <a:p>
            <a:endParaRPr lang="en-US"/>
          </a:p>
        </p:txBody>
      </p:sp>
      <p:sp>
        <p:nvSpPr>
          <p:cNvPr id="13" name="Text 11"/>
          <p:cNvSpPr/>
          <p:nvPr/>
        </p:nvSpPr>
        <p:spPr>
          <a:xfrm>
            <a:off x="8503920" y="153619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03</a:t>
            </a:r>
            <a:endParaRPr lang="en-US" sz="1500" dirty="0"/>
          </a:p>
        </p:txBody>
      </p:sp>
      <p:sp>
        <p:nvSpPr>
          <p:cNvPr id="14" name="Text 12"/>
          <p:cNvSpPr/>
          <p:nvPr/>
        </p:nvSpPr>
        <p:spPr>
          <a:xfrm>
            <a:off x="8503920" y="1901952"/>
            <a:ext cx="2926080" cy="393192"/>
          </a:xfrm>
          <a:prstGeom prst="rect">
            <a:avLst/>
          </a:prstGeom>
          <a:noFill/>
          <a:ln/>
        </p:spPr>
        <p:txBody>
          <a:bodyPr wrap="square" lIns="0" tIns="0" rIns="0" bIns="0" rtlCol="0" anchor="t">
            <a:normAutofit/>
          </a:bodyPr>
          <a:lstStyle/>
          <a:p>
            <a:pPr marL="0" indent="0">
              <a:buNone/>
            </a:pPr>
            <a:r>
              <a:rPr lang="en-US" sz="2000" dirty="0">
                <a:solidFill>
                  <a:srgbClr val="20302D"/>
                </a:solidFill>
              </a:rPr>
              <a:t>HUD performance</a:t>
            </a:r>
            <a:endParaRPr lang="en-US" sz="2000" dirty="0"/>
          </a:p>
        </p:txBody>
      </p:sp>
      <p:sp>
        <p:nvSpPr>
          <p:cNvPr id="15" name="Shape 13"/>
          <p:cNvSpPr/>
          <p:nvPr/>
        </p:nvSpPr>
        <p:spPr>
          <a:xfrm>
            <a:off x="777240" y="2834640"/>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6" name="Shape 14"/>
          <p:cNvSpPr/>
          <p:nvPr/>
        </p:nvSpPr>
        <p:spPr>
          <a:xfrm>
            <a:off x="777240" y="2834640"/>
            <a:ext cx="73152" cy="1051560"/>
          </a:xfrm>
          <a:prstGeom prst="rect">
            <a:avLst/>
          </a:prstGeom>
          <a:solidFill>
            <a:srgbClr val="28A37A"/>
          </a:solidFill>
          <a:ln w="12700">
            <a:solidFill>
              <a:srgbClr val="28A37A"/>
            </a:solidFill>
            <a:prstDash val="solid"/>
          </a:ln>
        </p:spPr>
        <p:txBody>
          <a:bodyPr/>
          <a:lstStyle/>
          <a:p>
            <a:endParaRPr lang="en-US"/>
          </a:p>
        </p:txBody>
      </p:sp>
      <p:sp>
        <p:nvSpPr>
          <p:cNvPr id="17" name="Text 15"/>
          <p:cNvSpPr/>
          <p:nvPr/>
        </p:nvSpPr>
        <p:spPr>
          <a:xfrm>
            <a:off x="1005840" y="299923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04</a:t>
            </a:r>
            <a:endParaRPr lang="en-US" sz="1500" dirty="0"/>
          </a:p>
        </p:txBody>
      </p:sp>
      <p:sp>
        <p:nvSpPr>
          <p:cNvPr id="18" name="Text 16"/>
          <p:cNvSpPr/>
          <p:nvPr/>
        </p:nvSpPr>
        <p:spPr>
          <a:xfrm>
            <a:off x="1005840" y="3364992"/>
            <a:ext cx="2926080" cy="393192"/>
          </a:xfrm>
          <a:prstGeom prst="rect">
            <a:avLst/>
          </a:prstGeom>
          <a:noFill/>
          <a:ln/>
        </p:spPr>
        <p:txBody>
          <a:bodyPr wrap="square" lIns="0" tIns="0" rIns="0" bIns="0" rtlCol="0" anchor="t">
            <a:normAutofit/>
          </a:bodyPr>
          <a:lstStyle/>
          <a:p>
            <a:pPr marL="0" indent="0">
              <a:buNone/>
            </a:pPr>
            <a:r>
              <a:rPr lang="en-US" sz="2000" dirty="0">
                <a:solidFill>
                  <a:srgbClr val="20302D"/>
                </a:solidFill>
              </a:rPr>
              <a:t>Staffing &amp; culture</a:t>
            </a:r>
            <a:endParaRPr lang="en-US" sz="2000" dirty="0"/>
          </a:p>
        </p:txBody>
      </p:sp>
      <p:sp>
        <p:nvSpPr>
          <p:cNvPr id="19" name="Shape 17"/>
          <p:cNvSpPr/>
          <p:nvPr/>
        </p:nvSpPr>
        <p:spPr>
          <a:xfrm>
            <a:off x="4526280" y="2834640"/>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0" name="Shape 18"/>
          <p:cNvSpPr/>
          <p:nvPr/>
        </p:nvSpPr>
        <p:spPr>
          <a:xfrm>
            <a:off x="4526280" y="2834640"/>
            <a:ext cx="73152" cy="1051560"/>
          </a:xfrm>
          <a:prstGeom prst="rect">
            <a:avLst/>
          </a:prstGeom>
          <a:solidFill>
            <a:srgbClr val="4E86A6"/>
          </a:solidFill>
          <a:ln w="12700">
            <a:solidFill>
              <a:srgbClr val="4E86A6"/>
            </a:solidFill>
            <a:prstDash val="solid"/>
          </a:ln>
        </p:spPr>
        <p:txBody>
          <a:bodyPr/>
          <a:lstStyle/>
          <a:p>
            <a:endParaRPr lang="en-US"/>
          </a:p>
        </p:txBody>
      </p:sp>
      <p:sp>
        <p:nvSpPr>
          <p:cNvPr id="21" name="Text 19"/>
          <p:cNvSpPr/>
          <p:nvPr/>
        </p:nvSpPr>
        <p:spPr>
          <a:xfrm>
            <a:off x="4754880" y="299923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05</a:t>
            </a:r>
            <a:endParaRPr lang="en-US" sz="1500" dirty="0"/>
          </a:p>
        </p:txBody>
      </p:sp>
      <p:sp>
        <p:nvSpPr>
          <p:cNvPr id="22" name="Text 20"/>
          <p:cNvSpPr/>
          <p:nvPr/>
        </p:nvSpPr>
        <p:spPr>
          <a:xfrm>
            <a:off x="4754880" y="3364992"/>
            <a:ext cx="2926080" cy="393192"/>
          </a:xfrm>
          <a:prstGeom prst="rect">
            <a:avLst/>
          </a:prstGeom>
          <a:noFill/>
          <a:ln/>
        </p:spPr>
        <p:txBody>
          <a:bodyPr wrap="square" lIns="0" tIns="0" rIns="0" bIns="0" rtlCol="0" anchor="t">
            <a:normAutofit/>
          </a:bodyPr>
          <a:lstStyle/>
          <a:p>
            <a:pPr marL="0" indent="0">
              <a:buNone/>
            </a:pPr>
            <a:r>
              <a:rPr lang="en-US" sz="2000" dirty="0">
                <a:solidFill>
                  <a:srgbClr val="20302D"/>
                </a:solidFill>
              </a:rPr>
              <a:t>Property conditions</a:t>
            </a:r>
            <a:endParaRPr lang="en-US" sz="2000" dirty="0"/>
          </a:p>
        </p:txBody>
      </p:sp>
      <p:sp>
        <p:nvSpPr>
          <p:cNvPr id="23" name="Shape 21"/>
          <p:cNvSpPr/>
          <p:nvPr/>
        </p:nvSpPr>
        <p:spPr>
          <a:xfrm>
            <a:off x="8275320" y="2844846"/>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4" name="Shape 22"/>
          <p:cNvSpPr/>
          <p:nvPr/>
        </p:nvSpPr>
        <p:spPr>
          <a:xfrm>
            <a:off x="8275320" y="2834640"/>
            <a:ext cx="73152" cy="1051560"/>
          </a:xfrm>
          <a:prstGeom prst="rect">
            <a:avLst/>
          </a:prstGeom>
          <a:solidFill>
            <a:srgbClr val="E8B85B"/>
          </a:solidFill>
          <a:ln w="12700">
            <a:solidFill>
              <a:srgbClr val="E8B85B"/>
            </a:solidFill>
            <a:prstDash val="solid"/>
          </a:ln>
        </p:spPr>
        <p:txBody>
          <a:bodyPr/>
          <a:lstStyle/>
          <a:p>
            <a:endParaRPr lang="en-US"/>
          </a:p>
        </p:txBody>
      </p:sp>
      <p:sp>
        <p:nvSpPr>
          <p:cNvPr id="25" name="Text 23"/>
          <p:cNvSpPr/>
          <p:nvPr/>
        </p:nvSpPr>
        <p:spPr>
          <a:xfrm>
            <a:off x="8503920" y="299923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06</a:t>
            </a:r>
            <a:endParaRPr lang="en-US" sz="1500" dirty="0"/>
          </a:p>
        </p:txBody>
      </p:sp>
      <p:sp>
        <p:nvSpPr>
          <p:cNvPr id="26" name="Text 24"/>
          <p:cNvSpPr/>
          <p:nvPr/>
        </p:nvSpPr>
        <p:spPr>
          <a:xfrm>
            <a:off x="8503920" y="3364992"/>
            <a:ext cx="2926080" cy="393192"/>
          </a:xfrm>
          <a:prstGeom prst="rect">
            <a:avLst/>
          </a:prstGeom>
          <a:noFill/>
          <a:ln/>
        </p:spPr>
        <p:txBody>
          <a:bodyPr wrap="square" lIns="0" tIns="0" rIns="0" bIns="0" rtlCol="0" anchor="t">
            <a:normAutofit/>
          </a:bodyPr>
          <a:lstStyle/>
          <a:p>
            <a:pPr marL="0" indent="0">
              <a:buNone/>
            </a:pPr>
            <a:r>
              <a:rPr lang="en-US" sz="2000" dirty="0">
                <a:solidFill>
                  <a:srgbClr val="20302D"/>
                </a:solidFill>
              </a:rPr>
              <a:t>Resident engagement</a:t>
            </a:r>
            <a:endParaRPr lang="en-US" sz="2000" dirty="0"/>
          </a:p>
        </p:txBody>
      </p:sp>
      <p:sp>
        <p:nvSpPr>
          <p:cNvPr id="27" name="Shape 25"/>
          <p:cNvSpPr/>
          <p:nvPr/>
        </p:nvSpPr>
        <p:spPr>
          <a:xfrm>
            <a:off x="777240" y="4297680"/>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28" name="Shape 26"/>
          <p:cNvSpPr/>
          <p:nvPr/>
        </p:nvSpPr>
        <p:spPr>
          <a:xfrm>
            <a:off x="777240" y="4297680"/>
            <a:ext cx="73152" cy="1051560"/>
          </a:xfrm>
          <a:prstGeom prst="rect">
            <a:avLst/>
          </a:prstGeom>
          <a:solidFill>
            <a:srgbClr val="28A37A"/>
          </a:solidFill>
          <a:ln w="12700">
            <a:solidFill>
              <a:srgbClr val="28A37A"/>
            </a:solidFill>
            <a:prstDash val="solid"/>
          </a:ln>
        </p:spPr>
        <p:txBody>
          <a:bodyPr/>
          <a:lstStyle/>
          <a:p>
            <a:endParaRPr lang="en-US"/>
          </a:p>
        </p:txBody>
      </p:sp>
      <p:sp>
        <p:nvSpPr>
          <p:cNvPr id="29" name="Text 27"/>
          <p:cNvSpPr/>
          <p:nvPr/>
        </p:nvSpPr>
        <p:spPr>
          <a:xfrm>
            <a:off x="1005840" y="446227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07</a:t>
            </a:r>
            <a:endParaRPr lang="en-US" sz="1500" dirty="0"/>
          </a:p>
        </p:txBody>
      </p:sp>
      <p:sp>
        <p:nvSpPr>
          <p:cNvPr id="30" name="Text 28"/>
          <p:cNvSpPr/>
          <p:nvPr/>
        </p:nvSpPr>
        <p:spPr>
          <a:xfrm>
            <a:off x="1005840" y="4828032"/>
            <a:ext cx="2926080" cy="393192"/>
          </a:xfrm>
          <a:prstGeom prst="rect">
            <a:avLst/>
          </a:prstGeom>
          <a:noFill/>
          <a:ln/>
        </p:spPr>
        <p:txBody>
          <a:bodyPr wrap="square" lIns="0" tIns="0" rIns="0" bIns="0" rtlCol="0" anchor="t">
            <a:normAutofit/>
          </a:bodyPr>
          <a:lstStyle/>
          <a:p>
            <a:pPr marL="0" indent="0">
              <a:buNone/>
            </a:pPr>
            <a:r>
              <a:rPr lang="en-US" sz="2000" dirty="0">
                <a:solidFill>
                  <a:srgbClr val="20302D"/>
                </a:solidFill>
              </a:rPr>
              <a:t>Development priorities</a:t>
            </a:r>
            <a:endParaRPr lang="en-US" sz="2000" dirty="0"/>
          </a:p>
        </p:txBody>
      </p:sp>
      <p:sp>
        <p:nvSpPr>
          <p:cNvPr id="31" name="Shape 29"/>
          <p:cNvSpPr/>
          <p:nvPr/>
        </p:nvSpPr>
        <p:spPr>
          <a:xfrm>
            <a:off x="4526280" y="4297680"/>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32" name="Shape 30"/>
          <p:cNvSpPr/>
          <p:nvPr/>
        </p:nvSpPr>
        <p:spPr>
          <a:xfrm>
            <a:off x="4526280" y="4297680"/>
            <a:ext cx="73152" cy="1051560"/>
          </a:xfrm>
          <a:prstGeom prst="rect">
            <a:avLst/>
          </a:prstGeom>
          <a:solidFill>
            <a:srgbClr val="4E86A6"/>
          </a:solidFill>
          <a:ln w="12700">
            <a:solidFill>
              <a:srgbClr val="4E86A6"/>
            </a:solidFill>
            <a:prstDash val="solid"/>
          </a:ln>
        </p:spPr>
        <p:txBody>
          <a:bodyPr/>
          <a:lstStyle/>
          <a:p>
            <a:endParaRPr lang="en-US"/>
          </a:p>
        </p:txBody>
      </p:sp>
      <p:sp>
        <p:nvSpPr>
          <p:cNvPr id="33" name="Text 31"/>
          <p:cNvSpPr/>
          <p:nvPr/>
        </p:nvSpPr>
        <p:spPr>
          <a:xfrm>
            <a:off x="4754880" y="446227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08</a:t>
            </a:r>
            <a:endParaRPr lang="en-US" sz="1500" dirty="0"/>
          </a:p>
        </p:txBody>
      </p:sp>
      <p:sp>
        <p:nvSpPr>
          <p:cNvPr id="34" name="Text 32"/>
          <p:cNvSpPr/>
          <p:nvPr/>
        </p:nvSpPr>
        <p:spPr>
          <a:xfrm>
            <a:off x="4754880" y="4828032"/>
            <a:ext cx="2926080" cy="393192"/>
          </a:xfrm>
          <a:prstGeom prst="rect">
            <a:avLst/>
          </a:prstGeom>
          <a:noFill/>
          <a:ln/>
        </p:spPr>
        <p:txBody>
          <a:bodyPr wrap="square" lIns="0" tIns="0" rIns="0" bIns="0" rtlCol="0" anchor="t">
            <a:normAutofit/>
          </a:bodyPr>
          <a:lstStyle/>
          <a:p>
            <a:pPr marL="0" indent="0">
              <a:buNone/>
            </a:pPr>
            <a:r>
              <a:rPr lang="en-US" sz="2000" dirty="0">
                <a:solidFill>
                  <a:srgbClr val="20302D"/>
                </a:solidFill>
              </a:rPr>
              <a:t>Board communication</a:t>
            </a:r>
            <a:endParaRPr lang="en-US" sz="2000" dirty="0"/>
          </a:p>
        </p:txBody>
      </p:sp>
      <p:sp>
        <p:nvSpPr>
          <p:cNvPr id="35" name="Shape 33"/>
          <p:cNvSpPr/>
          <p:nvPr/>
        </p:nvSpPr>
        <p:spPr>
          <a:xfrm>
            <a:off x="8275320" y="4297680"/>
            <a:ext cx="3337560" cy="105156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36" name="Shape 34"/>
          <p:cNvSpPr/>
          <p:nvPr/>
        </p:nvSpPr>
        <p:spPr>
          <a:xfrm>
            <a:off x="8275320" y="4297680"/>
            <a:ext cx="73152" cy="1051560"/>
          </a:xfrm>
          <a:prstGeom prst="rect">
            <a:avLst/>
          </a:prstGeom>
          <a:solidFill>
            <a:srgbClr val="E8B85B"/>
          </a:solidFill>
          <a:ln w="12700">
            <a:solidFill>
              <a:srgbClr val="E8B85B"/>
            </a:solidFill>
            <a:prstDash val="solid"/>
          </a:ln>
        </p:spPr>
        <p:txBody>
          <a:bodyPr/>
          <a:lstStyle/>
          <a:p>
            <a:endParaRPr lang="en-US"/>
          </a:p>
        </p:txBody>
      </p:sp>
      <p:sp>
        <p:nvSpPr>
          <p:cNvPr id="37" name="Text 35"/>
          <p:cNvSpPr/>
          <p:nvPr/>
        </p:nvSpPr>
        <p:spPr>
          <a:xfrm>
            <a:off x="8503920" y="4462272"/>
            <a:ext cx="2926080" cy="274320"/>
          </a:xfrm>
          <a:prstGeom prst="rect">
            <a:avLst/>
          </a:prstGeom>
          <a:noFill/>
          <a:ln/>
        </p:spPr>
        <p:txBody>
          <a:bodyPr wrap="square" lIns="0" tIns="0" rIns="0" bIns="0" rtlCol="0" anchor="ctr"/>
          <a:lstStyle/>
          <a:p>
            <a:pPr marL="0" indent="0">
              <a:buNone/>
            </a:pPr>
            <a:r>
              <a:rPr lang="en-US" sz="1500" b="1" dirty="0">
                <a:solidFill>
                  <a:srgbClr val="163D38"/>
                </a:solidFill>
              </a:rPr>
              <a:t>09</a:t>
            </a:r>
            <a:endParaRPr lang="en-US" sz="1500" dirty="0"/>
          </a:p>
        </p:txBody>
      </p:sp>
      <p:sp>
        <p:nvSpPr>
          <p:cNvPr id="38" name="Text 36"/>
          <p:cNvSpPr/>
          <p:nvPr/>
        </p:nvSpPr>
        <p:spPr>
          <a:xfrm>
            <a:off x="8503920" y="4828032"/>
            <a:ext cx="2926080" cy="393192"/>
          </a:xfrm>
          <a:prstGeom prst="rect">
            <a:avLst/>
          </a:prstGeom>
          <a:noFill/>
          <a:ln/>
        </p:spPr>
        <p:txBody>
          <a:bodyPr wrap="square" lIns="0" tIns="0" rIns="0" bIns="0" rtlCol="0" anchor="t">
            <a:normAutofit/>
          </a:bodyPr>
          <a:lstStyle/>
          <a:p>
            <a:pPr marL="0" indent="0">
              <a:buNone/>
            </a:pPr>
            <a:r>
              <a:rPr lang="en-US" sz="2000" dirty="0">
                <a:solidFill>
                  <a:srgbClr val="20302D"/>
                </a:solidFill>
              </a:rPr>
              <a:t>Strategic planning</a:t>
            </a:r>
            <a:endParaRPr lang="en-US" sz="2000" dirty="0"/>
          </a:p>
        </p:txBody>
      </p:sp>
      <p:sp>
        <p:nvSpPr>
          <p:cNvPr id="39"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594360" y="657398"/>
            <a:ext cx="10972800" cy="502920"/>
          </a:xfrm>
          <a:prstGeom prst="rect">
            <a:avLst/>
          </a:prstGeom>
          <a:noFill/>
          <a:ln/>
        </p:spPr>
        <p:txBody>
          <a:bodyPr wrap="square" lIns="0" tIns="0" rIns="0" bIns="0" rtlCol="0" anchor="ctr"/>
          <a:lstStyle/>
          <a:p>
            <a:pPr marL="0" indent="0">
              <a:buNone/>
            </a:pPr>
            <a:r>
              <a:rPr lang="en-US" sz="4000" b="1" dirty="0">
                <a:solidFill>
                  <a:srgbClr val="163D38"/>
                </a:solidFill>
              </a:rPr>
              <a:t>Candidate Challenge: Who Would You Hire?</a:t>
            </a:r>
            <a:endParaRPr lang="en-US" sz="4000" dirty="0"/>
          </a:p>
        </p:txBody>
      </p:sp>
      <p:sp>
        <p:nvSpPr>
          <p:cNvPr id="3" name="Shape 1"/>
          <p:cNvSpPr/>
          <p:nvPr/>
        </p:nvSpPr>
        <p:spPr>
          <a:xfrm>
            <a:off x="685800" y="1417320"/>
            <a:ext cx="3429000" cy="33832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4" name="Shape 2"/>
          <p:cNvSpPr/>
          <p:nvPr/>
        </p:nvSpPr>
        <p:spPr>
          <a:xfrm>
            <a:off x="685800" y="1417320"/>
            <a:ext cx="73152" cy="3383280"/>
          </a:xfrm>
          <a:prstGeom prst="rect">
            <a:avLst/>
          </a:prstGeom>
          <a:solidFill>
            <a:srgbClr val="4E86A6"/>
          </a:solidFill>
          <a:ln w="12700">
            <a:solidFill>
              <a:srgbClr val="4E86A6"/>
            </a:solidFill>
            <a:prstDash val="solid"/>
          </a:ln>
        </p:spPr>
        <p:txBody>
          <a:bodyPr/>
          <a:lstStyle/>
          <a:p>
            <a:endParaRPr lang="en-US"/>
          </a:p>
        </p:txBody>
      </p:sp>
      <p:sp>
        <p:nvSpPr>
          <p:cNvPr id="5" name="Text 3"/>
          <p:cNvSpPr/>
          <p:nvPr/>
        </p:nvSpPr>
        <p:spPr>
          <a:xfrm>
            <a:off x="891540" y="1668780"/>
            <a:ext cx="3017520" cy="274320"/>
          </a:xfrm>
          <a:prstGeom prst="rect">
            <a:avLst/>
          </a:prstGeom>
          <a:noFill/>
          <a:ln/>
        </p:spPr>
        <p:txBody>
          <a:bodyPr wrap="square" lIns="0" tIns="0" rIns="0" bIns="0" rtlCol="0" anchor="ctr"/>
          <a:lstStyle/>
          <a:p>
            <a:pPr marL="0" indent="0">
              <a:buNone/>
            </a:pPr>
            <a:r>
              <a:rPr lang="en-US" sz="2400" b="1" dirty="0">
                <a:solidFill>
                  <a:srgbClr val="163D38"/>
                </a:solidFill>
              </a:rPr>
              <a:t>A — THE TECHNICIAN</a:t>
            </a:r>
            <a:endParaRPr lang="en-US" sz="2400" dirty="0"/>
          </a:p>
        </p:txBody>
      </p:sp>
      <p:sp>
        <p:nvSpPr>
          <p:cNvPr id="6" name="Text 4"/>
          <p:cNvSpPr/>
          <p:nvPr/>
        </p:nvSpPr>
        <p:spPr>
          <a:xfrm>
            <a:off x="928116" y="2174979"/>
            <a:ext cx="3017520" cy="2724912"/>
          </a:xfrm>
          <a:prstGeom prst="rect">
            <a:avLst/>
          </a:prstGeom>
          <a:noFill/>
          <a:ln/>
        </p:spPr>
        <p:txBody>
          <a:bodyPr wrap="square" lIns="0" tIns="0" rIns="0" bIns="0" rtlCol="0" anchor="t">
            <a:normAutofit/>
          </a:bodyPr>
          <a:lstStyle/>
          <a:p>
            <a:pPr marL="0" indent="0">
              <a:buNone/>
            </a:pPr>
            <a:r>
              <a:rPr lang="en-US" sz="2000" dirty="0">
                <a:solidFill>
                  <a:srgbClr val="20302D"/>
                </a:solidFill>
              </a:rPr>
              <a:t>20 years in housing • exceptional HUD knowledge • limited evidence of staff leadership</a:t>
            </a:r>
            <a:endParaRPr lang="en-US" sz="2000" dirty="0"/>
          </a:p>
        </p:txBody>
      </p:sp>
      <p:sp>
        <p:nvSpPr>
          <p:cNvPr id="7" name="Shape 5"/>
          <p:cNvSpPr/>
          <p:nvPr/>
        </p:nvSpPr>
        <p:spPr>
          <a:xfrm>
            <a:off x="4507992" y="1417320"/>
            <a:ext cx="3429000" cy="33832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8" name="Shape 6"/>
          <p:cNvSpPr/>
          <p:nvPr/>
        </p:nvSpPr>
        <p:spPr>
          <a:xfrm>
            <a:off x="4507992" y="1417320"/>
            <a:ext cx="73152" cy="3383280"/>
          </a:xfrm>
          <a:prstGeom prst="rect">
            <a:avLst/>
          </a:prstGeom>
          <a:solidFill>
            <a:srgbClr val="28A37A"/>
          </a:solidFill>
          <a:ln w="12700">
            <a:solidFill>
              <a:srgbClr val="28A37A"/>
            </a:solidFill>
            <a:prstDash val="solid"/>
          </a:ln>
        </p:spPr>
        <p:txBody>
          <a:bodyPr/>
          <a:lstStyle/>
          <a:p>
            <a:endParaRPr lang="en-US"/>
          </a:p>
        </p:txBody>
      </p:sp>
      <p:sp>
        <p:nvSpPr>
          <p:cNvPr id="9" name="Text 7"/>
          <p:cNvSpPr/>
          <p:nvPr/>
        </p:nvSpPr>
        <p:spPr>
          <a:xfrm>
            <a:off x="4750308" y="1668780"/>
            <a:ext cx="3017520" cy="274320"/>
          </a:xfrm>
          <a:prstGeom prst="rect">
            <a:avLst/>
          </a:prstGeom>
          <a:noFill/>
          <a:ln/>
        </p:spPr>
        <p:txBody>
          <a:bodyPr wrap="square" lIns="0" tIns="0" rIns="0" bIns="0" rtlCol="0" anchor="ctr"/>
          <a:lstStyle/>
          <a:p>
            <a:pPr marL="0" indent="0">
              <a:buNone/>
            </a:pPr>
            <a:r>
              <a:rPr lang="en-US" sz="2400" b="1" dirty="0">
                <a:solidFill>
                  <a:srgbClr val="163D38"/>
                </a:solidFill>
              </a:rPr>
              <a:t>B — THE LEADER</a:t>
            </a:r>
            <a:endParaRPr lang="en-US" sz="2400" dirty="0"/>
          </a:p>
        </p:txBody>
      </p:sp>
      <p:sp>
        <p:nvSpPr>
          <p:cNvPr id="10" name="Text 8"/>
          <p:cNvSpPr/>
          <p:nvPr/>
        </p:nvSpPr>
        <p:spPr>
          <a:xfrm>
            <a:off x="4713732" y="2174979"/>
            <a:ext cx="3017520" cy="2724912"/>
          </a:xfrm>
          <a:prstGeom prst="rect">
            <a:avLst/>
          </a:prstGeom>
          <a:noFill/>
          <a:ln/>
        </p:spPr>
        <p:txBody>
          <a:bodyPr wrap="square" lIns="0" tIns="0" rIns="0" bIns="0" rtlCol="0" anchor="t">
            <a:normAutofit/>
          </a:bodyPr>
          <a:lstStyle/>
          <a:p>
            <a:pPr marL="0" indent="0">
              <a:buNone/>
            </a:pPr>
            <a:r>
              <a:rPr lang="en-US" sz="2000" dirty="0">
                <a:solidFill>
                  <a:srgbClr val="20302D"/>
                </a:solidFill>
              </a:rPr>
              <a:t>Strong organizational and financial leadership • limited direct public housing experience</a:t>
            </a:r>
            <a:endParaRPr lang="en-US" sz="2000" dirty="0"/>
          </a:p>
        </p:txBody>
      </p:sp>
      <p:sp>
        <p:nvSpPr>
          <p:cNvPr id="11" name="Shape 9"/>
          <p:cNvSpPr/>
          <p:nvPr/>
        </p:nvSpPr>
        <p:spPr>
          <a:xfrm>
            <a:off x="8330184" y="1417320"/>
            <a:ext cx="3429000" cy="3383280"/>
          </a:xfrm>
          <a:prstGeom prst="roundRect">
            <a:avLst/>
          </a:prstGeom>
          <a:solidFill>
            <a:srgbClr val="FFFFFF"/>
          </a:solidFill>
          <a:ln w="13970">
            <a:solidFill>
              <a:srgbClr val="D7E5DF"/>
            </a:solidFill>
            <a:prstDash val="solid"/>
          </a:ln>
          <a:effectLst>
            <a:outerShdw blurRad="12700" dist="50800" dir="2700000" algn="bl" rotWithShape="0">
              <a:srgbClr val="B8C8C2">
                <a:alpha val="14000"/>
              </a:srgbClr>
            </a:outerShdw>
          </a:effectLst>
        </p:spPr>
        <p:txBody>
          <a:bodyPr/>
          <a:lstStyle/>
          <a:p>
            <a:endParaRPr lang="en-US"/>
          </a:p>
        </p:txBody>
      </p:sp>
      <p:sp>
        <p:nvSpPr>
          <p:cNvPr id="12" name="Shape 10"/>
          <p:cNvSpPr/>
          <p:nvPr/>
        </p:nvSpPr>
        <p:spPr>
          <a:xfrm>
            <a:off x="8330184" y="1417320"/>
            <a:ext cx="73152" cy="3383280"/>
          </a:xfrm>
          <a:prstGeom prst="rect">
            <a:avLst/>
          </a:prstGeom>
          <a:solidFill>
            <a:srgbClr val="E8B85B"/>
          </a:solidFill>
          <a:ln w="12700">
            <a:solidFill>
              <a:srgbClr val="E8B85B"/>
            </a:solidFill>
            <a:prstDash val="solid"/>
          </a:ln>
        </p:spPr>
        <p:txBody>
          <a:bodyPr/>
          <a:lstStyle/>
          <a:p>
            <a:endParaRPr lang="en-US"/>
          </a:p>
        </p:txBody>
      </p:sp>
      <p:sp>
        <p:nvSpPr>
          <p:cNvPr id="13" name="Text 11"/>
          <p:cNvSpPr/>
          <p:nvPr/>
        </p:nvSpPr>
        <p:spPr>
          <a:xfrm>
            <a:off x="8535924" y="1668780"/>
            <a:ext cx="3017520" cy="274320"/>
          </a:xfrm>
          <a:prstGeom prst="rect">
            <a:avLst/>
          </a:prstGeom>
          <a:noFill/>
          <a:ln/>
        </p:spPr>
        <p:txBody>
          <a:bodyPr wrap="square" lIns="0" tIns="0" rIns="0" bIns="0" rtlCol="0" anchor="ctr"/>
          <a:lstStyle/>
          <a:p>
            <a:pPr marL="0" indent="0">
              <a:buNone/>
            </a:pPr>
            <a:r>
              <a:rPr lang="en-US" sz="2400" b="1" dirty="0">
                <a:solidFill>
                  <a:srgbClr val="163D38"/>
                </a:solidFill>
              </a:rPr>
              <a:t>C — THE RISING STAR</a:t>
            </a:r>
            <a:endParaRPr lang="en-US" sz="2400" dirty="0"/>
          </a:p>
        </p:txBody>
      </p:sp>
      <p:sp>
        <p:nvSpPr>
          <p:cNvPr id="14" name="Text 12"/>
          <p:cNvSpPr/>
          <p:nvPr/>
        </p:nvSpPr>
        <p:spPr>
          <a:xfrm>
            <a:off x="8558784" y="2174979"/>
            <a:ext cx="3017520" cy="2724912"/>
          </a:xfrm>
          <a:prstGeom prst="rect">
            <a:avLst/>
          </a:prstGeom>
          <a:noFill/>
          <a:ln/>
        </p:spPr>
        <p:txBody>
          <a:bodyPr wrap="square" lIns="0" tIns="0" rIns="0" bIns="0" rtlCol="0" anchor="t">
            <a:normAutofit/>
          </a:bodyPr>
          <a:lstStyle/>
          <a:p>
            <a:pPr marL="0" indent="0">
              <a:buNone/>
            </a:pPr>
            <a:r>
              <a:rPr lang="en-US" sz="2000" dirty="0">
                <a:solidFill>
                  <a:srgbClr val="20302D"/>
                </a:solidFill>
              </a:rPr>
              <a:t>8 years in housing • strong communicator • innovative • limited executive-level experience</a:t>
            </a:r>
            <a:endParaRPr lang="en-US" sz="2000" dirty="0"/>
          </a:p>
        </p:txBody>
      </p:sp>
      <p:sp>
        <p:nvSpPr>
          <p:cNvPr id="15" name="Shape 13"/>
          <p:cNvSpPr/>
          <p:nvPr/>
        </p:nvSpPr>
        <p:spPr>
          <a:xfrm>
            <a:off x="777240" y="5399532"/>
            <a:ext cx="10789920" cy="438912"/>
          </a:xfrm>
          <a:prstGeom prst="roundRect">
            <a:avLst/>
          </a:prstGeom>
          <a:solidFill>
            <a:srgbClr val="EDF5F2"/>
          </a:solidFill>
          <a:ln w="12700">
            <a:solidFill>
              <a:srgbClr val="EDF5F2"/>
            </a:solidFill>
            <a:prstDash val="solid"/>
          </a:ln>
        </p:spPr>
        <p:txBody>
          <a:bodyPr/>
          <a:lstStyle/>
          <a:p>
            <a:endParaRPr lang="en-US"/>
          </a:p>
        </p:txBody>
      </p:sp>
      <p:sp>
        <p:nvSpPr>
          <p:cNvPr id="16" name="Text 14"/>
          <p:cNvSpPr/>
          <p:nvPr/>
        </p:nvSpPr>
        <p:spPr>
          <a:xfrm>
            <a:off x="914400" y="5527548"/>
            <a:ext cx="10424160" cy="182880"/>
          </a:xfrm>
          <a:prstGeom prst="rect">
            <a:avLst/>
          </a:prstGeom>
          <a:noFill/>
          <a:ln/>
        </p:spPr>
        <p:txBody>
          <a:bodyPr wrap="square" lIns="0" tIns="0" rIns="0" bIns="0" rtlCol="0" anchor="ctr"/>
          <a:lstStyle/>
          <a:p>
            <a:pPr marL="0" indent="0" algn="ctr">
              <a:buNone/>
            </a:pPr>
            <a:r>
              <a:rPr lang="en-US" sz="2000" b="1" dirty="0">
                <a:solidFill>
                  <a:srgbClr val="315D56"/>
                </a:solidFill>
              </a:rPr>
              <a:t>There is no universal answer. What additional evidence would you need before deciding?</a:t>
            </a:r>
            <a:endParaRPr lang="en-US" sz="20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40080" y="740664"/>
            <a:ext cx="10972800" cy="502920"/>
          </a:xfrm>
          <a:prstGeom prst="rect">
            <a:avLst/>
          </a:prstGeom>
          <a:noFill/>
          <a:ln/>
        </p:spPr>
        <p:txBody>
          <a:bodyPr wrap="square" lIns="0" tIns="0" rIns="0" bIns="0" rtlCol="0" anchor="ctr"/>
          <a:lstStyle/>
          <a:p>
            <a:pPr marL="0" indent="0">
              <a:buNone/>
            </a:pPr>
            <a:r>
              <a:rPr lang="en-US" sz="3600" b="1" dirty="0">
                <a:solidFill>
                  <a:srgbClr val="163D38"/>
                </a:solidFill>
              </a:rPr>
              <a:t>Five Rules for Hiring the Right Executive Director</a:t>
            </a:r>
            <a:endParaRPr lang="en-US" sz="3600" dirty="0"/>
          </a:p>
        </p:txBody>
      </p:sp>
      <p:sp>
        <p:nvSpPr>
          <p:cNvPr id="3" name="Shape 1"/>
          <p:cNvSpPr/>
          <p:nvPr/>
        </p:nvSpPr>
        <p:spPr>
          <a:xfrm>
            <a:off x="868680" y="1554480"/>
            <a:ext cx="566928" cy="566928"/>
          </a:xfrm>
          <a:prstGeom prst="ellipse">
            <a:avLst/>
          </a:prstGeom>
          <a:solidFill>
            <a:srgbClr val="28A37A"/>
          </a:solidFill>
          <a:ln w="12700">
            <a:solidFill>
              <a:srgbClr val="28A37A"/>
            </a:solidFill>
            <a:prstDash val="solid"/>
          </a:ln>
        </p:spPr>
        <p:txBody>
          <a:bodyPr/>
          <a:lstStyle/>
          <a:p>
            <a:endParaRPr lang="en-US"/>
          </a:p>
        </p:txBody>
      </p:sp>
      <p:sp>
        <p:nvSpPr>
          <p:cNvPr id="4" name="Text 2"/>
          <p:cNvSpPr/>
          <p:nvPr/>
        </p:nvSpPr>
        <p:spPr>
          <a:xfrm>
            <a:off x="868680" y="1737360"/>
            <a:ext cx="566928" cy="182880"/>
          </a:xfrm>
          <a:prstGeom prst="rect">
            <a:avLst/>
          </a:prstGeom>
          <a:noFill/>
          <a:ln/>
        </p:spPr>
        <p:txBody>
          <a:bodyPr wrap="square" lIns="0" tIns="0" rIns="0" bIns="0" rtlCol="0" anchor="ctr"/>
          <a:lstStyle/>
          <a:p>
            <a:pPr marL="0" indent="0" algn="ctr">
              <a:buNone/>
            </a:pPr>
            <a:r>
              <a:rPr lang="en-US" sz="1400" b="1" dirty="0">
                <a:solidFill>
                  <a:srgbClr val="FFFFFF"/>
                </a:solidFill>
              </a:rPr>
              <a:t>1</a:t>
            </a:r>
            <a:endParaRPr lang="en-US" sz="1400" dirty="0"/>
          </a:p>
        </p:txBody>
      </p:sp>
      <p:sp>
        <p:nvSpPr>
          <p:cNvPr id="5" name="Text 3"/>
          <p:cNvSpPr/>
          <p:nvPr/>
        </p:nvSpPr>
        <p:spPr>
          <a:xfrm>
            <a:off x="1691640" y="1625485"/>
            <a:ext cx="9509760" cy="457200"/>
          </a:xfrm>
          <a:prstGeom prst="rect">
            <a:avLst/>
          </a:prstGeom>
          <a:noFill/>
          <a:ln/>
        </p:spPr>
        <p:txBody>
          <a:bodyPr wrap="square" lIns="0" tIns="0" rIns="0" bIns="0" rtlCol="0" anchor="ctr"/>
          <a:lstStyle/>
          <a:p>
            <a:pPr marL="0" indent="0">
              <a:buNone/>
            </a:pPr>
            <a:r>
              <a:rPr lang="en-US" sz="2400" b="1" dirty="0">
                <a:solidFill>
                  <a:srgbClr val="163D38"/>
                </a:solidFill>
              </a:rPr>
              <a:t>Know what the organization needs before recruiting.</a:t>
            </a:r>
            <a:endParaRPr lang="en-US" sz="2400" dirty="0"/>
          </a:p>
        </p:txBody>
      </p:sp>
      <p:sp>
        <p:nvSpPr>
          <p:cNvPr id="6" name="Shape 4"/>
          <p:cNvSpPr/>
          <p:nvPr/>
        </p:nvSpPr>
        <p:spPr>
          <a:xfrm>
            <a:off x="868680" y="2489547"/>
            <a:ext cx="566928" cy="566928"/>
          </a:xfrm>
          <a:prstGeom prst="ellipse">
            <a:avLst/>
          </a:prstGeom>
          <a:solidFill>
            <a:srgbClr val="28A37A"/>
          </a:solidFill>
          <a:ln w="12700">
            <a:solidFill>
              <a:srgbClr val="28A37A"/>
            </a:solidFill>
            <a:prstDash val="solid"/>
          </a:ln>
        </p:spPr>
        <p:txBody>
          <a:bodyPr/>
          <a:lstStyle/>
          <a:p>
            <a:endParaRPr lang="en-US"/>
          </a:p>
        </p:txBody>
      </p:sp>
      <p:sp>
        <p:nvSpPr>
          <p:cNvPr id="7" name="Text 5"/>
          <p:cNvSpPr/>
          <p:nvPr/>
        </p:nvSpPr>
        <p:spPr>
          <a:xfrm>
            <a:off x="868680" y="2664137"/>
            <a:ext cx="566928" cy="182880"/>
          </a:xfrm>
          <a:prstGeom prst="rect">
            <a:avLst/>
          </a:prstGeom>
          <a:noFill/>
          <a:ln/>
        </p:spPr>
        <p:txBody>
          <a:bodyPr wrap="square" lIns="0" tIns="0" rIns="0" bIns="0" rtlCol="0" anchor="ctr"/>
          <a:lstStyle/>
          <a:p>
            <a:pPr marL="0" indent="0" algn="ctr">
              <a:buNone/>
            </a:pPr>
            <a:r>
              <a:rPr lang="en-US" sz="1400" b="1" dirty="0">
                <a:solidFill>
                  <a:srgbClr val="FFFFFF"/>
                </a:solidFill>
              </a:rPr>
              <a:t>2</a:t>
            </a:r>
            <a:endParaRPr lang="en-US" sz="1400" dirty="0"/>
          </a:p>
        </p:txBody>
      </p:sp>
      <p:sp>
        <p:nvSpPr>
          <p:cNvPr id="8" name="Text 6"/>
          <p:cNvSpPr/>
          <p:nvPr/>
        </p:nvSpPr>
        <p:spPr>
          <a:xfrm>
            <a:off x="1691640" y="2580779"/>
            <a:ext cx="9509760" cy="457200"/>
          </a:xfrm>
          <a:prstGeom prst="rect">
            <a:avLst/>
          </a:prstGeom>
          <a:noFill/>
          <a:ln/>
        </p:spPr>
        <p:txBody>
          <a:bodyPr wrap="square" lIns="0" tIns="0" rIns="0" bIns="0" rtlCol="0" anchor="ctr"/>
          <a:lstStyle/>
          <a:p>
            <a:pPr marL="0" indent="0">
              <a:buNone/>
            </a:pPr>
            <a:r>
              <a:rPr lang="en-US" sz="2400" b="1" dirty="0">
                <a:solidFill>
                  <a:srgbClr val="163D38"/>
                </a:solidFill>
              </a:rPr>
              <a:t>Hire for demonstrated competencies—not years alone.</a:t>
            </a:r>
            <a:endParaRPr lang="en-US" sz="2400" dirty="0"/>
          </a:p>
        </p:txBody>
      </p:sp>
      <p:sp>
        <p:nvSpPr>
          <p:cNvPr id="9" name="Shape 7"/>
          <p:cNvSpPr/>
          <p:nvPr/>
        </p:nvSpPr>
        <p:spPr>
          <a:xfrm>
            <a:off x="868680" y="3340146"/>
            <a:ext cx="566928" cy="566928"/>
          </a:xfrm>
          <a:prstGeom prst="ellipse">
            <a:avLst/>
          </a:prstGeom>
          <a:solidFill>
            <a:srgbClr val="28A37A"/>
          </a:solidFill>
          <a:ln w="12700">
            <a:solidFill>
              <a:srgbClr val="28A37A"/>
            </a:solidFill>
            <a:prstDash val="solid"/>
          </a:ln>
        </p:spPr>
        <p:txBody>
          <a:bodyPr/>
          <a:lstStyle/>
          <a:p>
            <a:endParaRPr lang="en-US"/>
          </a:p>
        </p:txBody>
      </p:sp>
      <p:sp>
        <p:nvSpPr>
          <p:cNvPr id="10" name="Text 8"/>
          <p:cNvSpPr/>
          <p:nvPr/>
        </p:nvSpPr>
        <p:spPr>
          <a:xfrm>
            <a:off x="868680" y="3525012"/>
            <a:ext cx="566928" cy="182880"/>
          </a:xfrm>
          <a:prstGeom prst="rect">
            <a:avLst/>
          </a:prstGeom>
          <a:noFill/>
          <a:ln/>
        </p:spPr>
        <p:txBody>
          <a:bodyPr wrap="square" lIns="0" tIns="0" rIns="0" bIns="0" rtlCol="0" anchor="ctr"/>
          <a:lstStyle/>
          <a:p>
            <a:pPr marL="0" indent="0" algn="ctr">
              <a:buNone/>
            </a:pPr>
            <a:r>
              <a:rPr lang="en-US" sz="1400" b="1" dirty="0">
                <a:solidFill>
                  <a:srgbClr val="FFFFFF"/>
                </a:solidFill>
              </a:rPr>
              <a:t>3</a:t>
            </a:r>
            <a:endParaRPr lang="en-US" sz="1400" dirty="0"/>
          </a:p>
        </p:txBody>
      </p:sp>
      <p:sp>
        <p:nvSpPr>
          <p:cNvPr id="11" name="Text 9"/>
          <p:cNvSpPr/>
          <p:nvPr/>
        </p:nvSpPr>
        <p:spPr>
          <a:xfrm>
            <a:off x="1691640" y="3395010"/>
            <a:ext cx="9509760" cy="457200"/>
          </a:xfrm>
          <a:prstGeom prst="rect">
            <a:avLst/>
          </a:prstGeom>
          <a:noFill/>
          <a:ln/>
        </p:spPr>
        <p:txBody>
          <a:bodyPr wrap="square" lIns="0" tIns="0" rIns="0" bIns="0" rtlCol="0" anchor="ctr"/>
          <a:lstStyle/>
          <a:p>
            <a:pPr marL="0" indent="0">
              <a:buNone/>
            </a:pPr>
            <a:r>
              <a:rPr lang="en-US" sz="2400" b="1" dirty="0">
                <a:solidFill>
                  <a:srgbClr val="163D38"/>
                </a:solidFill>
              </a:rPr>
              <a:t>Structure the process before meeting candidates.</a:t>
            </a:r>
            <a:endParaRPr lang="en-US" sz="2400" dirty="0"/>
          </a:p>
        </p:txBody>
      </p:sp>
      <p:sp>
        <p:nvSpPr>
          <p:cNvPr id="12" name="Shape 10"/>
          <p:cNvSpPr/>
          <p:nvPr/>
        </p:nvSpPr>
        <p:spPr>
          <a:xfrm>
            <a:off x="868680" y="4277221"/>
            <a:ext cx="566928" cy="566928"/>
          </a:xfrm>
          <a:prstGeom prst="ellipse">
            <a:avLst/>
          </a:prstGeom>
          <a:solidFill>
            <a:srgbClr val="28A37A"/>
          </a:solidFill>
          <a:ln w="12700">
            <a:solidFill>
              <a:srgbClr val="28A37A"/>
            </a:solidFill>
            <a:prstDash val="solid"/>
          </a:ln>
        </p:spPr>
        <p:txBody>
          <a:bodyPr/>
          <a:lstStyle/>
          <a:p>
            <a:endParaRPr lang="en-US"/>
          </a:p>
        </p:txBody>
      </p:sp>
      <p:sp>
        <p:nvSpPr>
          <p:cNvPr id="13" name="Text 11"/>
          <p:cNvSpPr/>
          <p:nvPr/>
        </p:nvSpPr>
        <p:spPr>
          <a:xfrm>
            <a:off x="868680" y="4425696"/>
            <a:ext cx="566928" cy="182880"/>
          </a:xfrm>
          <a:prstGeom prst="rect">
            <a:avLst/>
          </a:prstGeom>
          <a:noFill/>
          <a:ln/>
        </p:spPr>
        <p:txBody>
          <a:bodyPr wrap="square" lIns="0" tIns="0" rIns="0" bIns="0" rtlCol="0" anchor="ctr"/>
          <a:lstStyle/>
          <a:p>
            <a:pPr marL="0" indent="0" algn="ctr">
              <a:buNone/>
            </a:pPr>
            <a:r>
              <a:rPr lang="en-US" sz="1400" b="1" dirty="0">
                <a:solidFill>
                  <a:srgbClr val="FFFFFF"/>
                </a:solidFill>
              </a:rPr>
              <a:t>4</a:t>
            </a:r>
            <a:endParaRPr lang="en-US" sz="1400" dirty="0"/>
          </a:p>
        </p:txBody>
      </p:sp>
      <p:sp>
        <p:nvSpPr>
          <p:cNvPr id="14" name="Text 12"/>
          <p:cNvSpPr/>
          <p:nvPr/>
        </p:nvSpPr>
        <p:spPr>
          <a:xfrm>
            <a:off x="1691640" y="4332085"/>
            <a:ext cx="9509760" cy="457200"/>
          </a:xfrm>
          <a:prstGeom prst="rect">
            <a:avLst/>
          </a:prstGeom>
          <a:noFill/>
          <a:ln/>
        </p:spPr>
        <p:txBody>
          <a:bodyPr wrap="square" lIns="0" tIns="0" rIns="0" bIns="0" rtlCol="0" anchor="ctr"/>
          <a:lstStyle/>
          <a:p>
            <a:pPr marL="0" indent="0">
              <a:buNone/>
            </a:pPr>
            <a:r>
              <a:rPr lang="en-US" sz="2400" b="1" dirty="0">
                <a:solidFill>
                  <a:srgbClr val="163D38"/>
                </a:solidFill>
              </a:rPr>
              <a:t>Evaluate evidence rather than personality or intuition.</a:t>
            </a:r>
            <a:endParaRPr lang="en-US" sz="2400" dirty="0"/>
          </a:p>
        </p:txBody>
      </p:sp>
      <p:sp>
        <p:nvSpPr>
          <p:cNvPr id="15" name="Shape 13"/>
          <p:cNvSpPr/>
          <p:nvPr/>
        </p:nvSpPr>
        <p:spPr>
          <a:xfrm>
            <a:off x="868680" y="5184648"/>
            <a:ext cx="566928" cy="566928"/>
          </a:xfrm>
          <a:prstGeom prst="ellipse">
            <a:avLst/>
          </a:prstGeom>
          <a:solidFill>
            <a:srgbClr val="A8D96F"/>
          </a:solidFill>
          <a:ln w="12700">
            <a:solidFill>
              <a:srgbClr val="A8D96F"/>
            </a:solidFill>
            <a:prstDash val="solid"/>
          </a:ln>
        </p:spPr>
        <p:txBody>
          <a:bodyPr/>
          <a:lstStyle/>
          <a:p>
            <a:endParaRPr lang="en-US"/>
          </a:p>
        </p:txBody>
      </p:sp>
      <p:sp>
        <p:nvSpPr>
          <p:cNvPr id="16" name="Text 14"/>
          <p:cNvSpPr/>
          <p:nvPr/>
        </p:nvSpPr>
        <p:spPr>
          <a:xfrm>
            <a:off x="868680" y="5303520"/>
            <a:ext cx="566928" cy="182880"/>
          </a:xfrm>
          <a:prstGeom prst="rect">
            <a:avLst/>
          </a:prstGeom>
          <a:noFill/>
          <a:ln/>
        </p:spPr>
        <p:txBody>
          <a:bodyPr wrap="square" lIns="0" tIns="0" rIns="0" bIns="0" rtlCol="0" anchor="ctr"/>
          <a:lstStyle/>
          <a:p>
            <a:pPr marL="0" indent="0" algn="ctr">
              <a:buNone/>
            </a:pPr>
            <a:r>
              <a:rPr lang="en-US" sz="1400" b="1" dirty="0">
                <a:solidFill>
                  <a:srgbClr val="163D38"/>
                </a:solidFill>
              </a:rPr>
              <a:t>5</a:t>
            </a:r>
            <a:endParaRPr lang="en-US" sz="1400" dirty="0"/>
          </a:p>
        </p:txBody>
      </p:sp>
      <p:sp>
        <p:nvSpPr>
          <p:cNvPr id="17" name="Text 15"/>
          <p:cNvSpPr/>
          <p:nvPr/>
        </p:nvSpPr>
        <p:spPr>
          <a:xfrm>
            <a:off x="1691640" y="5201850"/>
            <a:ext cx="9509760" cy="457200"/>
          </a:xfrm>
          <a:prstGeom prst="rect">
            <a:avLst/>
          </a:prstGeom>
          <a:noFill/>
          <a:ln/>
        </p:spPr>
        <p:txBody>
          <a:bodyPr wrap="square" lIns="0" tIns="0" rIns="0" bIns="0" rtlCol="0" anchor="ctr"/>
          <a:lstStyle/>
          <a:p>
            <a:pPr marL="0" indent="0">
              <a:buNone/>
            </a:pPr>
            <a:r>
              <a:rPr lang="en-US" sz="2400" b="1" dirty="0">
                <a:solidFill>
                  <a:srgbClr val="163D38"/>
                </a:solidFill>
              </a:rPr>
              <a:t>Transition selection into onboarding and performance management.</a:t>
            </a:r>
            <a:endParaRPr lang="en-US" sz="24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bg>
      <p:bgPr>
        <a:solidFill>
          <a:srgbClr val="163D38"/>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63D38"/>
          </a:solidFill>
          <a:ln w="12700">
            <a:solidFill>
              <a:srgbClr val="163D38"/>
            </a:solidFill>
            <a:prstDash val="solid"/>
          </a:ln>
        </p:spPr>
        <p:txBody>
          <a:bodyPr/>
          <a:lstStyle/>
          <a:p>
            <a:endParaRPr lang="en-US" sz="3200" dirty="0"/>
          </a:p>
        </p:txBody>
      </p:sp>
      <p:sp>
        <p:nvSpPr>
          <p:cNvPr id="3" name="Text 1"/>
          <p:cNvSpPr/>
          <p:nvPr/>
        </p:nvSpPr>
        <p:spPr>
          <a:xfrm>
            <a:off x="1005840" y="1417320"/>
            <a:ext cx="10149840" cy="1371600"/>
          </a:xfrm>
          <a:prstGeom prst="rect">
            <a:avLst/>
          </a:prstGeom>
          <a:noFill/>
          <a:ln/>
        </p:spPr>
        <p:txBody>
          <a:bodyPr wrap="square" lIns="0" tIns="0" rIns="0" bIns="0" rtlCol="0" anchor="ctr"/>
          <a:lstStyle/>
          <a:p>
            <a:pPr marL="0" indent="0" algn="ctr">
              <a:buNone/>
            </a:pPr>
            <a:r>
              <a:rPr lang="en-US" sz="4000" b="1" dirty="0">
                <a:solidFill>
                  <a:srgbClr val="FFFFFF"/>
                </a:solidFill>
              </a:rPr>
              <a:t>Hire the leader your</a:t>
            </a:r>
            <a:endParaRPr lang="en-US" sz="4000" dirty="0"/>
          </a:p>
          <a:p>
            <a:pPr marL="0" indent="0" algn="ctr">
              <a:buNone/>
            </a:pPr>
            <a:r>
              <a:rPr lang="en-US" sz="4000" b="1" dirty="0">
                <a:solidFill>
                  <a:srgbClr val="FFFFFF"/>
                </a:solidFill>
              </a:rPr>
              <a:t>housing authority needs next.</a:t>
            </a:r>
            <a:endParaRPr lang="en-US" sz="4000" dirty="0"/>
          </a:p>
        </p:txBody>
      </p:sp>
      <p:sp>
        <p:nvSpPr>
          <p:cNvPr id="4" name="Text 2"/>
          <p:cNvSpPr/>
          <p:nvPr/>
        </p:nvSpPr>
        <p:spPr>
          <a:xfrm>
            <a:off x="1117599" y="3246120"/>
            <a:ext cx="9421091" cy="914400"/>
          </a:xfrm>
          <a:prstGeom prst="rect">
            <a:avLst/>
          </a:prstGeom>
          <a:noFill/>
          <a:ln/>
        </p:spPr>
        <p:txBody>
          <a:bodyPr wrap="square" lIns="0" tIns="0" rIns="0" bIns="0" rtlCol="0" anchor="ctr"/>
          <a:lstStyle/>
          <a:p>
            <a:pPr marL="0" indent="0" algn="ctr">
              <a:buNone/>
            </a:pPr>
            <a:r>
              <a:rPr lang="en-US" sz="2800" dirty="0">
                <a:solidFill>
                  <a:srgbClr val="DDEFE8"/>
                </a:solidFill>
              </a:rPr>
              <a:t>Not simply the best résumé. Not simply the best interview.</a:t>
            </a:r>
            <a:endParaRPr lang="en-US" sz="2800" dirty="0"/>
          </a:p>
          <a:p>
            <a:pPr marL="0" indent="0" algn="ctr">
              <a:buNone/>
            </a:pPr>
            <a:r>
              <a:rPr lang="en-US" sz="2800" dirty="0">
                <a:solidFill>
                  <a:srgbClr val="DDEFE8"/>
                </a:solidFill>
              </a:rPr>
              <a:t>The best demonstrated match for the work ahead.</a:t>
            </a:r>
            <a:endParaRPr lang="en-US" sz="2800" dirty="0"/>
          </a:p>
        </p:txBody>
      </p:sp>
      <p:sp>
        <p:nvSpPr>
          <p:cNvPr id="5" name="Shape 3"/>
          <p:cNvSpPr/>
          <p:nvPr/>
        </p:nvSpPr>
        <p:spPr>
          <a:xfrm>
            <a:off x="4251960" y="4754880"/>
            <a:ext cx="3657600" cy="0"/>
          </a:xfrm>
          <a:prstGeom prst="line">
            <a:avLst/>
          </a:prstGeom>
          <a:noFill/>
          <a:ln w="50800">
            <a:solidFill>
              <a:srgbClr val="A8D96F"/>
            </a:solidFill>
            <a:prstDash val="solid"/>
          </a:ln>
        </p:spPr>
        <p:txBody>
          <a:bodyPr/>
          <a:lstStyle/>
          <a:p>
            <a:endParaRPr lang="en-US"/>
          </a:p>
        </p:txBody>
      </p:sp>
      <p:sp>
        <p:nvSpPr>
          <p:cNvPr id="6" name="Text 4"/>
          <p:cNvSpPr/>
          <p:nvPr/>
        </p:nvSpPr>
        <p:spPr>
          <a:xfrm>
            <a:off x="3749040" y="5166360"/>
            <a:ext cx="4663440" cy="411480"/>
          </a:xfrm>
          <a:prstGeom prst="rect">
            <a:avLst/>
          </a:prstGeom>
          <a:noFill/>
          <a:ln/>
        </p:spPr>
        <p:txBody>
          <a:bodyPr wrap="square" lIns="0" tIns="0" rIns="0" bIns="0" rtlCol="0" anchor="ctr"/>
          <a:lstStyle/>
          <a:p>
            <a:pPr marL="0" indent="0" algn="ctr">
              <a:buNone/>
            </a:pPr>
            <a:r>
              <a:rPr lang="en-US" sz="1700" b="1" dirty="0">
                <a:solidFill>
                  <a:srgbClr val="A8D96F"/>
                </a:solidFill>
              </a:rPr>
              <a:t>Questions &amp; Discussion</a:t>
            </a:r>
            <a:endParaRPr lang="en-US" sz="1700" dirty="0"/>
          </a:p>
        </p:txBody>
      </p:sp>
      <p:sp>
        <p:nvSpPr>
          <p:cNvPr id="25" name="Slide Number Placeholder 0"/>
          <p:cNvSpPr>
            <a:spLocks noGrp="1"/>
          </p:cNvSpPr>
          <p:nvPr>
            <p:ph type="sldNum" sz="quarter" idx="4294967295"/>
          </p:nvPr>
        </p:nvSpPr>
        <p:spPr>
          <a:xfrm>
            <a:off x="11201400" y="6528816"/>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8078"/>
                </a:solidFill>
                <a:latin typeface="Aptos"/>
                <a:ea typeface="Aptos"/>
                <a:cs typeface="Aptos"/>
              </a:defRPr>
            </a:lvl1pPr>
          </a:lstStyle>
          <a:p>
            <a:pPr algn="l"/>
            <a:fld id="{F7021451-1387-4CA6-816F-3879F97B5CBC}" type="slidenum">
              <a:rPr lang="en-US" b="0"/>
              <a:t>33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136</TotalTime>
  <Words>1492</Words>
  <Application>Microsoft Office PowerPoint</Application>
  <PresentationFormat>Widescreen</PresentationFormat>
  <Paragraphs>446</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Hiring the Right Executive Director</dc:title>
  <dc:subject>Housing Authority Executive Director Hiring</dc:subject>
  <dc:creator>OpenAI</dc:creator>
  <cp:lastModifiedBy>Sunny Shaw</cp:lastModifiedBy>
  <cp:revision>2</cp:revision>
  <dcterms:created xsi:type="dcterms:W3CDTF">2026-08-26T13:15:13Z</dcterms:created>
  <dcterms:modified xsi:type="dcterms:W3CDTF">2026-08-30T23:16:21Z</dcterms:modified>
</cp:coreProperties>
</file>