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  <p:sldMasterId id="2147483689" r:id="rId5"/>
  </p:sldMasterIdLst>
  <p:notesMasterIdLst>
    <p:notesMasterId r:id="rId72"/>
  </p:notesMasterIdLst>
  <p:sldIdLst>
    <p:sldId id="256" r:id="rId6"/>
    <p:sldId id="257" r:id="rId7"/>
    <p:sldId id="290" r:id="rId8"/>
    <p:sldId id="354" r:id="rId9"/>
    <p:sldId id="325" r:id="rId10"/>
    <p:sldId id="305" r:id="rId11"/>
    <p:sldId id="326" r:id="rId12"/>
    <p:sldId id="327" r:id="rId13"/>
    <p:sldId id="328" r:id="rId14"/>
    <p:sldId id="329" r:id="rId15"/>
    <p:sldId id="330" r:id="rId16"/>
    <p:sldId id="336" r:id="rId17"/>
    <p:sldId id="285" r:id="rId18"/>
    <p:sldId id="316" r:id="rId19"/>
    <p:sldId id="355" r:id="rId20"/>
    <p:sldId id="331" r:id="rId21"/>
    <p:sldId id="356" r:id="rId22"/>
    <p:sldId id="332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33" r:id="rId43"/>
    <p:sldId id="383" r:id="rId44"/>
    <p:sldId id="384" r:id="rId45"/>
    <p:sldId id="334" r:id="rId46"/>
    <p:sldId id="376" r:id="rId47"/>
    <p:sldId id="377" r:id="rId48"/>
    <p:sldId id="378" r:id="rId49"/>
    <p:sldId id="379" r:id="rId50"/>
    <p:sldId id="338" r:id="rId51"/>
    <p:sldId id="339" r:id="rId52"/>
    <p:sldId id="341" r:id="rId53"/>
    <p:sldId id="342" r:id="rId54"/>
    <p:sldId id="343" r:id="rId55"/>
    <p:sldId id="340" r:id="rId56"/>
    <p:sldId id="344" r:id="rId57"/>
    <p:sldId id="347" r:id="rId58"/>
    <p:sldId id="382" r:id="rId59"/>
    <p:sldId id="348" r:id="rId60"/>
    <p:sldId id="345" r:id="rId61"/>
    <p:sldId id="346" r:id="rId62"/>
    <p:sldId id="380" r:id="rId63"/>
    <p:sldId id="349" r:id="rId64"/>
    <p:sldId id="350" r:id="rId65"/>
    <p:sldId id="351" r:id="rId66"/>
    <p:sldId id="352" r:id="rId67"/>
    <p:sldId id="353" r:id="rId68"/>
    <p:sldId id="381" r:id="rId69"/>
    <p:sldId id="270" r:id="rId70"/>
    <p:sldId id="292" r:id="rId71"/>
  </p:sldIdLst>
  <p:sldSz cx="13011150" cy="7315200"/>
  <p:notesSz cx="6858000" cy="9144000"/>
  <p:embeddedFontLst>
    <p:embeddedFont>
      <p:font typeface="Barlow" panose="00000500000000000000" pitchFamily="2" charset="0"/>
      <p:regular r:id="rId73"/>
      <p:bold r:id="rId74"/>
      <p:italic r:id="rId75"/>
      <p:boldItalic r:id="rId76"/>
    </p:embeddedFont>
    <p:embeddedFont>
      <p:font typeface="Heebo" pitchFamily="2" charset="-79"/>
      <p:regular r:id="rId77"/>
      <p:bold r:id="rId78"/>
    </p:embeddedFont>
    <p:embeddedFont>
      <p:font typeface="Poppins" panose="00000500000000000000" pitchFamily="2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910B4-8D55-46CB-9AD5-EF606BF92930}" v="18" dt="2026-04-07T23:01:49.558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2734" autoAdjust="0"/>
  </p:normalViewPr>
  <p:slideViewPr>
    <p:cSldViewPr snapToGrid="0">
      <p:cViewPr varScale="1">
        <p:scale>
          <a:sx n="70" d="100"/>
          <a:sy n="70" d="100"/>
        </p:scale>
        <p:origin x="168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5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font" Target="fonts/font3.fntdata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4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microsoft.com/office/2015/10/relationships/revisionInfo" Target="revisionInfo.xml"/><Relationship Id="rId61" Type="http://schemas.openxmlformats.org/officeDocument/2006/relationships/slide" Target="slides/slide56.xml"/><Relationship Id="rId8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3AAFF-3B5E-B808-308C-F03FC063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843E5-B39D-C05A-FA51-02EFDDC37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ABE9B-1A8C-E257-0F8F-7145AA262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31096-E6C5-93B6-2A09-79F231AF0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0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74F0-F438-F71B-EA9D-223281018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E0572-EAEF-79CC-F9E4-65D282FE2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13D442-6586-B18C-B050-FAE42CAD7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36CB5-26C8-24B3-C6EA-EC1B0E7A1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8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0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556D5-CF01-9CD9-84B8-EC269803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452FD-A946-A052-0BD2-05503A3F2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BEA0A-99E8-2BFE-7B3E-DFC3C5F7C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75655-F93E-0A04-D94C-12FAAF7A3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12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F9289-8FE3-0AA3-ACB5-1141138F8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FAC69-0E71-8C5C-B9FF-26AB69233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93FEF-D7AD-B939-745E-92A8BBD8A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A53D5-EF75-28A1-4DFF-59CB9EE5F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5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7FF1B-54CB-801F-EE3E-37F94EB0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C45CB-5F4E-0578-4E59-D6239DF00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60E1D-D670-EAFA-E620-1AB44B08A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11E2E-68BC-7A9E-1657-AB3D9DE7C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3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36D6D-3FF6-748F-5AD4-EF262230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71D76-B181-9CF6-2519-C90286BAC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199A3C-FD8F-97AC-AD6C-0B26DF455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08DAC-185F-4804-B0AB-13D24A6B6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C0E56-4F79-0919-4B82-42DFE4F7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8F386-4CB5-F4EB-4E61-F76209ED2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3DE135-4359-211D-D199-587390638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9A6BC-6F86-DAF3-51DC-1766DEA75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8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43D59-85FA-02AE-0398-E33B83B82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9AF5F-6F0F-19F2-4D9B-E48070FEC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82C20-A94C-133C-6E8B-13B0D8198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5A34D-2074-B260-FE60-CFF91B591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12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F491B-54E4-C858-0028-A65D7B27B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C3179-8C38-743C-BF7C-79A42F556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23C196-4853-80AB-D970-4C7F3856A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2C38-BA34-B38C-17DF-FDF276183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70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AF100-C1EF-D865-A450-1FDB87E71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8164F6-3F72-69E0-C638-4EC29E120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1A80D-AFF6-274D-A3F4-04A686B76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1DCFB-8B5F-39D8-99C9-4092C36FC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6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4E23-8AE1-59EE-8388-42F3D6DB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FCAC69-7FCE-81F6-9750-8583FC521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0A02D-4DB8-9CF6-B596-87E59F778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128D8-CFB8-BED5-8F8A-E4BB2151C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64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967AB-AB64-ABB4-8706-7DB11F2B1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57029-DE40-6FD2-E6BC-1CA5FE1146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BAF22-902E-23D0-1AB1-262CEB0C4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BEF69-29D7-AB3B-E415-CDCD19312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06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1B6FF-DD01-FCEB-A68B-B055338D5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A3FC2-DC3C-5F0A-2C05-A89092DE7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F751DB-4327-5ECF-9FB3-C6CE8B4C6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ADDEB-2666-2F41-0E32-268320063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2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04C7C-3303-179E-D8B3-C6A48D76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118DD-9640-C6AF-994A-019985234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3DEEE3-74D1-0B44-BF33-817BBFB48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AFA09-7369-5C10-B580-30452C3D5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27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CBA6D-5614-0B27-4B79-465497CA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79A50-7083-C93C-A872-E5C35417C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A3C20-DCB8-72F4-CA11-C1F4A3406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AF7D7-D5C7-EAC1-EA87-FCBF7AFE5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9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A80F5-5B0E-C83C-B3B2-C2B04088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9BE38-668F-2EC7-4D4D-33A59BA98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11F49F-DA44-087C-7C1A-793FD9D79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12791-2F3F-5702-B34B-D12464457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33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7DC15-48CF-D21D-AABD-E444D46F1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936B19-73A1-91B4-4C52-985CDE2010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4C52D-9D8B-7B25-9076-C2AD9BE2D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010B-5782-83F2-5636-7EBF4B237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8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A8C41-9DDD-0A10-E7D4-CBB0FF26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8743A-319D-E46A-FEA7-2FE57A9F0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87D75-120A-1092-B3E6-1A759D026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FAC2B-C1B1-28F4-244B-0BF32A1CF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0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2FA5A-DB90-EA27-EE33-38E291633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0835F-B34B-771A-6CE2-93C1655103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8A9F8-44CA-168E-D807-8A29F6222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F6FB-9AC4-2AF4-FA67-119471491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6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9BD15-99FB-1049-BA06-B1EC0F471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B3111-256F-40C7-559C-0D1D3E881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7A398-42D7-EAE7-70D5-44DC4EC06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FEB75-0F41-66F7-AD27-EB463D896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2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D7FEE-3F0F-4114-BEA6-34460DCB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ADBCF-C93B-AF61-AE16-39ECC4D5F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7BEEA-993F-BCA5-69B5-B21AE064B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A8AC3-B50A-EB7B-5A21-EF373DE2D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3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9BA10-628D-159D-2C27-B794DDA8A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9C1FD-42A2-1DDB-815A-C2CBBF35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197A4-BE75-C149-6C82-842837B34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2A4D8-EE41-0F67-0868-5DED74CF7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2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1703-BE36-C793-CF1B-352C0AD36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D10B2-D38E-B1F9-0BA5-00B245483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5FD7D6-4185-549C-45D0-A7E419F64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5A841-B35F-575D-44D6-260F1E185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93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CCFD6-329D-9624-52FF-077F1744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D087A-3D41-3CD9-01F9-9D1DD508C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A28E16-8EFC-8583-5378-4C516F218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67B87-96D0-BAB0-A90E-77FB762AF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2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A3ABB-92B9-52EA-6D0E-58733A49E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7CBAF0-161D-7D2A-7AE4-48563D64B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76AA4-AC9B-FFA0-EF1C-4E3147A27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4D4F7-1618-B53B-8368-D1B757A9E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5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2B6A-D7E4-57B3-DE27-970C41F92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3789A-DC66-65C8-64C1-7FFCC381B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DDEF1-972F-40A2-BBC9-F9DB41494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2EC71-9CB2-F34B-077F-293801332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0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4483D-03F2-AD9F-F498-FB7F7A5E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2618F-CA4F-3AEC-496E-C5658777B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5AE5E-558C-1795-8CA4-4BFF23BA7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5332A-DAEF-19A5-4644-D312E3CB7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5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4981B-3ADA-72D8-8831-BED8F0E9C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2F11F-8EC4-AFE3-7482-119F8370D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77871-F3DC-1FA6-7D27-7D9FDC13A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51A13-9564-D124-FB60-3E7B819CD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02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FFBAC-F3E0-D04D-06EF-21367CA9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2E32C-E29D-FF43-FA75-9A9FCBA9F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A803D-24D0-E3B5-62DD-A142390C3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A3D3A-0EB7-E56C-9F58-78E5BDDA3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5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8DCB1-502A-CDCA-1BE3-CBA438321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082B1-0D55-D51A-5E5F-094A72D85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2B13F-9971-9ABD-DCD2-09D0D0A80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F4997-BFA0-D61B-7735-A7B0E1AE0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0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A1670-81B9-66A5-495A-8BCED167C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3D2A86-4E21-C47C-4E87-0A119D665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8986E6-8D8F-88AC-D7D0-EAEADFAF6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F71E9-D6D9-6021-29D7-EB16EE32C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5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A6F5F-8D5C-F449-53B9-FDEAAA3C2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3FEF09-358D-515F-291B-7E951B5B0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1E2524-B6C8-4943-0CBF-3588950AB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4748A-B009-DCE2-79CF-942BA6547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86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2C6B0-68D1-A29C-AFDA-55B0967B2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CC060-9BC8-CBB8-C258-B3D4E65B7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1C8F8-6F83-8E66-0720-E385E12E7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5311-54FA-4029-D0B1-BFA39D628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131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4266D-5D11-5316-43CA-BB1FCCBE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ECE31-564C-1857-5B10-B52769033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ED9E43-FD4E-C4F3-AF0B-46A1F10BA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B2B95-DAA4-0E56-1D40-B2CA80726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44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8186-C40E-CD6D-0D97-0B2202E13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78C8E-276E-3A3E-B76E-B1778FA24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09612-7786-F106-2C69-39FCA258D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24F5A-FC64-C927-B481-4BF47DE90E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27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C1B78-D731-CAF8-3A90-32DDB898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A02AD-8CB1-2C44-C55E-F3904C5D7B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DDC56-C6F8-A261-0872-4912C6D1F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BE43E-788F-358A-1429-C8E071D0D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4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EE88E-28BA-2945-86A4-0D99D658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92EA1-F216-21A7-0024-0337D78BF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9052E-2A71-2CA9-A8FD-77A8FCB6C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8E6F0-59E6-5E02-8D4A-C911E2AB0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155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6F391-42AD-427D-283B-0A579CB2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B1CC38-2D7C-A45B-388A-BF6BEBC89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A1DD0-3D14-D6DB-086F-17C6937D2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51DFF-6077-BC4F-0796-B23AA0399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2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F420A-7987-3D96-D49B-CFD924001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8853BF-000E-90C5-7884-11E3EC4CF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9272D-EB47-8BAE-BB62-D2F29D7BF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06745-2418-B620-8CC1-A3395DFC9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369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97D86-A320-ABB1-1CB8-B2A2E338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B5793-68AB-669B-A6F3-7FAE6B6BE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0919D-4BAE-7AEF-7A6A-8A40DBDD8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C7D1B-168C-1025-B185-A5F7C9EC5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32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0CD1F-980C-8030-0BAF-BB9BF320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76D5B-D43E-8F33-60E9-C0AEB7682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D8B5F-084C-A714-DD74-C99A112D3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94169-323E-9A3C-EDE1-F53F989CB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68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DB354-6B28-3B41-FF2D-07485E84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AA7AA-9C69-EABE-FD05-82721CEF4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01C5F6-61C5-6E8F-961F-E07513E9C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2F1F5-702A-99BF-0E2E-2F7AC04D6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068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05B7C-4A5C-92AA-31E1-520A8AF1E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7B4D6A-C161-6B9C-C5ED-4593AE923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48098A-7C2D-69B4-1BEC-80AFAD235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3DA06-A7FB-5EFB-B6C2-7CD159875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11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9B6B2-A80E-C2BB-8E02-812D3450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5AA97-7C01-83BF-170B-2D2AA94DC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3AEF13-7345-14E0-AE9A-5AC199A04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1646C-B277-607A-46A7-CA7582F81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62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9FB31-DB5D-6F23-F8B0-6BC077590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E289D-75B6-FDFD-7554-FBD1C1586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9474E-F6C0-DA5A-A562-0179A929A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CB8E-D655-97D6-50DD-F3304CC77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90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115E-3278-4860-B2A1-C305357EB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21D6C-3969-15E4-57EC-0373DD710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51983-08D7-D150-398A-4300A6724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B27F9-B063-D088-BD4F-E3815426A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239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FC4F3-967F-62AA-60EE-639159D30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8D6A1-7E0C-78EB-232D-E46DF1EF0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F48CD-E178-F131-8DB8-9354CCBCA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489F0-A6BE-522F-26EB-26669A242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94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7DA7-7BA6-5DFB-11CF-D6EEB76F7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A9B67-6F38-6965-E722-EF0D3DB77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F91DC-AB64-0DE0-8168-9501DC619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D9F20-8661-2602-941D-A19C9DB2B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59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A3025-8C87-AFB7-A48D-E2E0F0525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A65526-3F40-CF7E-16AD-8D9C1B527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CAD1C-51B3-7F4F-EE1A-C5C799035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123EC-D9DB-2ACD-433F-0B03F61A3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01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8CEBB-E56F-80A9-7112-25A588C3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136913-A3A2-52F1-2277-9CE9C26A3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523E3-79DC-AD72-53F5-5721FAAF9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36985-2D7A-6186-FBE6-7349E689C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C020F-A7DF-086F-3CDE-4E33840B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5A8B8-C807-A92A-25AD-BF2310722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3A006-5FBD-1AF0-012E-E55D7438E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49DC-8AEE-E38A-97AD-F9780E323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61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B9F78-8C4D-8ED7-6ABC-5EEC1F18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3A170-7E2F-9CA0-C7CD-F11D8C427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9F3F4-85FF-51E4-8234-5A21D0BF1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7338D-AE71-2D8F-276E-2BE192621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560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6CDAF-D7FD-B804-D9B3-46791D676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A074B3-6043-1084-FCD9-68CE7B816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C8700-BBC6-FEB2-B06B-948504435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7C407-D01B-C5F0-C2C9-4A7CC81E8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63F3-1556-BB0C-381E-DE6CB5609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155D8-4242-014A-D5DC-03DF834E4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73361-6227-662D-9C97-2E23B6C3B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4E9A3-24F4-95DD-6BE5-D066786C1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74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13368-3EC8-5F9A-160D-0ECF486A3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412BBB-DF4D-14F0-DA4C-C17543894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274DB4-CD34-58E8-3A11-467A25053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30910-A965-862E-0F17-3A08B1A5C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8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db14cee540_0_19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db14cee540_0_19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08593-3389-B53F-29BC-CCC00C2C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00146-D58C-7983-C3EB-9F5653703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B513A-ADB8-8BBC-7A41-DFBC3303F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C9B7C-53BC-14CF-7ABB-4763EFBD2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2D6C3-6773-480D-97B8-565156E7F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C530A-90DC-9D06-CAB0-AEBC731B2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6011CE-D3CA-F048-417F-936394D91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99710-25AA-9928-5580-738EA9CFF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6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C4E4F-FF4D-9240-B37D-C472FB0E4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AA4880-5219-A8EF-5FD4-C90473187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F7686-38B5-E726-03C2-A8D21B014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2A414-84F5-13F0-6B34-EC1C925CA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8233-0CA4-4BD5-BEE4-74342B873EA9}" type="datetime1">
              <a:rPr lang="en-US" smtClean="0"/>
              <a:t>5/12/2026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0329-AE67-48E2-8B17-F64E07779E09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0BCD-1615-43A3-AAB9-639D10ECC317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8"/>
          <p:cNvSpPr txBox="1">
            <a:spLocks noGrp="1"/>
          </p:cNvSpPr>
          <p:nvPr>
            <p:ph type="title"/>
          </p:nvPr>
        </p:nvSpPr>
        <p:spPr>
          <a:xfrm>
            <a:off x="5580395" y="1242454"/>
            <a:ext cx="6415931" cy="1309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38"/>
          <p:cNvSpPr txBox="1">
            <a:spLocks noGrp="1"/>
          </p:cNvSpPr>
          <p:nvPr>
            <p:ph type="subTitle" idx="1"/>
          </p:nvPr>
        </p:nvSpPr>
        <p:spPr>
          <a:xfrm>
            <a:off x="6505575" y="2443094"/>
            <a:ext cx="5490893" cy="1309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76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9" name="Google Shape;449;p38"/>
          <p:cNvGrpSpPr/>
          <p:nvPr/>
        </p:nvGrpSpPr>
        <p:grpSpPr>
          <a:xfrm>
            <a:off x="8714298" y="581139"/>
            <a:ext cx="1308407" cy="398329"/>
            <a:chOff x="3021700" y="595375"/>
            <a:chExt cx="919525" cy="280075"/>
          </a:xfrm>
        </p:grpSpPr>
        <p:sp>
          <p:nvSpPr>
            <p:cNvPr id="450" name="Google Shape;450;p38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91"/>
            </a:p>
          </p:txBody>
        </p:sp>
      </p:grpSp>
      <p:sp>
        <p:nvSpPr>
          <p:cNvPr id="461" name="Google Shape;461;p38"/>
          <p:cNvSpPr/>
          <p:nvPr/>
        </p:nvSpPr>
        <p:spPr>
          <a:xfrm>
            <a:off x="993517" y="6446662"/>
            <a:ext cx="211339" cy="211236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1"/>
          </a:p>
        </p:txBody>
      </p:sp>
      <p:sp>
        <p:nvSpPr>
          <p:cNvPr id="462" name="Google Shape;462;p38"/>
          <p:cNvSpPr/>
          <p:nvPr/>
        </p:nvSpPr>
        <p:spPr>
          <a:xfrm>
            <a:off x="5001731" y="610076"/>
            <a:ext cx="211339" cy="211236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91"/>
          </a:p>
        </p:txBody>
      </p:sp>
      <p:sp>
        <p:nvSpPr>
          <p:cNvPr id="463" name="Google Shape;463;p38"/>
          <p:cNvSpPr txBox="1"/>
          <p:nvPr/>
        </p:nvSpPr>
        <p:spPr>
          <a:xfrm>
            <a:off x="6690412" y="4605405"/>
            <a:ext cx="5268918" cy="112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7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707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07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707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07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nd infographics &amp; images by </a:t>
            </a:r>
            <a:r>
              <a:rPr lang="en" sz="1707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707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707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C4EA-376C-4AD5-B426-B836E44A6C5B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99CB-5D2D-4ABF-925C-01AB53863CEE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FAC1-540F-4170-8E79-4A723B038316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FA69-C4C1-4D1B-88A2-FE9B2EC58241}" type="datetime1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6BFA-5D38-4066-860F-D3F0913637FE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DD00-84CE-498B-8044-762B7B232ACC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08AE-E2B6-416C-BF6E-ED8164DBDC92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3594-19C2-4D27-B373-8F25EEEE7B02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3C742-03E3-4D81-8BBE-8D43F93179B2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3523" y="632924"/>
            <a:ext cx="12124104" cy="81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SemiBold"/>
              <a:buNone/>
              <a:defRPr sz="3000">
                <a:solidFill>
                  <a:schemeClr val="dk1"/>
                </a:solidFill>
                <a:latin typeface="Archivo SemiBold"/>
                <a:ea typeface="Archivo SemiBold"/>
                <a:cs typeface="Archivo SemiBold"/>
                <a:sym typeface="Archivo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3523" y="1639076"/>
            <a:ext cx="12124104" cy="485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hbaldwin@smco.cpa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Tit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splash_image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581275" y="-9525"/>
            <a:ext cx="10439400" cy="6710444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482002" y="2621064"/>
            <a:ext cx="7335119" cy="2820677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0007" y="2622201"/>
            <a:ext cx="2522631" cy="4720468"/>
          </a:xfrm>
          <a:prstGeom prst="rect">
            <a:avLst/>
          </a:prstGeom>
        </p:spPr>
      </p:pic>
      <p:sp>
        <p:nvSpPr>
          <p:cNvPr id="5" name="Body text copy"/>
          <p:cNvSpPr/>
          <p:nvPr/>
        </p:nvSpPr>
        <p:spPr>
          <a:xfrm>
            <a:off x="2853769" y="2691951"/>
            <a:ext cx="6686550" cy="89535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000" b="1" dirty="0">
                <a:solidFill>
                  <a:srgbClr val="151F36"/>
                </a:solidFill>
                <a:latin typeface="Poppins"/>
                <a:cs typeface="Poppins"/>
              </a:rPr>
              <a:t>Advanced Commissioner Governance Training </a:t>
            </a:r>
          </a:p>
        </p:txBody>
      </p:sp>
      <p:pic>
        <p:nvPicPr>
          <p:cNvPr id="6" name="Icon-3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560745" y="6843023"/>
            <a:ext cx="10512828" cy="523646"/>
          </a:xfrm>
          <a:prstGeom prst="rect">
            <a:avLst/>
          </a:prstGeom>
        </p:spPr>
      </p:pic>
      <p:pic>
        <p:nvPicPr>
          <p:cNvPr id="8" name="Shape-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2143125" y="5095875"/>
            <a:ext cx="5153926" cy="557873"/>
          </a:xfrm>
          <a:prstGeom prst="rect">
            <a:avLst/>
          </a:prstGeom>
        </p:spPr>
      </p:pic>
      <p:sp>
        <p:nvSpPr>
          <p:cNvPr id="9" name="Body text copy"/>
          <p:cNvSpPr/>
          <p:nvPr/>
        </p:nvSpPr>
        <p:spPr>
          <a:xfrm>
            <a:off x="2257425" y="5099444"/>
            <a:ext cx="5154997" cy="555441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hangingPunct="0">
              <a:lnSpc>
                <a:spcPct val="141667"/>
              </a:lnSpc>
            </a:pPr>
            <a:r>
              <a:rPr lang="en-US" sz="1350" spc="375" dirty="0">
                <a:solidFill>
                  <a:srgbClr val="151F36"/>
                </a:solidFill>
                <a:latin typeface="Heebo"/>
                <a:cs typeface="Heebo"/>
              </a:rPr>
              <a:t>Hannah Baldwin, SHRM-CP, PAFM</a:t>
            </a:r>
          </a:p>
        </p:txBody>
      </p:sp>
      <p:pic>
        <p:nvPicPr>
          <p:cNvPr id="10" name="social icon6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8916269" y="4095750"/>
            <a:ext cx="1905000" cy="1905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637A85-DCAE-13D3-92C7-091E3192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622B2E21-01BC-63D0-D26D-F39A53F5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2CAC67AD-99A2-53F5-2748-5BC8C77D9396}"/>
              </a:ext>
            </a:extLst>
          </p:cNvPr>
          <p:cNvSpPr/>
          <p:nvPr/>
        </p:nvSpPr>
        <p:spPr>
          <a:xfrm>
            <a:off x="2878020" y="19812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ct val="141667"/>
              </a:lnSpc>
            </a:pPr>
            <a:endParaRPr lang="en-US" sz="3600" b="1" u="sng" dirty="0">
              <a:solidFill>
                <a:schemeClr val="bg1"/>
              </a:solidFill>
              <a:latin typeface="Heebo"/>
              <a:cs typeface="Heebo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Every interaction should reinforce structure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If it bypasses the ED it weakens the system 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Consistency matters more then intent 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335B7811-FE9F-126A-D637-B477D3B2AC7F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026DCDFD-5B6B-5AE5-A090-FA797391E66A}"/>
              </a:ext>
            </a:extLst>
          </p:cNvPr>
          <p:cNvSpPr/>
          <p:nvPr/>
        </p:nvSpPr>
        <p:spPr>
          <a:xfrm>
            <a:off x="2689323" y="856685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Discipline in Communication: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0A44BD56-D6AB-635A-ADAB-4BC3E8C9333A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684C9BA7-AA6F-0372-D0ED-3C59B1CD06D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9B3EEA6E-387B-483F-6FEE-23DA59C567E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5FEBDBCE-94E4-8D06-269F-3580D55803D6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61370-FA72-84CA-1B84-8EEE1FE5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1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695442CC-07CC-1289-8C15-521121A9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9069142A-9161-A023-CC1A-CF36F89E90DC}"/>
              </a:ext>
            </a:extLst>
          </p:cNvPr>
          <p:cNvSpPr/>
          <p:nvPr/>
        </p:nvSpPr>
        <p:spPr>
          <a:xfrm>
            <a:off x="2689323" y="7853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ct val="141667"/>
              </a:lnSpc>
            </a:pPr>
            <a:endParaRPr lang="en-US" sz="3600" b="1" u="sng" dirty="0">
              <a:solidFill>
                <a:schemeClr val="bg1"/>
              </a:solidFill>
              <a:latin typeface="Heebo"/>
              <a:cs typeface="Heebo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Level 1: Reactive (Issue Driven)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Level 2: Structure (clear roles, basic reporting)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Level 3: Data-Driven (uses dashboards &amp; scorecards)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Level 4: Strategic (forward-looking, risk-aware, aligned)</a:t>
            </a:r>
          </a:p>
          <a:p>
            <a:pPr>
              <a:lnSpc>
                <a:spcPct val="141667"/>
              </a:lnSpc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Where is your board operating today?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8413EF0A-0D93-F749-B6EC-9F08E59A6D71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34C57563-C110-9099-D3A6-AF6AD65FFC0E}"/>
              </a:ext>
            </a:extLst>
          </p:cNvPr>
          <p:cNvSpPr/>
          <p:nvPr/>
        </p:nvSpPr>
        <p:spPr>
          <a:xfrm>
            <a:off x="2689323" y="856685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Governance Maturity Model: 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EADB8925-6D57-E108-0412-913E9B12DAE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3637D2C8-E22A-B1BF-4AAC-520A1F1308D8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71142F8B-5DB4-80ED-0F63-C91CC6017B4B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3C878844-87C3-70EC-231F-20CD04D8F2DB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C5DB0-34E7-E6B3-1D54-29F71E38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3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3885A96A-2D81-6D62-E47D-E8F836155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46006B57-58AC-FB39-9BB5-9DE65FA02171}"/>
              </a:ext>
            </a:extLst>
          </p:cNvPr>
          <p:cNvSpPr/>
          <p:nvPr/>
        </p:nvSpPr>
        <p:spPr>
          <a:xfrm>
            <a:off x="2689323" y="7853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ct val="141667"/>
              </a:lnSpc>
            </a:pPr>
            <a:endParaRPr lang="en-US" sz="3600" b="1" u="sng" dirty="0">
              <a:solidFill>
                <a:schemeClr val="bg1"/>
              </a:solidFill>
              <a:latin typeface="Heebo"/>
              <a:cs typeface="Heebo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CliftonStrengths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Kolbe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DISC</a:t>
            </a:r>
          </a:p>
          <a:p>
            <a:pPr>
              <a:lnSpc>
                <a:spcPct val="141667"/>
              </a:lnSpc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How to Use:</a:t>
            </a:r>
          </a:p>
          <a:p>
            <a:pPr marL="457200" indent="-45720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Improve board-ED communication</a:t>
            </a:r>
          </a:p>
          <a:p>
            <a:pPr marL="457200" indent="-45720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Understand decision-making styles</a:t>
            </a:r>
          </a:p>
          <a:p>
            <a:pPr marL="457200" indent="-45720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Reduce conflict and misinterpretation</a:t>
            </a:r>
          </a:p>
          <a:p>
            <a:pPr marL="457200" indent="-45720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Build stronger teams 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C9C3ED75-6E7E-FAE3-F2A3-EF69F369A665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D10B1A93-5E9F-252A-48C2-2C14E1D1D5A0}"/>
              </a:ext>
            </a:extLst>
          </p:cNvPr>
          <p:cNvSpPr/>
          <p:nvPr/>
        </p:nvSpPr>
        <p:spPr>
          <a:xfrm>
            <a:off x="2689323" y="856685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Leadership Assessments: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C7D4DE02-CA0B-434A-6F20-E640F4C94CE2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9106379B-090B-7519-7798-7388C22B75E0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B3B2387E-05C4-DE7C-E0A3-C12D29CB545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071DD4C8-5F5D-DE34-64C3-C7A1409045BA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B9B26-44E2-B50C-CA9D-61313D73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1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/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2622959" y="2326710"/>
            <a:ext cx="10458815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54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Performance Management</a:t>
            </a:r>
          </a:p>
          <a:p>
            <a:pPr algn="l" hangingPunct="0">
              <a:lnSpc>
                <a:spcPct val="125000"/>
              </a:lnSpc>
            </a:pPr>
            <a:r>
              <a:rPr lang="en-US" sz="3500" b="1" dirty="0">
                <a:solidFill>
                  <a:srgbClr val="FFFFFF"/>
                </a:solidFill>
                <a:latin typeface="Poppins"/>
                <a:cs typeface="Poppins"/>
              </a:rPr>
              <a:t>Strong Relationships Require Structured Accountability </a:t>
            </a:r>
            <a:r>
              <a:rPr lang="en-US" sz="54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 </a:t>
            </a:r>
            <a:endParaRPr sz="54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D9A4C-8E15-77C7-83EA-CBF83120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2709578" y="9906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Align expectations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Reinforce accountability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 development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Protect the organization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/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Why ED Evaluations Matter: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D9A4C-8E15-77C7-83EA-CBF83120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81CE88A3-A8BA-4FD3-7698-58E9783F6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8BEE370F-DACC-25DD-D151-E5EA245D930B}"/>
              </a:ext>
            </a:extLst>
          </p:cNvPr>
          <p:cNvSpPr/>
          <p:nvPr/>
        </p:nvSpPr>
        <p:spPr>
          <a:xfrm>
            <a:off x="2709578" y="9906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fontAlgn="base"/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organization​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Board​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Executive Director​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75A16B70-A896-951D-E666-E6D33343AF5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F9AE9DAD-6BA9-7A75-F624-F10A6E40CB75}"/>
              </a:ext>
            </a:extLst>
          </p:cNvPr>
          <p:cNvSpPr/>
          <p:nvPr/>
        </p:nvSpPr>
        <p:spPr>
          <a:xfrm>
            <a:off x="2709578" y="600075"/>
            <a:ext cx="9949147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A Strong Review Process Protects: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DBAAA41B-2D3A-E53F-DDF5-BCB7FFA9990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FC5BE24E-281F-949F-D55D-545554F5AFC2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F1FDE3BD-9887-57F4-662A-6E3052A90AC0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D07D6A26-F268-D8E5-EBB5-4DAD2B547A58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DCAE5-EFEB-942A-3D30-36F636FB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F3BB6081-EF52-A2E1-F969-B055ADF73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CED9B83B-6F1B-40E1-4D88-B7981A70916A}"/>
              </a:ext>
            </a:extLst>
          </p:cNvPr>
          <p:cNvSpPr/>
          <p:nvPr/>
        </p:nvSpPr>
        <p:spPr>
          <a:xfrm>
            <a:off x="2709578" y="9906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formal review process at all​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Reviews tied only to compensation​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Goals that are vague or outdated​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Boards evaluating operations instead of outcomes​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 delivered inconsistently—or only when something goes wrong​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F2DDD822-34BB-26D9-8DEC-93E00DA11A90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1EE21B64-6850-63B1-9296-6D54C7B877BE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Where ED Reviews Break Down: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E0CE1668-3632-46E4-41F9-5F22D1F6B48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74362C96-90BB-E2D1-9587-A7EE792E8AF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D3FEA9B8-A7F5-A7ED-3C2E-9E4BAFB80A0F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584B4FE7-2905-A941-4125-2BD723F3E179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51DF9-BB9C-88D0-1385-11FF579F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8CF72353-9DBD-EBE7-EEC2-744BA553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B11288FF-4F87-D21B-7278-8877604AD507}"/>
              </a:ext>
            </a:extLst>
          </p:cNvPr>
          <p:cNvSpPr/>
          <p:nvPr/>
        </p:nvSpPr>
        <p:spPr>
          <a:xfrm>
            <a:off x="2709578" y="9906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Vague feedback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Infrequent reviews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Overly subjective assessments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Lack of follow-up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762AC336-A78A-9E35-A196-6F3C73992B23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3AFD7F7A-A0CB-3616-3256-955BD3DDF754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Common Evaluation Mistakes: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99EAFECE-630C-C210-8861-B3A19E88EA5E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E3A93DF0-4747-4EEF-1150-358DABC7086B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31C2AB6A-9CB2-B99E-6916-70332CB5175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789D48E9-8A79-BEBD-4EC9-60F74AC66CE1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6C6F9-BCE0-8989-06F4-E6C4887B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8731272F-401A-79CC-EF37-875298DE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B42D41CD-E905-C54A-C70E-5A6D83B887F9}"/>
              </a:ext>
            </a:extLst>
          </p:cNvPr>
          <p:cNvSpPr/>
          <p:nvPr/>
        </p:nvSpPr>
        <p:spPr>
          <a:xfrm>
            <a:off x="2849184" y="1401082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Clear goals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Measurable outcomes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Regular check-ins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Documented feedback </a:t>
            </a: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E02BDD4B-6F07-3775-02E9-D960943240CA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48B67391-C4B6-611E-946D-10007A2F3021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Components of an Effective Evaluation: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E8924D8B-616D-C825-947D-8C36C28DAE9B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0880F80F-1672-3346-D8A7-8B4E705D9511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304E9399-FF01-27E8-4B5C-B6EA51FD90CA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708E35D1-175D-72F9-94E5-9B0746D52DC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00D14-4E64-3AF7-EC3C-EAD18B4B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2A9FB932-E392-2611-0C09-5D6F9FBE3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4A4062FF-68B8-48EF-5016-82309FCB3E66}"/>
              </a:ext>
            </a:extLst>
          </p:cNvPr>
          <p:cNvSpPr/>
          <p:nvPr/>
        </p:nvSpPr>
        <p:spPr>
          <a:xfrm>
            <a:off x="2849184" y="1401082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Clarify expectations​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Reinforce strategic priorities​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Create accountability without micromanagement​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 professional growth​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Strengthen Board–Executive trust​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4A0EEFE3-16C7-15D0-1309-5156816AFA89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EE111D21-96AE-9D63-CE69-972C31D73578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What a Good Review Process Accomplishes: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43EA7BA9-D361-6C41-F2B9-5D3AF27559B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A2BEEAAC-6F0C-EAFA-7F16-91E65BCB6A25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92DE73DD-91B8-8387-A30F-B12F4054067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A5E9F313-9707-4C66-5E90-1FE9EEEA0AAC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6BE06-CE19-A666-9281-9680F657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lid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7" y="2622201"/>
            <a:ext cx="2484531" cy="4682368"/>
          </a:xfrm>
          <a:prstGeom prst="rect">
            <a:avLst/>
          </a:prstGeom>
        </p:spPr>
      </p:pic>
      <p:pic>
        <p:nvPicPr>
          <p:cNvPr id="3" name="Icon-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52400"/>
            <a:ext cx="2331870" cy="2331870"/>
          </a:xfrm>
          <a:prstGeom prst="rect">
            <a:avLst/>
          </a:prstGeom>
        </p:spPr>
      </p:pic>
      <p:pic>
        <p:nvPicPr>
          <p:cNvPr id="4" name="Shape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6906755"/>
            <a:ext cx="13053199" cy="411087"/>
          </a:xfrm>
          <a:prstGeom prst="rect">
            <a:avLst/>
          </a:prstGeom>
        </p:spPr>
      </p:pic>
      <p:pic>
        <p:nvPicPr>
          <p:cNvPr id="5" name="H1 (003)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257550" y="2483564"/>
            <a:ext cx="2957939" cy="3119864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6635713" y="3306117"/>
            <a:ext cx="4920561" cy="10668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r>
              <a:rPr sz="1350" spc="375">
                <a:solidFill>
                  <a:srgbClr val="151F36"/>
                </a:solidFill>
                <a:latin typeface="&quot;Open Sans&quot;"/>
                <a:ea typeface="+mn-ea"/>
                <a:cs typeface="&quot;Open Sans&quot;"/>
              </a:rPr>
              <a:t>—Hannah Baldwin, SHRM-CP, PAFM, Lean Six Sigma Green Belt</a:t>
            </a:r>
          </a:p>
          <a:p>
            <a:pPr algn="l" hangingPunct="0">
              <a:lnSpc>
                <a:spcPct val="141667"/>
              </a:lnSpc>
            </a:pPr>
            <a:r>
              <a:rPr sz="1350" spc="375">
                <a:solidFill>
                  <a:srgbClr val="151F36"/>
                </a:solidFill>
                <a:latin typeface="&quot;Open Sans&quot;"/>
                <a:ea typeface="+mn-ea"/>
                <a:cs typeface="&quot;Open Sans&quot;"/>
              </a:rPr>
              <a:t>Director of CAS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3257550" y="1114425"/>
            <a:ext cx="8439150" cy="89535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sz="3600" b="1">
                <a:solidFill>
                  <a:srgbClr val="5D647B"/>
                </a:solidFill>
                <a:latin typeface="Poppins"/>
                <a:ea typeface="+mn-ea"/>
                <a:cs typeface="Poppins"/>
              </a:rPr>
              <a:t>Smith Marion &amp; Co.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lang="en-US" sz="1350" dirty="0">
                <a:solidFill>
                  <a:srgbClr val="151F36"/>
                </a:solidFill>
                <a:latin typeface="&quot;JULIUS SANS ONE&quot;"/>
                <a:ea typeface="+mn-ea"/>
                <a:cs typeface="&quot;JULIUS SANS ONE&quot;"/>
              </a:rPr>
              <a:t>www.smco.cpa</a:t>
            </a:r>
            <a:endParaRPr sz="1350" dirty="0">
              <a:solidFill>
                <a:srgbClr val="151F36"/>
              </a:solidFill>
              <a:latin typeface="&quot;JULIUS SANS ONE&quot;"/>
              <a:ea typeface="+mn-ea"/>
              <a:cs typeface="&quot;JULIUS SANS ONE&quot;"/>
            </a:endParaRPr>
          </a:p>
        </p:txBody>
      </p:sp>
    </p:spTree>
    <p:extLst>
      <p:ext uri="{BB962C8B-B14F-4D97-AF65-F5344CB8AC3E}">
        <p14:creationId xmlns:p14="http://schemas.microsoft.com/office/powerpoint/2010/main" val="169089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54812720-9E87-C53F-4F87-362370BC1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4C03DD03-5A1A-1046-DDBB-204595843526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Board Responsibilities​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 expectations and success measures​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Evaluate performance against agreed-upon goals​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 feedback and direction​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Maintain consistency year over year​</a:t>
            </a: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Executive Director Responsibilities​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Participate in goal-setting​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 self-assessment and context​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Track progress and outcomes​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feedback for development​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04DD3BEF-414F-2201-A92D-52A23A7EEB20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EA12ADCC-0EE4-7CAC-A844-EF326718999B}"/>
              </a:ext>
            </a:extLst>
          </p:cNvPr>
          <p:cNvSpPr/>
          <p:nvPr/>
        </p:nvSpPr>
        <p:spPr>
          <a:xfrm>
            <a:off x="2709577" y="279578"/>
            <a:ext cx="9600703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Who Owns What in the Review Process: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590688AC-9F25-BA8E-8DEF-73C07F3A2A5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F35A8380-78B8-7D7E-7D30-B53044400B5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712B9F15-A08F-A45E-569D-9A9D2646D952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C1BE7536-8B43-F1B3-11D8-8E7CE78DB37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9164C-C4D9-5931-FA10-758C2D3E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E3DBFE47-BACD-6572-B9FF-07C5D4067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DC94B6BA-A32D-02C4-3297-6B2B617E33AE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Regular reviews:​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 clarity on expectations​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Reduce uncertainty and second-guessing​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Strengthen trust with the Board​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Reinforce alignment with priorities​</a:t>
            </a: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 Executive Directors:​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Reviews are a leadership support tool​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Silence often feels like disapproval or risk​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Feedback—positive and constructive—builds confidence and focus​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E02869B6-4C7E-FAB7-2CD0-DED1C7574E48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EC7E3DBC-D4FB-A0CB-E29D-812C3BA12FB6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Performance Review Support the ED: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88E048FE-10F8-528B-1C47-3893AEBEC3E4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8186F08E-D7D0-1AC5-A2FF-39DA497FAAD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2C38D5EE-9E73-5B0D-5AA1-0EEBCB391332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3B82E50B-59FD-EE31-CF79-183D40D024FF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30905-3D1E-7ABD-67A5-D193D3B8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9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7E3E340A-15FB-91F4-7DEC-9612F784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690A63F3-63E0-9EC2-4546-AA8954208CB3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Dated Reviews​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Once a year​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Backward-looking only​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Vague ratings​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Limited dialogue​</a:t>
            </a: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Modern Reviews​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Ongoing feedback​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Clear goals tied to strategy​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Balanced metrics and leadership behaviors​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Development-focused​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Documented</a:t>
            </a: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409BF4F2-2DAA-4CC2-F2F6-8EE867822B31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F5409881-94BD-3FAE-9131-38A53D0A08A3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Dated Reviews vs. Modern Reviews: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4C4545DC-212E-5117-DE5E-5E8B5101CDD2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0456AC99-54F8-A54B-5793-ECF24E9A85E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6CA687EF-CE67-2D9D-E505-8508F7DC085E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7242B160-52F9-ABEF-55D4-09E766D8C793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B46EA-C365-16BC-901F-6343AAA7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3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B61B6523-BF6F-FAA0-1E24-231B920B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150C3DAB-27C1-E360-637D-C2AA85AF9090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Best practices:​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Annual formal performance review​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Mid-year check-in on goals​</a:t>
            </a:r>
          </a:p>
          <a:p>
            <a:pPr marL="342900" indent="-3429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Ongoing informal communication (no surprises)​</a:t>
            </a:r>
          </a:p>
          <a:p>
            <a:pPr hangingPunct="0">
              <a:lnSpc>
                <a:spcPct val="141667"/>
              </a:lnSpc>
            </a:pPr>
            <a:endParaRPr lang="en-US" sz="24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principle: The annual review should confirm what is already known—not introduce surprises.​</a:t>
            </a: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EDE5579A-9DD1-6CA0-8F4B-98B02CC94ECB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659772B7-4F3C-69F1-30A4-8FF30F837B54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How Often Reviews Should Occur: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902A80A8-C67E-1EC0-BB12-43B5A6F9D2B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97C6C2D3-0559-889D-CFD9-33ECC5A4134D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BE2639E0-745A-F50B-7F54-8A2CC94D38E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66970112-336A-3A63-DC35-5A0D82575193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0E80D-3AA2-164B-ED28-A4917C9B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9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064D65C3-C760-521F-565E-6C9506E4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30938E55-EBA0-4044-C59D-E71D8426F967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Must Be in Place Before You Evaluate​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Clear job description​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Agreed-upon goals​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Shared understanding of success​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Documented priorities for the year​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Defined leadership expectations.​</a:t>
            </a: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A9914A1E-C4C9-781B-E9AD-61D8BF516A0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ADFD1664-157D-B8EF-275D-6EFF1C070714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Foundations of an Effective Review: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B073C88D-AFC8-8B20-E4FB-5AAD453FAACD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487BD30C-1558-6610-CB9D-8A6C69AC0589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A85CD628-7BCA-1931-E46C-3AB557A77697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A375083F-5317-BA12-0F99-85423853C0A9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16254-651C-5769-8E2F-899B13CE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3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CDD09282-D6FB-051D-3077-A2B51103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23046F13-0809-3740-9820-E92E3C66164C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 Review Framework Typically Includes​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Goal progress summary​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Leadership competencies​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Board relationship &amp; communication​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alignment​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Professional development​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Overall performance assessment</a:t>
            </a: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BD916F23-332F-919E-5D15-B790D1C1D5B1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966C87A9-281A-1BEB-3624-29A42683F064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Structuring the Review Tool: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C149508A-2B0D-02BB-4ADE-426D2D218F6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E701F2BB-75D3-09CE-C5C3-2549CC84D0D0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1DCB0E0A-D461-4E0F-2117-026F9B1BDF8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2462E1C0-8BFA-44FF-1B8D-25636A32A86A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67B1B-E4D4-14C1-C380-63883932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92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F18C8842-E2BB-9AC7-BB69-3C2B10F3C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9BE885F-F325-908A-F48B-7A84B52E4EC7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Benefits:​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Encourages reflection and ownership​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Provides context for outcomes​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Highlights accomplishments that may be invisible​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Surfaces development needs proactively​</a:t>
            </a: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﻿ ﻿</a:t>
            </a: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Tip: Self-assessment should be reviewed before Board discussion.​</a:t>
            </a:r>
          </a:p>
          <a:p>
            <a:pPr algn="l"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EE2AAA8A-F158-A10C-0547-27CBE5E42F32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4AD06B61-6C1A-45AA-1888-982A6B6A3993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Self-Assessment: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E6B13B3D-5F6F-81B5-B3BC-28DD8BA3039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50CEA5F6-4425-294F-9804-10F4254F3B5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45D4DF62-01AA-FEDF-BB35-CEF9CDAAA02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7E0F8B3B-8618-D887-DAA8-6A0FCCEAB670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9A3B4-3223-91F3-DD8D-7D85AF21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769D3A54-C78A-6EE4-53FE-012A563A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B7913EC-6F6E-0845-99B1-5F0B7B738896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algn="l"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Options:​</a:t>
            </a:r>
          </a:p>
          <a:p>
            <a:pPr marL="342900" indent="-3429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Individual Board member evaluations compiled by Chair​</a:t>
            </a:r>
          </a:p>
          <a:p>
            <a:pPr marL="342900" indent="-3429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Committee-led review process​</a:t>
            </a:r>
          </a:p>
          <a:p>
            <a:pPr marL="342900" indent="-3429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Facilitated process with neutral support​</a:t>
            </a:r>
          </a:p>
          <a:p>
            <a:pPr algn="l"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Best practices:​</a:t>
            </a:r>
          </a:p>
          <a:p>
            <a:pPr marL="342900" indent="-3429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consistent criteria​</a:t>
            </a:r>
          </a:p>
          <a:p>
            <a:pPr marL="342900" indent="-3429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 informal side conversations​</a:t>
            </a:r>
          </a:p>
          <a:p>
            <a:pPr marL="342900" indent="-3429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 feedback focused on performance—not personalities​</a:t>
            </a:r>
          </a:p>
          <a:p>
            <a:pPr algn="l" hangingPunct="0">
              <a:lnSpc>
                <a:spcPct val="141667"/>
              </a:lnSpc>
            </a:pPr>
            <a:endParaRPr lang="en-US" sz="24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algn="l" hangingPunct="0">
              <a:lnSpc>
                <a:spcPct val="141667"/>
              </a:lnSpc>
            </a:pPr>
            <a:endParaRPr lang="en-US" sz="24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algn="l"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2B19B7A1-E736-4733-F134-D948F33167A7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EA9BB6B2-764C-B759-D919-859B482EED7C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Gathering Board Input: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4886FD53-A65D-88CF-93D6-954E8DB91765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03FF98CB-3D3B-E787-63E5-28B97E4C0042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BAFFA822-FEDE-ED17-558E-DF64A4A55C5C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2D067F13-A44D-EEDB-BDC5-3FFD99EC7DAF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3C945-E775-D9F1-9D70-2692D591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6938715D-B2FD-2D92-15EB-1199B97B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06794C07-823E-270C-F4D7-A00D5F86D686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Effective review conversations are:​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Respectful and professional​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Grounded in agreed-upon goals​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Balanced (strengths and opportunities)​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Forward-looking, not just backward-looking</a:t>
            </a: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70134DCD-F86C-F492-9729-492251C88ADF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0211C694-2945-2418-2BA3-857281C721CD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The Review Conversation: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0DB1BF5D-9DA5-1825-37F5-2B9E5A6C0E26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693C08B0-39EC-1954-4E36-B18C4CD8B11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38C7C241-81F2-40C9-2018-79947CFBFA77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DCA82BF0-C6D8-F40A-613E-02F997CA7204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7B3E49-2723-73CE-CA64-881FD68B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3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7E896D4F-912F-3540-3E42-816F3C67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E5F77FF5-9CC1-EFCA-DF5F-B41883B2A7FF}"/>
              </a:ext>
            </a:extLst>
          </p:cNvPr>
          <p:cNvSpPr/>
          <p:nvPr/>
        </p:nvSpPr>
        <p:spPr>
          <a:xfrm>
            <a:off x="276251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Consider:​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Separating performance discussion from compensation discussion​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Clearly defining how pay decisions are made​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Avoiding “automatic raises” disconnected from performance​</a:t>
            </a: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﻿ ﻿</a:t>
            </a: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point: Compensation should be informed by performance—but not be the only focus.</a:t>
            </a: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AC441A1B-C333-08AA-C5F8-AE72464E6B86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F17F7F59-FA65-EA8B-2038-6F3BE6E580A6}"/>
              </a:ext>
            </a:extLst>
          </p:cNvPr>
          <p:cNvSpPr/>
          <p:nvPr/>
        </p:nvSpPr>
        <p:spPr>
          <a:xfrm>
            <a:off x="2709577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Linking Reviews to Compensation: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BE1BCC95-24E1-BD33-96A4-DB876FECCA2A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3FB1443B-BFA4-263A-F870-FA847D97F749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D0EEBDFA-1674-C50D-9CBF-F46E3C519178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1A6F02B7-0700-892B-256D-1E9623416099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A2465-C3F4-D70D-5549-686A9E9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0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/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pic>
        <p:nvPicPr>
          <p:cNvPr id="5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D9A4C-8E15-77C7-83EA-CBF83120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</a:t>
            </a:fld>
            <a:endParaRPr lang="en-US"/>
          </a:p>
        </p:txBody>
      </p:sp>
      <p:sp>
        <p:nvSpPr>
          <p:cNvPr id="2" name="Body text copy">
            <a:extLst>
              <a:ext uri="{FF2B5EF4-FFF2-40B4-BE49-F238E27FC236}">
                <a16:creationId xmlns:a16="http://schemas.microsoft.com/office/drawing/2014/main" id="{12C4B670-A536-B355-3FC0-E376FB9CD012}"/>
              </a:ext>
            </a:extLst>
          </p:cNvPr>
          <p:cNvSpPr/>
          <p:nvPr/>
        </p:nvSpPr>
        <p:spPr>
          <a:xfrm>
            <a:off x="2952297" y="593725"/>
            <a:ext cx="8677275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AFBFF"/>
              </a:solidFill>
              <a:latin typeface="Poppins"/>
              <a:cs typeface="Poppins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i="1" dirty="0">
              <a:cs typeface="Calibri"/>
            </a:endParaRPr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A695D7E9-EE4E-6C07-E8DB-B3582160B902}"/>
              </a:ext>
            </a:extLst>
          </p:cNvPr>
          <p:cNvSpPr/>
          <p:nvPr/>
        </p:nvSpPr>
        <p:spPr>
          <a:xfrm>
            <a:off x="2937783" y="259896"/>
            <a:ext cx="9094560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>
              <a:lnSpc>
                <a:spcPct val="125000"/>
              </a:lnSpc>
            </a:pPr>
            <a:r>
              <a:rPr lang="en-US" sz="3600" b="1" dirty="0">
                <a:solidFill>
                  <a:srgbClr val="FAFBFF"/>
                </a:solidFill>
                <a:latin typeface="Poppins"/>
                <a:cs typeface="Poppins"/>
              </a:rPr>
              <a:t>Governance Reality Check: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Most boards struggle not with knowledge –but with discipline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Common issue: drifting between governance and operations 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Key question: are we governing at the right altitude? 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What bad habits may have been formed over the years?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089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A3E2BDD6-FD6B-F3B3-0D31-F79FFB6DC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B2E640E9-FCB7-639D-7246-FCBBCD4CB971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FE9CEC57-DA70-C490-52C4-3D16F9417944}"/>
              </a:ext>
            </a:extLst>
          </p:cNvPr>
          <p:cNvSpPr/>
          <p:nvPr/>
        </p:nvSpPr>
        <p:spPr>
          <a:xfrm>
            <a:off x="2810482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Development, Not Just Evaluation: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54F69B80-75E6-3766-2C7B-78103EED2E0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8EF20745-144C-6646-4733-3DC43284784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ACC22286-05DE-CB22-266B-62EDF7EA343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730E31E5-8018-7F44-147F-6BA626560E10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BF2E4-3FEC-33B8-AF48-1EA75315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30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3A34B91E-446E-C332-AD34-F7280311982C}"/>
              </a:ext>
            </a:extLst>
          </p:cNvPr>
          <p:cNvSpPr/>
          <p:nvPr/>
        </p:nvSpPr>
        <p:spPr>
          <a:xfrm>
            <a:off x="276251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Strong review processes:​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 leadership development needs​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 training, coaching, or peer engagement​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Align growth goals with future organizational needs</a:t>
            </a: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</p:spTree>
    <p:extLst>
      <p:ext uri="{BB962C8B-B14F-4D97-AF65-F5344CB8AC3E}">
        <p14:creationId xmlns:p14="http://schemas.microsoft.com/office/powerpoint/2010/main" val="1371112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1FACABAE-3070-EB03-4980-DA7F728F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C72FC8A2-F5A1-EF44-A66D-2DA11638C98C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68875BCD-0192-AD88-BD07-6354D60C877B}"/>
              </a:ext>
            </a:extLst>
          </p:cNvPr>
          <p:cNvSpPr/>
          <p:nvPr/>
        </p:nvSpPr>
        <p:spPr>
          <a:xfrm>
            <a:off x="2810482" y="279578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Documentation &amp; Transparency: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17EFF406-B6C1-71E8-57A5-3BFDDCDCACEA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73BB241D-F216-83A8-C9A5-6CEBBB4BCA6A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552EBF22-C3B6-B21A-8483-1B2C715BD29A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62E44547-AB9E-9B0B-43AB-45D3001F1849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AE2D9-B695-77D8-23B7-1513134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31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80BA0178-1386-2DBA-DBDA-053EB8FAA6CE}"/>
              </a:ext>
            </a:extLst>
          </p:cNvPr>
          <p:cNvSpPr/>
          <p:nvPr/>
        </p:nvSpPr>
        <p:spPr>
          <a:xfrm>
            <a:off x="2807518" y="1218133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Written Records Matter​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Protects the Board and Executive Director​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Ensures consistency year over year​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Helps onboard new Board members​</a:t>
            </a:r>
          </a:p>
          <a:p>
            <a:pPr marL="457200" indent="-45720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Creates continuity during leadership transitions</a:t>
            </a: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</p:spTree>
    <p:extLst>
      <p:ext uri="{BB962C8B-B14F-4D97-AF65-F5344CB8AC3E}">
        <p14:creationId xmlns:p14="http://schemas.microsoft.com/office/powerpoint/2010/main" val="57339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FA65C38D-D558-53B5-1821-F72F3E28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75FCE8E0-CF70-15E5-DF56-84B5CEC87577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F1E36B9A-A60F-E308-EEC1-C02525436634}"/>
              </a:ext>
            </a:extLst>
          </p:cNvPr>
          <p:cNvSpPr/>
          <p:nvPr/>
        </p:nvSpPr>
        <p:spPr>
          <a:xfrm>
            <a:off x="2484270" y="258930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 ​How to Give Effective Feedback: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7C051231-D5AA-84B7-947D-D01F6572ECCB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C2896B51-102A-DD97-F447-29C3FD53E0AC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FD6498C9-4896-747A-3CA9-3D5C23976E05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D0F1E24A-D4C1-7CB8-C552-DD16F9DE1780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486AB7-24A4-F453-5827-EA9878D4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32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8DC021B8-388E-41B9-8664-F57A3DD793D0}"/>
              </a:ext>
            </a:extLst>
          </p:cNvPr>
          <p:cNvSpPr/>
          <p:nvPr/>
        </p:nvSpPr>
        <p:spPr>
          <a:xfrm>
            <a:off x="2849184" y="59372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endParaRPr lang="en-US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hangingPunct="0">
              <a:lnSpc>
                <a:spcPct val="141667"/>
              </a:lnSpc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providing feedback to the Executive Director:​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Anchor feedback to agreed-upon goals​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Reference the strategic plan, annual priorities, or performance metrics​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specific and factual​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examples, not general impressions​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Balance strengths and improvement areas​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Acknowledge what is working before addressing what needs to change​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 on behaviors and outcomes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 assumptions about intent or personality​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 forward-looking​</a:t>
            </a:r>
          </a:p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Discuss expectations and next steps—not just past performance</a:t>
            </a:r>
            <a:endParaRPr lang="en-US" dirty="0">
              <a:solidFill>
                <a:srgbClr val="FFFFFF"/>
              </a:solidFill>
              <a:latin typeface="Heebo"/>
              <a:cs typeface="Heebo"/>
            </a:endParaRPr>
          </a:p>
        </p:txBody>
      </p:sp>
    </p:spTree>
    <p:extLst>
      <p:ext uri="{BB962C8B-B14F-4D97-AF65-F5344CB8AC3E}">
        <p14:creationId xmlns:p14="http://schemas.microsoft.com/office/powerpoint/2010/main" val="2019101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A2521C1F-1130-0DB4-42AF-72B1E0536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E14EC5DE-74EC-0683-1C11-7D0D3AD711D7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D6BB27B5-E2E4-ABF2-18E2-A99FD598030C}"/>
              </a:ext>
            </a:extLst>
          </p:cNvPr>
          <p:cNvSpPr/>
          <p:nvPr/>
        </p:nvSpPr>
        <p:spPr>
          <a:xfrm>
            <a:off x="2484270" y="258930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What Effective Feedback Sounds Like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E148BB9B-EEC0-2977-A184-E2AAA40B9A59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FE71789F-3C5F-1967-8AD4-3EBE35668F1B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1A3E7690-8F30-0DCD-C20C-CFDD465CF33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ACF3C85A-55C3-25B4-B0DE-28D5DE06C358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00AC5-AFC9-7BAE-B539-65AABED6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33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262F481B-920F-0DFC-FE97-466076F861FF}"/>
              </a:ext>
            </a:extLst>
          </p:cNvPr>
          <p:cNvSpPr/>
          <p:nvPr/>
        </p:nvSpPr>
        <p:spPr>
          <a:xfrm>
            <a:off x="2878020" y="6000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Instead of:​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“Communication needs improvement.”​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Try:​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“We’ve noticed the Board receives reports later than expected, which limits our ability to prepare. Going forward, we’d like materials at least one week in advance.”​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Instead of:​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“You’re doing a great job.”​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Try:​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“Your leadership during the RAD conversion strengthened Board confidence and kept the organization on track.”</a:t>
            </a:r>
          </a:p>
        </p:txBody>
      </p:sp>
    </p:spTree>
    <p:extLst>
      <p:ext uri="{BB962C8B-B14F-4D97-AF65-F5344CB8AC3E}">
        <p14:creationId xmlns:p14="http://schemas.microsoft.com/office/powerpoint/2010/main" val="2316903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35E75B30-D875-EDDD-3856-1EDD80E2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CE4B2BDF-5E1E-D2B8-46A0-92DB8C37AFD9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547C7BA8-C50E-FA52-0297-79B56F0DE4A0}"/>
              </a:ext>
            </a:extLst>
          </p:cNvPr>
          <p:cNvSpPr/>
          <p:nvPr/>
        </p:nvSpPr>
        <p:spPr>
          <a:xfrm>
            <a:off x="2484270" y="258930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The Importance of Constructive Criticism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8C3F8AB1-765D-F83E-325E-676E3D613DB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26BF7B1D-B32B-6899-149C-E59ABAFE1225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D51F7836-89F6-060D-1742-7AB1BAA21A0B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0A786740-D85F-17CC-F4F5-AAFD6F840A83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E36C4-399B-0ED8-DD7E-18F2E8C6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34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BBD21FF0-AFF2-0E80-C2F3-76A25C77F22A}"/>
              </a:ext>
            </a:extLst>
          </p:cNvPr>
          <p:cNvSpPr/>
          <p:nvPr/>
        </p:nvSpPr>
        <p:spPr>
          <a:xfrm>
            <a:off x="2934428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41667"/>
              </a:lnSpc>
            </a:pP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Effective reviews include:​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Clear recognition of strengths​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Honest discussion of improvement areas​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Specific examples—not general impressions​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Expectations for change or growth​</a:t>
            </a:r>
          </a:p>
          <a:p>
            <a:pPr fontAlgn="base"/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Overly vague praise​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Avoiding difficult conversations​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“Everything is fine” reviews year after year</a:t>
            </a:r>
          </a:p>
        </p:txBody>
      </p:sp>
    </p:spTree>
    <p:extLst>
      <p:ext uri="{BB962C8B-B14F-4D97-AF65-F5344CB8AC3E}">
        <p14:creationId xmlns:p14="http://schemas.microsoft.com/office/powerpoint/2010/main" val="3957537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07A975B7-FDDC-F9E7-1709-DCFA1AA1C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38011EC0-1E63-BC2F-0C04-AA9973AFCB85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AE4D8AE7-AF0B-C85C-66B5-5A576AE5E278}"/>
              </a:ext>
            </a:extLst>
          </p:cNvPr>
          <p:cNvSpPr/>
          <p:nvPr/>
        </p:nvSpPr>
        <p:spPr>
          <a:xfrm>
            <a:off x="2484270" y="580042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Legal &amp; Risk Implications of Avoiding Honest Reviews: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18739376-D40B-5E7B-FE0E-89585C739D1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958AFEDB-94C9-88E8-4DB1-902CA62E6F08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CF7F6955-CE58-C4C7-D0D6-CAC7BB2E79FD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A0AC7523-79EA-9E42-9E83-BCE6F7820815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56F265-A21D-1503-982B-538BCE8D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35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CC4DCCC8-30B3-0557-F579-98E65CB979CA}"/>
              </a:ext>
            </a:extLst>
          </p:cNvPr>
          <p:cNvSpPr/>
          <p:nvPr/>
        </p:nvSpPr>
        <p:spPr>
          <a:xfrm>
            <a:off x="2677170" y="2312609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Boards fail to document concerns:​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Performance issues appear “sudden” later​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Terminations become harder to defend​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Claims of unfair treatment or retaliation increase​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Board’s credibility is weakened​</a:t>
            </a:r>
            <a:b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Best protection:​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Consistent, documented feedback​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Clear expectations communicated early​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Progressive discussion—not surprise decisions​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Strong reviews protect both the organization and the Board.</a:t>
            </a:r>
          </a:p>
        </p:txBody>
      </p:sp>
    </p:spTree>
    <p:extLst>
      <p:ext uri="{BB962C8B-B14F-4D97-AF65-F5344CB8AC3E}">
        <p14:creationId xmlns:p14="http://schemas.microsoft.com/office/powerpoint/2010/main" val="1008450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375987DA-C1D6-7981-0668-D57580976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9842DDA0-F393-41F6-F1A8-5EB156F189B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8E5DC410-397C-4188-7511-6F35E0EA84C3}"/>
              </a:ext>
            </a:extLst>
          </p:cNvPr>
          <p:cNvSpPr/>
          <p:nvPr/>
        </p:nvSpPr>
        <p:spPr>
          <a:xfrm>
            <a:off x="2677170" y="973331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Sample Review Timeline: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BEED5003-60C8-28A7-12E3-BDFF4E931C89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83E219DB-E5F3-0949-2668-8673979652A0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AD1C1B0E-FDA4-C2B2-FF35-3A47D1A25C1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5322E7AF-BC75-DDDF-4D77-3CF824133DC6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DB988-1209-F453-3636-4B0DF8CE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36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0895BCBC-74B3-0BB7-2DE3-B174EB720B77}"/>
              </a:ext>
            </a:extLst>
          </p:cNvPr>
          <p:cNvSpPr/>
          <p:nvPr/>
        </p:nvSpPr>
        <p:spPr>
          <a:xfrm>
            <a:off x="2677170" y="2312609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fontAlgn="base"/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Simple Annual Cycle​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Q1: Confirm goals and priorities​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Mid-Year: Progress check-in​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Year-End:​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Self-assessment​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Board evaluation​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 meeting​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Goal setting for next year</a:t>
            </a:r>
          </a:p>
        </p:txBody>
      </p:sp>
    </p:spTree>
    <p:extLst>
      <p:ext uri="{BB962C8B-B14F-4D97-AF65-F5344CB8AC3E}">
        <p14:creationId xmlns:p14="http://schemas.microsoft.com/office/powerpoint/2010/main" val="2375844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2B8CBA1F-E6A8-E84B-2604-C49ACECF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29753DFF-CA9F-EABB-CE9F-9303E120F84D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B4B99C32-3F8B-7870-F2B9-A5B935B067B9}"/>
              </a:ext>
            </a:extLst>
          </p:cNvPr>
          <p:cNvSpPr/>
          <p:nvPr/>
        </p:nvSpPr>
        <p:spPr>
          <a:xfrm>
            <a:off x="2677170" y="973331"/>
            <a:ext cx="9845279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Different Types of Performance Reviews: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1C765C62-38FE-8324-506A-95814088B80A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187182BE-F7FA-BAA9-D833-B0B7ADA6AE3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8A0BBCA5-5C94-FC7D-25E2-D0292E1010CC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FA617AC5-293B-5F3D-2B66-F7DD980598B0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082-8133-7A60-1D52-977429CE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37</a:t>
            </a:fld>
            <a:endParaRPr lang="en-US"/>
          </a:p>
        </p:txBody>
      </p:sp>
      <p:sp>
        <p:nvSpPr>
          <p:cNvPr id="10" name="Body text copy">
            <a:extLst>
              <a:ext uri="{FF2B5EF4-FFF2-40B4-BE49-F238E27FC236}">
                <a16:creationId xmlns:a16="http://schemas.microsoft.com/office/drawing/2014/main" id="{980B7F50-E842-537D-CD16-6C13361D43B9}"/>
              </a:ext>
            </a:extLst>
          </p:cNvPr>
          <p:cNvSpPr/>
          <p:nvPr/>
        </p:nvSpPr>
        <p:spPr>
          <a:xfrm>
            <a:off x="2677170" y="2312609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fontAlgn="base"/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CD9D1-04E0-4852-9386-0ED582C51498}"/>
              </a:ext>
            </a:extLst>
          </p:cNvPr>
          <p:cNvSpPr txBox="1"/>
          <p:nvPr/>
        </p:nvSpPr>
        <p:spPr>
          <a:xfrm>
            <a:off x="2677170" y="1849631"/>
            <a:ext cx="100093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Traditional Goal-Based Review​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Annual goals agreed upon with the Board​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Progress measured against outcomes and priorities​</a:t>
            </a:r>
          </a:p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Balanced Scorecard Review​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Goal based, incentive pay review, and evaluates performance based on agreed upon goals. ​</a:t>
            </a:r>
          </a:p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Competency-Based Review​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Focuses on leadership, communication, decision-making, and culture​</a:t>
            </a:r>
          </a:p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Hybrid Models​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Combines goals, leadership competencies, and organizational health</a:t>
            </a:r>
          </a:p>
        </p:txBody>
      </p:sp>
    </p:spTree>
    <p:extLst>
      <p:ext uri="{BB962C8B-B14F-4D97-AF65-F5344CB8AC3E}">
        <p14:creationId xmlns:p14="http://schemas.microsoft.com/office/powerpoint/2010/main" val="811678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7D03E886-B798-834D-1076-5269D5FFB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AAA6787-3054-D5A8-4366-33501F6DF7C8}"/>
              </a:ext>
            </a:extLst>
          </p:cNvPr>
          <p:cNvSpPr/>
          <p:nvPr/>
        </p:nvSpPr>
        <p:spPr>
          <a:xfrm>
            <a:off x="2849184" y="13874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Performance tool that ties performance to incentive pay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Align with strategic plan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Track measurable goals tied to strategic priorities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 objective evaluation criteria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Ensure board oversight is anchored in the plan not preferences 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EC434FDE-D727-DBE6-6B5D-B9EEEA18DF6D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0E56D20E-B068-3FE7-6F67-9792AB3270BE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Using a Balanced Scorecard for the ED: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2053A17A-DEE4-0763-CEF3-5A308DCF08BE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E58F2108-7072-B7C6-E8A4-BA8831DC435A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9C0B2CB5-72C4-578B-4836-7307A300A03C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D40A396D-C69E-92D9-7F00-934D97BEEC29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F7C14-1DE8-49D9-28CA-9A512F8D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27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B1915126-5854-71E2-38FA-D4C41C66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6CA15677-ED06-33AB-D6D3-081B73F1405B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 dirty="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A6C9085F-ECDD-50B1-23A8-AD3FD8715AC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2DF97B1C-2DA1-F113-1D9A-95D378605DBF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97DB2BA3-698D-1C39-36E6-F78F62615FDF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052529FE-6313-B01E-3F0C-7C46915C69C7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16F2-08DC-546D-B9DE-96DE47A0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B18C70-803E-428A-BAB3-289BE172EF8D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06038D-8CF7-78FC-0B80-AB6F05428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02" y="90452"/>
            <a:ext cx="6504136" cy="71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0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F96A8693-F16C-33B9-CCB6-E37B00217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484EE8C8-7196-A833-61DB-A879DD30AAF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3E0E6BD0-A2C8-B187-DB06-F5ABF10267D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4B741AFF-8A2F-46BC-25E4-16E6F307BE71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A3320165-497C-50CF-A16A-F32AE5CEAA9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3144CEBF-E7FD-E869-DE0B-15D1108FA143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249D1-D498-2699-240B-5093C719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</a:t>
            </a:fld>
            <a:endParaRPr lang="en-US"/>
          </a:p>
        </p:txBody>
      </p:sp>
      <p:sp>
        <p:nvSpPr>
          <p:cNvPr id="2" name="Body text copy">
            <a:extLst>
              <a:ext uri="{FF2B5EF4-FFF2-40B4-BE49-F238E27FC236}">
                <a16:creationId xmlns:a16="http://schemas.microsoft.com/office/drawing/2014/main" id="{07D9B5DC-184D-356C-627D-D1C966F628DA}"/>
              </a:ext>
            </a:extLst>
          </p:cNvPr>
          <p:cNvSpPr/>
          <p:nvPr/>
        </p:nvSpPr>
        <p:spPr>
          <a:xfrm>
            <a:off x="2952297" y="593725"/>
            <a:ext cx="9494461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FAFBFF"/>
                </a:solidFill>
                <a:latin typeface="Poppins"/>
                <a:cs typeface="Poppins"/>
              </a:rPr>
              <a:t>High-Performing Board vs. Average Board:</a:t>
            </a:r>
          </a:p>
          <a:p>
            <a:pPr>
              <a:lnSpc>
                <a:spcPct val="125000"/>
              </a:lnSpc>
            </a:pPr>
            <a:endParaRPr lang="en-US" sz="2800" b="1" dirty="0">
              <a:solidFill>
                <a:srgbClr val="FAFBFF"/>
              </a:solidFill>
              <a:latin typeface="Poppins"/>
              <a:cs typeface="Poppins"/>
            </a:endParaRPr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High-Performing Board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Focuses on outcomes, not activities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Uses data to ask better questions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Holds ED accountability through structure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Average Board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Reacts to issues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Focuses on details instead of trends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Relies on opinions over data 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AFBFF"/>
              </a:solidFill>
              <a:latin typeface="Poppins"/>
              <a:cs typeface="Poppins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787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C449E800-E1D1-D2B9-9699-3221FE83C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73900C2A-AC10-581F-91A0-45A9438DFDBC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 dirty="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54445AD3-BE17-3804-F883-EB1133AA6DF6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89601649-341C-07F9-B518-78CBD647E974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2E66AE67-5217-295B-828B-23F14F914640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07F0DAA5-EA76-8EE2-7ECF-24E7F2E8F55B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5CDFD-53CB-59A9-0B11-C4E3AC8D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B18C70-803E-428A-BAB3-289BE172EF8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37DBA1-D74B-FEF1-08A3-2B9EFAA2C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b="62435"/>
          <a:stretch>
            <a:fillRect/>
          </a:stretch>
        </p:blipFill>
        <p:spPr>
          <a:xfrm>
            <a:off x="2625303" y="1716179"/>
            <a:ext cx="10184712" cy="33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3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EDD0B9CC-29F3-346C-B953-898CCF4F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B638E70-109D-55D5-2377-1AFBB179432B}"/>
              </a:ext>
            </a:extLst>
          </p:cNvPr>
          <p:cNvSpPr/>
          <p:nvPr/>
        </p:nvSpPr>
        <p:spPr>
          <a:xfrm>
            <a:off x="2849184" y="9906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Financial metrics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Operational metrics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Compliance metrics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Resident metrics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 initiatives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Time based goals (quarters) 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ADFBB61B-2547-6BF6-DEF0-2C6B9C98F77F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17E7CB6C-E918-37AE-3432-8DEF13199435}"/>
              </a:ext>
            </a:extLst>
          </p:cNvPr>
          <p:cNvSpPr/>
          <p:nvPr/>
        </p:nvSpPr>
        <p:spPr>
          <a:xfrm>
            <a:off x="2709577" y="279578"/>
            <a:ext cx="8795485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Examples of Scorecard Categories: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2979F356-5895-BBDA-A97D-4FF8322B9A1A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F5653574-A299-4A74-9872-58E91EA99D49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FB9EA309-C309-42C7-CC52-69CC403646A7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6EED6E81-ACD8-B221-E8CC-E485867710E4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21F90-E86E-F8E5-B774-8CD9D8F3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7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0979BECC-20C6-1CAB-9723-84C5B686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99A2E99B-5703-D156-D18C-D227556C6155}"/>
              </a:ext>
            </a:extLst>
          </p:cNvPr>
          <p:cNvSpPr/>
          <p:nvPr/>
        </p:nvSpPr>
        <p:spPr>
          <a:xfrm>
            <a:off x="2878019" y="990600"/>
            <a:ext cx="9777741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hangingPunct="0">
              <a:lnSpc>
                <a:spcPct val="141667"/>
              </a:lnSpc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Board may choose to:​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Conduct a company-wide 360 review​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Gather input from:​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Senior leadership​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 reports​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Cross-functional staff​</a:t>
            </a:r>
          </a:p>
          <a:p>
            <a:pPr hangingPunct="0">
              <a:lnSpc>
                <a:spcPct val="141667"/>
              </a:lnSpc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Benefits:​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Identifies blind spots​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Provides insight into culture and leadership impact​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Complements—but does not replace—the Board’s evaluation​</a:t>
            </a:r>
          </a:p>
          <a:p>
            <a:pPr hangingPunct="0">
              <a:lnSpc>
                <a:spcPct val="141667"/>
              </a:lnSpc>
            </a:pPr>
            <a:r>
              <a:rPr lang="en-US" sz="22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Important: Consider using a facilitator to conduct the 360 review. ​</a:t>
            </a:r>
          </a:p>
          <a:p>
            <a:pPr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EFC5F4E0-AD5B-C118-82A3-7F25B7427C84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56178158-AA22-4D25-6119-838C24ED9BF3}"/>
              </a:ext>
            </a:extLst>
          </p:cNvPr>
          <p:cNvSpPr/>
          <p:nvPr/>
        </p:nvSpPr>
        <p:spPr>
          <a:xfrm>
            <a:off x="2709577" y="279578"/>
            <a:ext cx="9464225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Using a 360 Review for Broader Insight: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5F353C77-AA92-2D0C-674D-F0A41457C33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358296C8-3EA1-A2FE-0F4A-8D2919B18F28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1CFFC08D-BE93-9223-4222-87E642F17929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72498F5B-DA16-2AB7-FEB2-21F5AFD1BA26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FBD8A-8760-D04B-0CA8-2F8AE89F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3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12DAB8CA-8217-A010-AEB6-DD565008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8A1D77E8-756D-44C3-5069-D6805BC82A4B}"/>
              </a:ext>
            </a:extLst>
          </p:cNvPr>
          <p:cNvSpPr/>
          <p:nvPr/>
        </p:nvSpPr>
        <p:spPr>
          <a:xfrm>
            <a:off x="2849184" y="1155878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Best Practice</a:t>
            </a:r>
          </a:p>
          <a:p>
            <a:pPr marL="457200" indent="-45720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Conduct a salary study annually or every other year​</a:t>
            </a:r>
          </a:p>
          <a:p>
            <a:pPr hangingPunct="0">
              <a:lnSpc>
                <a:spcPct val="141667"/>
              </a:lnSpc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Compare:​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Agency size and complexity​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Regional market​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Scope of responsibility​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Why this matters:​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Protects the Board from compensation bias​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Supports retention and succession planning​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Keeps compensation aligned with the market—not emotions or tenure​</a:t>
            </a:r>
          </a:p>
          <a:p>
            <a:pPr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2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2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05FD789E-5032-6E1D-332A-F815AA787332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00BF0163-F7D7-0E36-710A-E699C84A15BE}"/>
              </a:ext>
            </a:extLst>
          </p:cNvPr>
          <p:cNvSpPr/>
          <p:nvPr/>
        </p:nvSpPr>
        <p:spPr>
          <a:xfrm>
            <a:off x="2709578" y="279578"/>
            <a:ext cx="10187272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The Role of Salary Studies in ED Reviews: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719C2B61-D02F-622B-3DA5-1847C0E0F0A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3C204254-C119-AD89-F704-611A2CD0468C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4A2E3984-E115-A5FC-EE2E-FF834A062518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710892A2-FC43-6085-FA90-02BFCAB02627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860DB-5552-6BF9-C7D7-F3A59D4D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8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0C0F9FF0-2907-2D61-B378-03EA3E56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4ED9478-2F5D-380D-09EB-1CF6A181249B}"/>
              </a:ext>
            </a:extLst>
          </p:cNvPr>
          <p:cNvSpPr/>
          <p:nvPr/>
        </p:nvSpPr>
        <p:spPr>
          <a:xfrm>
            <a:off x="2625303" y="1480115"/>
            <a:ext cx="9437605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Evaluating a New Executive Director​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Best practices after a transition:​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Establish clear goals within the first 60–90 days​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Conduct a structured review at:​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 months​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 months​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 on:​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Stabilization        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Communication​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Culture​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Early wins and challenges​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﻿ ﻿​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This protects both the new ED and the Board during a critical period.​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26CDBEAE-2B28-8CD5-9F65-6410AD9C7759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A6E45560-1BF5-7BAE-C06F-6737E0663F1B}"/>
              </a:ext>
            </a:extLst>
          </p:cNvPr>
          <p:cNvSpPr/>
          <p:nvPr/>
        </p:nvSpPr>
        <p:spPr>
          <a:xfrm>
            <a:off x="2526364" y="94298"/>
            <a:ext cx="10187272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Performance Reviews After Leadership Transitions: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5630261F-0049-B400-1DC4-675EB6AA57E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1CC0B83F-9996-F848-7F51-4A49CAD9EED3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8819D68F-A785-116C-E94E-0A15864F1BFA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49D4514D-5759-3796-CF9A-6C07CB496C3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96948-F2B5-CEC6-0DAE-5092F560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9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E8946463-C467-617F-985C-CF4B69A88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08730C54-EC58-5517-FAA3-854C4F4DD944}"/>
              </a:ext>
            </a:extLst>
          </p:cNvPr>
          <p:cNvSpPr/>
          <p:nvPr/>
        </p:nvSpPr>
        <p:spPr>
          <a:xfrm>
            <a:off x="2625303" y="1572755"/>
            <a:ext cx="9437605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to Remember​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Executive Director reviews are a governance responsibility​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Clarity and consistency matter more than perfection​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Reviews should strengthen—not strain—the Board-Executive relationship​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best reviews support accountability and development​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99B7025B-7AE4-DDF1-C407-A8A1E711ED6A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6482BDE9-D270-0562-FCF1-82B4BF0DD749}"/>
              </a:ext>
            </a:extLst>
          </p:cNvPr>
          <p:cNvSpPr/>
          <p:nvPr/>
        </p:nvSpPr>
        <p:spPr>
          <a:xfrm>
            <a:off x="2526364" y="94298"/>
            <a:ext cx="10187272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Key Takeaways: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FA2E025C-2CAF-557B-DBCC-41C998FA93F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C0497F1C-4C22-4FFE-28D7-1369FBA78E73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50101C06-2C4D-2A2F-BEAC-A8FF722673C5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FEF5D81A-A002-0010-C89E-E0FECAE1E1F8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5E331-3B15-F8B1-4417-FE11A83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0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81070498-7A7A-07D5-B6B5-98F14336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784867C8-DEF6-ABA0-9770-747DBE0566F7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AF3939A9-0EED-1C2F-230F-1A06DB65230F}"/>
              </a:ext>
            </a:extLst>
          </p:cNvPr>
          <p:cNvSpPr/>
          <p:nvPr/>
        </p:nvSpPr>
        <p:spPr>
          <a:xfrm>
            <a:off x="2199910" y="2084220"/>
            <a:ext cx="10458815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ctr" hangingPunct="0">
              <a:lnSpc>
                <a:spcPct val="125000"/>
              </a:lnSpc>
            </a:pPr>
            <a:r>
              <a:rPr lang="en-US" sz="54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Data 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256EDCED-8FEC-4F8B-2656-1AAD7B0CF8D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86DEBC74-CE1C-C083-14CB-347AE51BA9F1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FF384B6D-57F8-4444-5C7D-DFA2ABA6C75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F61DCA37-B68E-473D-2B99-D9E328CB2283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2AB2A-F9C0-F858-78F7-1B069923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2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73CF9A19-DB16-BE86-6C18-CAB7A794F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4E9A9829-6003-9F00-A285-29C4F6B3041D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Financial reports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Occupancy &amp; leasing metrics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Maintenance performance (work order turnaround, unit turnaround)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Compliance and risk indicators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Progress against strategic goals 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5C6C9794-E58A-6FA5-C67F-E4651C084D26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07C0EE7E-3D1F-B917-F0DE-EA5695BBC29C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What Commissioners Should be Reviewing: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BEA152BF-C308-EECA-2A52-74433F12AD1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B550B694-5D4E-E849-DF05-F95A5397C70A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84593A83-C46E-0CCD-F06E-2143408C4DB7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8C823299-E37C-6CC8-DE28-C83B6F564F4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81F0B-F884-2C67-B0BD-136AFF2D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0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725FB6FA-6169-418F-3797-DCD5910D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995A378B-EC77-1F54-3B45-3C6FEB48EDD3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Budget vs. actual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Cash flow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Reserves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variances 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927FFD24-1EE0-3B44-BBF0-CEBF28CEBBFF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E432A9C0-D02A-44A6-7027-165CB4820ED5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Financial Reports: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1D5234E0-C15C-7458-2F65-A81EA6483BA2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5284EF44-2F1C-BE7E-B7CB-9CC4E2A53A5B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EF1CF050-9042-0912-D61F-F6BED589B026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8AC71852-827D-7B62-2F62-F210CCEA1B45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DB38F-EEF9-83FB-9119-DEFD119E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0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E76F5339-FD7B-8977-1563-6017BC2F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67C30436-6FEF-D224-FAFB-34B39006B9D0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 turns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 order completion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Vacancy rates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Time to lease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Uncollected rent 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869BEE19-DCCA-8F60-3969-F49B3DC9F980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755BC8AB-09DA-FF37-877E-1DA6C83E8A73}"/>
              </a:ext>
            </a:extLst>
          </p:cNvPr>
          <p:cNvSpPr/>
          <p:nvPr/>
        </p:nvSpPr>
        <p:spPr>
          <a:xfrm>
            <a:off x="2849184" y="176164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Operational Dashboards: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4C618D6C-4BF3-6C55-A1B2-80BD54FF4EAE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561BF397-34E2-5570-AEAC-B8DC20A5FD04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852440DE-448A-78C8-F9E7-5F9FEB1E4BCB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C47B3DA1-23E9-2B30-55FC-10CCD11CCBEE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DB462-68B3-7A6C-BABB-D8687E2E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F1621552-0847-3666-6502-03DD0358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BC80711D-B1D1-3641-423A-7EF854571B45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FE825E8C-5872-1D31-9D0C-EFD4787A6072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09BE290D-59F9-98A1-2CC4-9714AAE285B3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766E301F-A033-826D-58D2-97C3A58A7016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840ECE12-B987-DDFE-17B6-34A5C057698C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CB57C-35A3-A58B-BB8C-89AF3C76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</a:t>
            </a:fld>
            <a:endParaRPr lang="en-US"/>
          </a:p>
        </p:txBody>
      </p:sp>
      <p:sp>
        <p:nvSpPr>
          <p:cNvPr id="2" name="Body text copy">
            <a:extLst>
              <a:ext uri="{FF2B5EF4-FFF2-40B4-BE49-F238E27FC236}">
                <a16:creationId xmlns:a16="http://schemas.microsoft.com/office/drawing/2014/main" id="{A1407E84-245E-6D22-FCF0-5D1EB111FF86}"/>
              </a:ext>
            </a:extLst>
          </p:cNvPr>
          <p:cNvSpPr/>
          <p:nvPr/>
        </p:nvSpPr>
        <p:spPr>
          <a:xfrm>
            <a:off x="2952297" y="593725"/>
            <a:ext cx="9303393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>
              <a:lnSpc>
                <a:spcPct val="125000"/>
              </a:lnSpc>
            </a:pPr>
            <a:r>
              <a:rPr lang="en-US" sz="3600" b="1" dirty="0">
                <a:solidFill>
                  <a:srgbClr val="FAFBFF"/>
                </a:solidFill>
                <a:latin typeface="Poppins"/>
                <a:cs typeface="Poppins"/>
              </a:rPr>
              <a:t>Where Experienced Boards Get Stuck: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Overconfidence in “how we’ve always done it”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Informal communication replacing structure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Blurred lines with long-tenured EDs</a:t>
            </a:r>
          </a:p>
          <a:p>
            <a:pPr marL="685800" indent="-6858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AFBFF"/>
                </a:solidFill>
                <a:latin typeface="Poppins"/>
                <a:cs typeface="Poppins"/>
              </a:rPr>
              <a:t>Lack of evolving oversight practices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50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CD11D066-00A1-696F-8258-B905663B3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0F459199-4D45-70A5-E53B-D4B82234E960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Audit findings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HUD compliance metrics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Inspection results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2359B4CC-1A39-CC59-C61F-22289588C49A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 dirty="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F3915200-D95B-4777-B7A9-32284194B385}"/>
              </a:ext>
            </a:extLst>
          </p:cNvPr>
          <p:cNvSpPr/>
          <p:nvPr/>
        </p:nvSpPr>
        <p:spPr>
          <a:xfrm>
            <a:off x="2849184" y="176164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Compliance and Risk Indicators: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38640169-9CC7-6906-C3BA-A729A6DB2E6B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C75FA6B8-5802-0643-0871-5EF416647B64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69DE18FE-4DF7-D4E9-E0D4-42474F5C2E9B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168AF9DC-7541-A7DA-B1A6-15010FC09A2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E79C2-75A7-3D67-8759-9BFCB836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63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6754839C-FECE-54DC-714D-034FA2730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8350944D-97CD-890A-CF0B-963DE04263D9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Number graduated from FSS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Number enrolled in FSS</a:t>
            </a:r>
            <a:b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Number of referrals made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Social media followers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else are you tracking?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A0CED98F-DD0B-6831-7EAE-F72F68A3794B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3D957F66-4F76-D10D-892D-933A4D45DB2A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Other Metrics to Review: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F3BB915E-D25B-47DB-F89E-2A230511B8A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2FE39AEA-6788-BE07-30D6-66051AE714A0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E8A78D12-8A64-D2A1-3325-90BDFD09C1A6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832B822A-CAB7-6FB6-62D0-1E43D7BED86B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D22EA-DF10-181A-C48E-C968E770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6B43634F-C70B-F8E9-04C2-03C0C951B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C3986902-D78B-A335-9DBA-2D8E5C6F99D0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Pick approx. 6 items to monitor monthly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 on trends not just numbers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 key indicators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 your baseline goal and adjust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Ask strategic questions  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098B5DBA-5DED-E23A-DD10-51567E448A6B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FC605FED-50A4-E65A-10CB-405DC3020F1B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Avoiding Data Overload: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6881D9DD-737C-868C-BB47-8F2A0EE5F7B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A3048694-80B1-F2A5-30D9-67DE013F74F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63B1A5F1-4972-F67E-613A-1AFCD9AE006D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A9246257-C529-35F7-2ADE-ADB362DB9A7A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8F653-4754-DEFF-CD83-12DF534D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831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98B3A452-1977-B97D-4E78-68A1CA84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DE6583C2-E1CB-B17C-3D45-E5E1796DECE4}"/>
              </a:ext>
            </a:extLst>
          </p:cNvPr>
          <p:cNvSpPr/>
          <p:nvPr/>
        </p:nvSpPr>
        <p:spPr>
          <a:xfrm>
            <a:off x="3027556" y="466547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Start with the Strategic Plan: what are we trying to achieve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Narrow down to 5-10 key metrics that drive performance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Prioritize data that is</a:t>
            </a:r>
          </a:p>
          <a:p>
            <a:pPr marL="742950" lvl="1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Consistently available</a:t>
            </a:r>
          </a:p>
          <a:p>
            <a:pPr marL="742950" lvl="1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Easy to understand</a:t>
            </a:r>
          </a:p>
          <a:p>
            <a:pPr marL="742950" lvl="1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Actionable </a:t>
            </a:r>
          </a:p>
          <a:p>
            <a:pPr lvl="1" hangingPunct="0">
              <a:lnSpc>
                <a:spcPct val="141667"/>
              </a:lnSpc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 ownership: who is responsible for each?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1777B276-49C7-F661-9C77-CABB06CBD402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0E92E2E1-A254-E306-7284-773F59E946F8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Building Effective Scorecards: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6BC04391-E03A-2569-997C-6E9A63BD026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7F8E7183-CDBD-0216-7577-68976999647C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CE31944E-A0D2-C8E9-D245-D966B6D57111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8E315-A6C5-E209-94BF-4965A0F0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2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F3BD3919-53A4-6313-B4D6-9102811F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4984ABEE-E69D-04E1-5213-6E04E07BBBB6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B78F71FB-B2C0-2510-D050-0F6950E188FA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Building Effective Scorecards: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1407B7FE-7E62-1993-217D-CBC3A8291459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EE282F12-84A3-7B8E-654B-AD11EECF7470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14ADF7BA-89AF-F239-CB1D-AFF878AFE740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754B4-FDA9-AD09-E6EE-FF8C315A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54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07F46D-FE44-077D-1F44-DD16D3A36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940210"/>
              </p:ext>
            </p:extLst>
          </p:nvPr>
        </p:nvGraphicFramePr>
        <p:xfrm>
          <a:off x="2709578" y="1404436"/>
          <a:ext cx="9946185" cy="516013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989237">
                  <a:extLst>
                    <a:ext uri="{9D8B030D-6E8A-4147-A177-3AD203B41FA5}">
                      <a16:colId xmlns:a16="http://schemas.microsoft.com/office/drawing/2014/main" val="1097172159"/>
                    </a:ext>
                  </a:extLst>
                </a:gridCol>
                <a:gridCol w="1989237">
                  <a:extLst>
                    <a:ext uri="{9D8B030D-6E8A-4147-A177-3AD203B41FA5}">
                      <a16:colId xmlns:a16="http://schemas.microsoft.com/office/drawing/2014/main" val="4047258685"/>
                    </a:ext>
                  </a:extLst>
                </a:gridCol>
                <a:gridCol w="1989237">
                  <a:extLst>
                    <a:ext uri="{9D8B030D-6E8A-4147-A177-3AD203B41FA5}">
                      <a16:colId xmlns:a16="http://schemas.microsoft.com/office/drawing/2014/main" val="370056744"/>
                    </a:ext>
                  </a:extLst>
                </a:gridCol>
                <a:gridCol w="1989237">
                  <a:extLst>
                    <a:ext uri="{9D8B030D-6E8A-4147-A177-3AD203B41FA5}">
                      <a16:colId xmlns:a16="http://schemas.microsoft.com/office/drawing/2014/main" val="868112797"/>
                    </a:ext>
                  </a:extLst>
                </a:gridCol>
                <a:gridCol w="1989237">
                  <a:extLst>
                    <a:ext uri="{9D8B030D-6E8A-4147-A177-3AD203B41FA5}">
                      <a16:colId xmlns:a16="http://schemas.microsoft.com/office/drawing/2014/main" val="1455011210"/>
                    </a:ext>
                  </a:extLst>
                </a:gridCol>
              </a:tblGrid>
              <a:tr h="4487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Measurable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Owner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491948"/>
                  </a:ext>
                </a:extLst>
              </a:tr>
              <a:tr h="785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Financial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Cash on Hand (Months)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≥ 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CFO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571741"/>
                  </a:ext>
                </a:extLst>
              </a:tr>
              <a:tr h="785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Financial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Rent Collection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≥ 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CFO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249378"/>
                  </a:ext>
                </a:extLst>
              </a:tr>
              <a:tr h="785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Operations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Occupancy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≥ 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Deputy Director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705205"/>
                  </a:ext>
                </a:extLst>
              </a:tr>
              <a:tr h="785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Unit Turn Time (Days)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≤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Maintenance Director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60639"/>
                  </a:ext>
                </a:extLst>
              </a:tr>
              <a:tr h="785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Compliance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Open Audit Findings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CFO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8569971"/>
                  </a:ext>
                </a:extLst>
              </a:tr>
              <a:tr h="785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People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Staff Turnover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≤ 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139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276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29F6EC6D-FE17-9698-62FF-A022DC5B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69EDB672-BEBE-CBD9-4ACC-342D3D16A9BA}"/>
              </a:ext>
            </a:extLst>
          </p:cNvPr>
          <p:cNvSpPr/>
          <p:nvPr/>
        </p:nvSpPr>
        <p:spPr>
          <a:xfrm>
            <a:off x="3027556" y="138747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Simple scorecards outperform complex reports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If it’s not reviewed regularly, it shouldn’t be tracked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should lead to action </a:t>
            </a: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DE936E32-7CE3-3764-F627-9C8F2C450D57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77F26CFC-1C14-2E37-2CEF-BEBD585878A0}"/>
              </a:ext>
            </a:extLst>
          </p:cNvPr>
          <p:cNvSpPr/>
          <p:nvPr/>
        </p:nvSpPr>
        <p:spPr>
          <a:xfrm>
            <a:off x="2595278" y="555625"/>
            <a:ext cx="10301572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Using Data without Overcomplicating: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E6F4B4FD-5A82-E51C-3ADA-FD8D9C343EA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BDEFDC54-F184-51A2-74B0-38CE4A4D2E8A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C8F5A399-3E7B-4CD1-128D-8A3A4788B2D9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916AC-B734-C3D7-73C5-37BD5C9D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8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6C7945F3-3BBA-8230-A41A-2654E074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9A9B7B48-D609-0DA3-C9CD-2DEB4A158157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Are we meeting strategic plan goals?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are risks emerging?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needs board attention?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off track and why? </a:t>
            </a: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435933A5-DC3D-977B-C08D-4BE01D7F072B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9EF827FC-5BA3-D6A6-A1BE-7F69975C69D5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Using Data for Oversight: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A3C60FF1-BB6D-FB42-42D5-AF8D7E9603E5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65F87A53-A61F-B7CF-67DE-38EC438A9F3A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9ADC78FB-3504-611D-803A-0A5D87C7B4E5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15AB4F93-4E65-2AEE-13F5-6891304FD0DC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744F2-8060-724C-B1BA-604D9E58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3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01419A55-EDCF-A51C-4705-59942BEE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D54611EA-9EFD-95C6-9AF5-72611AC3B0F0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Repeated missed targets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Lack of reporting clarity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Frequent surprises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 receiving timely board packets and financials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6C378860-65F2-2832-0FDC-EA88486B784D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A47E6F1A-8856-4ACF-3512-46903CE09A03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Red Flags: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D0D2A349-7420-E084-07E9-E9CA672ABAA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F5F133BF-E2AA-AEA8-F3C8-E96127AB05A5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FF7D44C9-DC73-2577-CCAA-E709EF3F1729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A257F150-747A-D612-7801-AF11D68C83FA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6D650-B572-BD21-B7B2-19F69682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917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ACE86A65-7D57-ACB8-9B1A-76B25C8E9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05E7A41-DFAD-3F78-62E6-644672CDE535}"/>
              </a:ext>
            </a:extLst>
          </p:cNvPr>
          <p:cNvSpPr/>
          <p:nvPr/>
        </p:nvSpPr>
        <p:spPr>
          <a:xfrm>
            <a:off x="2878020" y="108641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 should serve the strategic plan – not replace it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Fewer, meaningful metrics outperform large reports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Trends matter more then a single data point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Every metric should have clear ownership and accountability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130CAFEC-BF67-EE7A-62B1-7688B869582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67BB8080-CB32-89DD-6BB2-5809FF9DD717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Key Takeaways: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8F23F47D-57E1-0914-65D4-4CA8A9619A42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104E1493-819D-A886-7493-9D982E30CC2D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F2BDF318-1873-A026-BB7F-EC4BC5B08EE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1035B4A8-4411-311D-66FA-C3C9E67D36A8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35C1C-9AEB-D25A-CA70-2C38CCBF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841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8AF258B1-6B41-FEB5-3409-B1C0B760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text copy">
            <a:extLst>
              <a:ext uri="{FF2B5EF4-FFF2-40B4-BE49-F238E27FC236}">
                <a16:creationId xmlns:a16="http://schemas.microsoft.com/office/drawing/2014/main" id="{1576EF6F-015B-846A-7D31-577C2625856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9F2CBBC8-D299-90A1-C2CC-7557A704C13A}"/>
              </a:ext>
            </a:extLst>
          </p:cNvPr>
          <p:cNvSpPr/>
          <p:nvPr/>
        </p:nvSpPr>
        <p:spPr>
          <a:xfrm>
            <a:off x="2199910" y="2084220"/>
            <a:ext cx="10458815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ctr" hangingPunct="0">
              <a:lnSpc>
                <a:spcPct val="125000"/>
              </a:lnSpc>
            </a:pPr>
            <a:r>
              <a:rPr lang="en-US" sz="5400" b="1" dirty="0">
                <a:solidFill>
                  <a:srgbClr val="FFFFFF"/>
                </a:solidFill>
                <a:latin typeface="Poppins"/>
                <a:ea typeface="+mn-ea"/>
                <a:cs typeface="Poppins"/>
              </a:rPr>
              <a:t>Overinvolvement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B0183EB7-70C4-4CEF-8D29-E90D52BA003B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94690DB2-FFD1-E032-77A6-594C305D6038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A441B95B-8026-BE06-B000-13AFD2D1D077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E25E29E0-D273-6155-EC2E-0948F32AB9B7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8ACB3-10DF-9D68-2533-A9854DEC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2849184" y="131614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ct val="141667"/>
              </a:lnSpc>
            </a:pPr>
            <a:endParaRPr lang="en-US" sz="3600" b="1" u="sng" dirty="0">
              <a:solidFill>
                <a:schemeClr val="bg1"/>
              </a:solidFill>
              <a:latin typeface="Heebo"/>
              <a:cs typeface="Heebo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Moves from transactional to strategic partnership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Focus shifts from updates to insights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Requires discipline, not just trust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Body text copy"/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2674808" y="513896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Board-ED Relationship at an Advanced Level:</a:t>
            </a:r>
          </a:p>
        </p:txBody>
      </p:sp>
      <p:pic>
        <p:nvPicPr>
          <p:cNvPr id="5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D9A4C-8E15-77C7-83EA-CBF83120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61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21F706F4-B0C0-24AC-61C6-93BBE0222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C905E0FE-FD6A-72F4-50B7-727EDDB2F127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Getting into day-to-day decisions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 staff interaction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Reworking operational plans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EFD7B871-50E7-6496-7F24-351502D88FE9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7A71BE8A-348B-8DFE-1E58-BD6B8832EC62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Signs of Overinvolvement: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D6476D40-08A2-FBA2-F25F-7FD7FA39E28E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D5676524-CCF8-1A56-8638-2D2304BFD6E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774D7ED9-E69C-2B79-19BC-4EAEAD61F89D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0CE53062-60B4-6E74-0963-53DC19C0B64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7EAB3-0579-AB20-4B70-C7645E0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3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C2250D9F-9543-ECA4-0061-32A855A3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B47C5FC8-3823-34C7-9304-F6CAFCDAF68A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Increase liability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Undermines the ED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Confuses staff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Slows decision making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5961CC23-3992-C387-484F-6BE9900B65C9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9A6000D9-6773-69AB-7C2B-E0B44E8A57F5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Why Overinvolvement is Risky: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947FDC3E-58D4-06A6-950D-45F00288234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BD5C39F0-06DE-029D-22CD-CD856C462E2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AE4DB948-17A7-32BD-3024-E44D8D148F19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3C2A593D-236A-8EB6-F289-020AFF94AF46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8BC62-C330-FCB2-4E3C-4F6A3CCD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912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5999F31A-72F2-2D3D-5962-3000C0A20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06FC9267-3377-2FFA-643E-5ECDA7B2F308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Ask strategic questions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 on outcomes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Hold the ED accountable – not staff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9CF7887E-C3C0-6E25-F732-0E37602C9490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4484E88E-FD3A-2588-5E33-B42F60AC5707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Staying at the Right Level: 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78FF5681-351E-DACC-8390-947CE0484AB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6427CC9E-101C-633C-8187-E1486F6A6CF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4919E3F0-409D-3B12-E317-13FEC4908DF6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4D484F40-7F93-BC81-08CF-185A23283A66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BDB92-81AD-DFC9-D444-1AE3B4B5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9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893EBCC5-2CEB-2C94-55E1-5C9758B8F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B4DC838-76F8-D8EF-31D4-E644A9573C8A}"/>
              </a:ext>
            </a:extLst>
          </p:cNvPr>
          <p:cNvSpPr/>
          <p:nvPr/>
        </p:nvSpPr>
        <p:spPr>
          <a:xfrm>
            <a:off x="2849184" y="157275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direct staff direction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operational problem solving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 structured communication channels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56FE8A45-A84C-B420-EFC9-9362EE95E711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6B7B4520-8605-A118-9060-603996D008D0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Practical Boundaries: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CC572279-9D80-8B60-B681-D3FB886768F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86C28733-0B64-4BDB-852C-B79A9169A47D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CCD333AB-ACF1-3A11-A804-699ED28DEB9E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317B6258-63D8-A63E-5B69-8133B738958B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04313C-907E-0CDB-EB3B-0B4F17BF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2F9FA734-D3A7-75D2-7222-BA7063AC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68154FA1-B846-3286-A848-CBC19AD562A2}"/>
              </a:ext>
            </a:extLst>
          </p:cNvPr>
          <p:cNvSpPr/>
          <p:nvPr/>
        </p:nvSpPr>
        <p:spPr>
          <a:xfrm>
            <a:off x="2812079" y="279578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marL="285750" indent="-285750" algn="l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role is to govern outcomes not manage processes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board holds the ED accountable not the staff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Crossing into operations weakens the entire leadership structure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Consistency in boundaries matter more then intent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Strong boards ask questions – they do not give direction to staff </a:t>
            </a: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800" b="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 pitchFamily="2" charset="-79"/>
              <a:cs typeface="Heebo" pitchFamily="2" charset="-79"/>
            </a:endParaRPr>
          </a:p>
          <a:p>
            <a:pPr marL="285750" indent="-285750" hangingPunct="0">
              <a:lnSpc>
                <a:spcPct val="141667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ebo" pitchFamily="2" charset="-79"/>
              <a:cs typeface="Heebo" pitchFamily="2" charset="-79"/>
            </a:endParaRPr>
          </a:p>
          <a:p>
            <a:pPr marL="228600" indent="-228600" algn="l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algn="l"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algn="l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marL="228600" indent="-228600" hangingPunct="0">
              <a:lnSpc>
                <a:spcPct val="141667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Heebo"/>
              <a:ea typeface="Calibri"/>
              <a:cs typeface="Heebo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  <a:p>
            <a:pPr hangingPunct="0">
              <a:lnSpc>
                <a:spcPct val="141667"/>
              </a:lnSpc>
            </a:pPr>
            <a:endParaRPr lang="en-US" sz="2400" dirty="0">
              <a:solidFill>
                <a:srgbClr val="FFFFFF"/>
              </a:solidFill>
              <a:latin typeface="Heebo"/>
              <a:cs typeface="Heebo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C1437A96-9FD8-00E2-2E2C-9127F230E78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E4947133-F5C3-83FE-86D0-7BC1A5347135}"/>
              </a:ext>
            </a:extLst>
          </p:cNvPr>
          <p:cNvSpPr/>
          <p:nvPr/>
        </p:nvSpPr>
        <p:spPr>
          <a:xfrm>
            <a:off x="2709578" y="279578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l"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Key Takeaways:</a:t>
            </a:r>
            <a:endParaRPr sz="3600" b="1" dirty="0">
              <a:solidFill>
                <a:srgbClr val="FFFFFF"/>
              </a:solidFill>
              <a:latin typeface="Poppins"/>
              <a:ea typeface="+mn-ea"/>
              <a:cs typeface="Poppins"/>
            </a:endParaRP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AA47B9FF-FFD0-57C9-43D6-44BAA56E887F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942312C5-4F55-C423-950F-13C253C0C047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83B4A053-8EFA-8453-42EA-27C4173D005B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12825D88-F365-9140-AA60-B759BAA61B9D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7E8C0-1A40-B6BE-9685-31C8761B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46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pic>
        <p:nvPicPr>
          <p:cNvPr id="3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4" name="Icon-3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6" name="social icon6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pic>
        <p:nvPicPr>
          <p:cNvPr id="7" name="Science31-O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905125" y="2674994"/>
            <a:ext cx="1260383" cy="1260383"/>
          </a:xfrm>
          <a:prstGeom prst="rect">
            <a:avLst/>
          </a:prstGeom>
        </p:spPr>
      </p:pic>
      <p:pic>
        <p:nvPicPr>
          <p:cNvPr id="8" name="Line-24"/>
          <p:cNvPicPr/>
          <p:nvPr/>
        </p:nvPicPr>
        <p:blipFill rotWithShape="1">
          <a:blip r:embed="rId8"/>
          <a:stretch>
            <a:fillRect/>
          </a:stretch>
        </p:blipFill>
        <p:spPr>
          <a:xfrm rot="5400000">
            <a:off x="3672945" y="51550815"/>
            <a:ext cx="1887786" cy="100646"/>
          </a:xfrm>
          <a:prstGeom prst="rect">
            <a:avLst/>
          </a:prstGeom>
        </p:spPr>
      </p:pic>
      <p:sp>
        <p:nvSpPr>
          <p:cNvPr id="9" name="Title copy"/>
          <p:cNvSpPr/>
          <p:nvPr/>
        </p:nvSpPr>
        <p:spPr>
          <a:xfrm>
            <a:off x="4786412" y="2305050"/>
            <a:ext cx="6860367" cy="757816"/>
          </a:xfrm>
          <a:prstGeom prst="rect">
            <a:avLst/>
          </a:prstGeom>
        </p:spPr>
        <p:txBody>
          <a:bodyPr spcFirstLastPara="0" lIns="122228" tIns="0" rIns="122228" bIns="0" anchor="t"/>
          <a:lstStyle/>
          <a:p>
            <a:pPr algn="l" hangingPunct="0">
              <a:lnSpc>
                <a:spcPct val="108333"/>
              </a:lnSpc>
            </a:pPr>
            <a:r>
              <a:rPr sz="4620">
                <a:solidFill>
                  <a:srgbClr val="F9F9F9"/>
                </a:solidFill>
                <a:latin typeface="Poppins"/>
                <a:ea typeface="+mn-ea"/>
                <a:cs typeface="Poppins"/>
              </a:rPr>
              <a:t>Questions?</a:t>
            </a:r>
          </a:p>
        </p:txBody>
      </p:sp>
      <p:sp>
        <p:nvSpPr>
          <p:cNvPr id="10" name="Title copy"/>
          <p:cNvSpPr/>
          <p:nvPr/>
        </p:nvSpPr>
        <p:spPr>
          <a:xfrm>
            <a:off x="4885224" y="58518582"/>
            <a:ext cx="6111416" cy="476690"/>
          </a:xfrm>
          <a:prstGeom prst="rect">
            <a:avLst/>
          </a:prstGeom>
        </p:spPr>
        <p:txBody>
          <a:bodyPr spcFirstLastPara="0" lIns="122228" tIns="0" rIns="122228" bIns="0" anchor="t"/>
          <a:lstStyle/>
          <a:p>
            <a:pPr algn="l" hangingPunct="0">
              <a:lnSpc>
                <a:spcPct val="108333"/>
              </a:lnSpc>
            </a:pPr>
            <a:r>
              <a:rPr sz="2887">
                <a:solidFill>
                  <a:srgbClr val="F9F9F9"/>
                </a:solidFill>
                <a:latin typeface="Heebo"/>
                <a:ea typeface="+mn-ea"/>
                <a:cs typeface="Heebo"/>
              </a:rPr>
              <a:t>is not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52F023-3382-560E-3E17-27D354D9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78"/>
          <p:cNvSpPr txBox="1">
            <a:spLocks noGrp="1"/>
          </p:cNvSpPr>
          <p:nvPr>
            <p:ph type="title"/>
          </p:nvPr>
        </p:nvSpPr>
        <p:spPr>
          <a:xfrm>
            <a:off x="5573213" y="727300"/>
            <a:ext cx="6412800" cy="1309013"/>
          </a:xfrm>
          <a:prstGeom prst="rect">
            <a:avLst/>
          </a:prstGeom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r>
              <a:rPr lang="en" dirty="0">
                <a:solidFill>
                  <a:srgbClr val="FF9D0A"/>
                </a:solidFill>
              </a:rPr>
              <a:t>!</a:t>
            </a:r>
            <a:endParaRPr dirty="0">
              <a:solidFill>
                <a:srgbClr val="FF9D0A"/>
              </a:solidFill>
            </a:endParaRPr>
          </a:p>
        </p:txBody>
      </p:sp>
      <p:sp>
        <p:nvSpPr>
          <p:cNvPr id="1312" name="Google Shape;1312;p78"/>
          <p:cNvSpPr txBox="1">
            <a:spLocks noGrp="1"/>
          </p:cNvSpPr>
          <p:nvPr>
            <p:ph type="subTitle" idx="1"/>
          </p:nvPr>
        </p:nvSpPr>
        <p:spPr>
          <a:xfrm>
            <a:off x="6486149" y="1950909"/>
            <a:ext cx="5488213" cy="1309013"/>
          </a:xfrm>
          <a:prstGeom prst="rect">
            <a:avLst/>
          </a:prstGeom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uFill>
                  <a:noFill/>
                </a:uFill>
                <a:hlinkClick r:id="rId3"/>
              </a:rPr>
              <a:t>hbaldwin@smco.cpa</a:t>
            </a:r>
            <a:endParaRPr lang="en-US" dirty="0">
              <a:uFill>
                <a:noFill/>
              </a:u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+1 909 894 9795 | www.smcocpa.com</a:t>
            </a:r>
            <a:endParaRPr dirty="0"/>
          </a:p>
        </p:txBody>
      </p:sp>
      <p:sp>
        <p:nvSpPr>
          <p:cNvPr id="1313" name="Google Shape;1313;p78"/>
          <p:cNvSpPr/>
          <p:nvPr/>
        </p:nvSpPr>
        <p:spPr>
          <a:xfrm>
            <a:off x="8200225" y="3311507"/>
            <a:ext cx="579389" cy="579389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FF9D0A"/>
          </a:solidFill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33"/>
          </a:p>
        </p:txBody>
      </p:sp>
      <p:grpSp>
        <p:nvGrpSpPr>
          <p:cNvPr id="1314" name="Google Shape;1314;p78"/>
          <p:cNvGrpSpPr/>
          <p:nvPr/>
        </p:nvGrpSpPr>
        <p:grpSpPr>
          <a:xfrm>
            <a:off x="8940547" y="3311419"/>
            <a:ext cx="579459" cy="579401"/>
            <a:chOff x="812101" y="2571761"/>
            <a:chExt cx="417066" cy="417024"/>
          </a:xfrm>
          <a:solidFill>
            <a:srgbClr val="FF9D0A"/>
          </a:solidFill>
        </p:grpSpPr>
        <p:sp>
          <p:nvSpPr>
            <p:cNvPr id="1315" name="Google Shape;1315;p78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  <p:sp>
          <p:nvSpPr>
            <p:cNvPr id="1316" name="Google Shape;1316;p78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  <p:sp>
          <p:nvSpPr>
            <p:cNvPr id="1317" name="Google Shape;1317;p78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  <p:sp>
          <p:nvSpPr>
            <p:cNvPr id="1318" name="Google Shape;1318;p78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</p:grpSp>
      <p:grpSp>
        <p:nvGrpSpPr>
          <p:cNvPr id="1319" name="Google Shape;1319;p78"/>
          <p:cNvGrpSpPr/>
          <p:nvPr/>
        </p:nvGrpSpPr>
        <p:grpSpPr>
          <a:xfrm>
            <a:off x="9680948" y="3311419"/>
            <a:ext cx="579401" cy="579401"/>
            <a:chOff x="1323129" y="2571761"/>
            <a:chExt cx="417024" cy="417024"/>
          </a:xfrm>
          <a:solidFill>
            <a:srgbClr val="FF9D0A"/>
          </a:solidFill>
        </p:grpSpPr>
        <p:sp>
          <p:nvSpPr>
            <p:cNvPr id="1320" name="Google Shape;1320;p78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  <p:sp>
          <p:nvSpPr>
            <p:cNvPr id="1321" name="Google Shape;1321;p78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  <p:sp>
          <p:nvSpPr>
            <p:cNvPr id="1322" name="Google Shape;1322;p78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  <p:sp>
          <p:nvSpPr>
            <p:cNvPr id="1323" name="Google Shape;1323;p78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9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33"/>
            </a:p>
          </p:txBody>
        </p:sp>
      </p:grpSp>
      <p:sp>
        <p:nvSpPr>
          <p:cNvPr id="1324" name="Google Shape;1324;p78"/>
          <p:cNvSpPr txBox="1"/>
          <p:nvPr/>
        </p:nvSpPr>
        <p:spPr>
          <a:xfrm>
            <a:off x="6690320" y="5657138"/>
            <a:ext cx="5266347" cy="41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2276"/>
              </a:spcAft>
              <a:buNone/>
            </a:pPr>
            <a:r>
              <a:rPr lang="en" sz="1707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Please, keep this slide for the attribution</a:t>
            </a:r>
            <a:endParaRPr sz="1707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325" name="Google Shape;1325;p78"/>
          <p:cNvPicPr preferRelativeResize="0"/>
          <p:nvPr/>
        </p:nvPicPr>
        <p:blipFill rotWithShape="1">
          <a:blip r:embed="rId4">
            <a:alphaModFix/>
          </a:blip>
          <a:srcRect l="35078" t="2344" r="25400" b="46349"/>
          <a:stretch/>
        </p:blipFill>
        <p:spPr>
          <a:xfrm>
            <a:off x="2950375" y="1838222"/>
            <a:ext cx="3266987" cy="283008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pic>
        <p:nvPicPr>
          <p:cNvPr id="1326" name="Google Shape;1326;p78"/>
          <p:cNvPicPr preferRelativeResize="0"/>
          <p:nvPr/>
        </p:nvPicPr>
        <p:blipFill rotWithShape="1">
          <a:blip r:embed="rId4">
            <a:alphaModFix/>
          </a:blip>
          <a:srcRect l="3438" t="28255" r="57044" b="20436"/>
          <a:stretch/>
        </p:blipFill>
        <p:spPr>
          <a:xfrm>
            <a:off x="332455" y="3284196"/>
            <a:ext cx="3266987" cy="283008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1327" name="Google Shape;1327;p78"/>
          <p:cNvSpPr/>
          <p:nvPr/>
        </p:nvSpPr>
        <p:spPr>
          <a:xfrm>
            <a:off x="2506926" y="4106773"/>
            <a:ext cx="3266987" cy="283008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6BC7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33">
              <a:solidFill>
                <a:schemeClr val="dk1"/>
              </a:solidFill>
            </a:endParaRPr>
          </a:p>
        </p:txBody>
      </p:sp>
      <p:sp>
        <p:nvSpPr>
          <p:cNvPr id="1328" name="Google Shape;1328;p78"/>
          <p:cNvSpPr/>
          <p:nvPr/>
        </p:nvSpPr>
        <p:spPr>
          <a:xfrm>
            <a:off x="332455" y="378347"/>
            <a:ext cx="3266987" cy="28300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BC7C5"/>
          </a:solidFill>
          <a:ln w="19050" cap="flat" cmpd="sng">
            <a:solidFill>
              <a:srgbClr val="6BC7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33">
              <a:solidFill>
                <a:schemeClr val="dk1"/>
              </a:solidFill>
            </a:endParaRPr>
          </a:p>
        </p:txBody>
      </p:sp>
      <p:sp>
        <p:nvSpPr>
          <p:cNvPr id="1329" name="Google Shape;1329;p78"/>
          <p:cNvSpPr/>
          <p:nvPr/>
        </p:nvSpPr>
        <p:spPr>
          <a:xfrm>
            <a:off x="7173487" y="3954076"/>
            <a:ext cx="211236" cy="211236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33"/>
          </a:p>
        </p:txBody>
      </p:sp>
      <p:sp>
        <p:nvSpPr>
          <p:cNvPr id="1330" name="Google Shape;1330;p78"/>
          <p:cNvSpPr/>
          <p:nvPr/>
        </p:nvSpPr>
        <p:spPr>
          <a:xfrm>
            <a:off x="-2299474" y="1848818"/>
            <a:ext cx="3266987" cy="28300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BC7C5"/>
          </a:solidFill>
          <a:ln w="19050" cap="flat" cmpd="sng">
            <a:solidFill>
              <a:srgbClr val="6BC7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33">
              <a:solidFill>
                <a:schemeClr val="dk1"/>
              </a:solidFill>
            </a:endParaRPr>
          </a:p>
        </p:txBody>
      </p:sp>
      <p:pic>
        <p:nvPicPr>
          <p:cNvPr id="7" name="Picture 6" descr="A logo with orange and grey squares&#10;&#10;Description automatically generated">
            <a:extLst>
              <a:ext uri="{FF2B5EF4-FFF2-40B4-BE49-F238E27FC236}">
                <a16:creationId xmlns:a16="http://schemas.microsoft.com/office/drawing/2014/main" id="{C18E0B62-CA54-CA01-17E3-D81F0B81E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720" y="3890819"/>
            <a:ext cx="5029383" cy="33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9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7291EE2E-2CF2-B304-8D09-A34154C0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5B55853E-17B4-2D56-0CF4-21EDC0F7A4B5}"/>
              </a:ext>
            </a:extLst>
          </p:cNvPr>
          <p:cNvSpPr/>
          <p:nvPr/>
        </p:nvSpPr>
        <p:spPr>
          <a:xfrm>
            <a:off x="2849184" y="1316145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ct val="141667"/>
              </a:lnSpc>
            </a:pPr>
            <a:endParaRPr lang="en-US" sz="3600" b="1" u="sng" dirty="0">
              <a:solidFill>
                <a:schemeClr val="bg1"/>
              </a:solidFill>
              <a:latin typeface="Heebo"/>
              <a:cs typeface="Heebo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Healthy tension = accountability + support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Too much support = lack of accountability 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Too much pressure = breakdown in trust 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B6D66DFE-BAB9-E730-1165-A9AF4392A7D8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9FAD49E3-7844-D5C5-37E8-AFB0542277C3}"/>
              </a:ext>
            </a:extLst>
          </p:cNvPr>
          <p:cNvSpPr/>
          <p:nvPr/>
        </p:nvSpPr>
        <p:spPr>
          <a:xfrm>
            <a:off x="2689323" y="856685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The Tension that Must Exist: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9EBFCFA1-FF27-AD19-7346-97C572A36D0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56A5AE31-6B0D-1FB2-CA25-908A87272881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7054D848-AEFB-98CE-CCD9-2C351B5353F2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F3A902B3-E37F-4266-D847-D15A0F5B9CAB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F9288-F42F-F402-7356-861D1E36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B4657161-73CA-DA90-21EB-86AB5E06B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75C46B1B-4815-D301-E17F-E3917AF47FEC}"/>
              </a:ext>
            </a:extLst>
          </p:cNvPr>
          <p:cNvSpPr/>
          <p:nvPr/>
        </p:nvSpPr>
        <p:spPr>
          <a:xfrm>
            <a:off x="2878020" y="19812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ct val="141667"/>
              </a:lnSpc>
            </a:pPr>
            <a:endParaRPr lang="en-US" sz="3600" b="1" u="sng" dirty="0">
              <a:solidFill>
                <a:schemeClr val="bg1"/>
              </a:solidFill>
              <a:latin typeface="Heebo"/>
              <a:cs typeface="Heebo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Are expectations documented or assumed?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Are success metrics clearly defined?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Is there a strategic plan guiding the organization?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Are there formal reviews in place for the ED?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Does the ED know what “great” looks like?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094CE0B0-19C3-DE98-9ECA-F33C4AA13F78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990EDDCF-F838-A26F-267F-D871B5F40F24}"/>
              </a:ext>
            </a:extLst>
          </p:cNvPr>
          <p:cNvSpPr/>
          <p:nvPr/>
        </p:nvSpPr>
        <p:spPr>
          <a:xfrm>
            <a:off x="2689323" y="856685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Advanced Expectation Setting with the ED: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8384DDF5-9B19-332E-D00D-E6207394103D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35E90B1D-1B76-799B-F6AD-448A69BDE6C4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AA8FB9EE-0B61-9626-4221-618B24D3B3F9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143AFF72-385E-22CD-2488-3D4DC89B65C0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C6740-998C-F3FB-A8D5-6E36DA6C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7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275"/>
        </a:solidFill>
        <a:effectLst/>
      </p:bgPr>
    </p:bg>
    <p:spTree>
      <p:nvGrpSpPr>
        <p:cNvPr id="1" name="Intro copy 10">
          <a:extLst>
            <a:ext uri="{FF2B5EF4-FFF2-40B4-BE49-F238E27FC236}">
              <a16:creationId xmlns:a16="http://schemas.microsoft.com/office/drawing/2014/main" id="{50B9503B-6F53-2CE1-6265-BFC22E7C5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>
            <a:extLst>
              <a:ext uri="{FF2B5EF4-FFF2-40B4-BE49-F238E27FC236}">
                <a16:creationId xmlns:a16="http://schemas.microsoft.com/office/drawing/2014/main" id="{F12D8A6A-FA71-C85F-1127-5AB0811F31C1}"/>
              </a:ext>
            </a:extLst>
          </p:cNvPr>
          <p:cNvSpPr/>
          <p:nvPr/>
        </p:nvSpPr>
        <p:spPr>
          <a:xfrm>
            <a:off x="2878020" y="1981200"/>
            <a:ext cx="9184888" cy="53340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>
              <a:lnSpc>
                <a:spcPct val="141667"/>
              </a:lnSpc>
            </a:pPr>
            <a:endParaRPr lang="en-US" sz="3600" b="1" u="sng" dirty="0">
              <a:solidFill>
                <a:schemeClr val="bg1"/>
              </a:solidFill>
              <a:latin typeface="Heebo"/>
              <a:cs typeface="Heebo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Side conversations with staff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“Quick questions” that bypass structure</a:t>
            </a: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Board members operating independently </a:t>
            </a:r>
            <a:endParaRPr lang="en-US" sz="2800" b="1" dirty="0">
              <a:solidFill>
                <a:schemeClr val="bg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342900" indent="-342900">
              <a:lnSpc>
                <a:spcPct val="141667"/>
              </a:lnSpc>
              <a:buFont typeface="Arial"/>
              <a:buChar char="•"/>
            </a:pP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" name="Body text copy">
            <a:extLst>
              <a:ext uri="{FF2B5EF4-FFF2-40B4-BE49-F238E27FC236}">
                <a16:creationId xmlns:a16="http://schemas.microsoft.com/office/drawing/2014/main" id="{662C71DA-A4DE-2530-5C5E-44BCA21F595E}"/>
              </a:ext>
            </a:extLst>
          </p:cNvPr>
          <p:cNvSpPr/>
          <p:nvPr/>
        </p:nvSpPr>
        <p:spPr>
          <a:xfrm>
            <a:off x="9229725" y="152400"/>
            <a:ext cx="3429000" cy="447675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algn="r" hangingPunct="0">
              <a:lnSpc>
                <a:spcPct val="125000"/>
              </a:lnSpc>
            </a:pPr>
            <a:r>
              <a:rPr sz="1350">
                <a:solidFill>
                  <a:srgbClr val="FAFBFF"/>
                </a:solidFill>
                <a:latin typeface="Heebo"/>
                <a:ea typeface="+mn-ea"/>
                <a:cs typeface="Heebo"/>
              </a:rPr>
              <a:t>www.smco.cpa</a:t>
            </a:r>
          </a:p>
        </p:txBody>
      </p:sp>
      <p:sp>
        <p:nvSpPr>
          <p:cNvPr id="4" name="Body text copy">
            <a:extLst>
              <a:ext uri="{FF2B5EF4-FFF2-40B4-BE49-F238E27FC236}">
                <a16:creationId xmlns:a16="http://schemas.microsoft.com/office/drawing/2014/main" id="{7062D97D-9F22-8EA9-FC39-435A1F6ACDFF}"/>
              </a:ext>
            </a:extLst>
          </p:cNvPr>
          <p:cNvSpPr/>
          <p:nvPr/>
        </p:nvSpPr>
        <p:spPr>
          <a:xfrm>
            <a:off x="2689323" y="856685"/>
            <a:ext cx="8034618" cy="876300"/>
          </a:xfrm>
          <a:prstGeom prst="rect">
            <a:avLst/>
          </a:prstGeom>
        </p:spPr>
        <p:txBody>
          <a:bodyPr spcFirstLastPara="0" lIns="142875" tIns="95250" rIns="142875" bIns="0" anchor="t"/>
          <a:lstStyle/>
          <a:p>
            <a:pPr hangingPunct="0">
              <a:lnSpc>
                <a:spcPct val="125000"/>
              </a:lnSpc>
            </a:pPr>
            <a:r>
              <a:rPr lang="en-US" sz="3600" b="1" dirty="0">
                <a:solidFill>
                  <a:srgbClr val="FFFFFF"/>
                </a:solidFill>
                <a:latin typeface="Poppins"/>
                <a:cs typeface="Poppins"/>
              </a:rPr>
              <a:t>Communication Breakdown at the Advanced Level:</a:t>
            </a:r>
          </a:p>
        </p:txBody>
      </p:sp>
      <p:pic>
        <p:nvPicPr>
          <p:cNvPr id="5" name="Shape-1">
            <a:extLst>
              <a:ext uri="{FF2B5EF4-FFF2-40B4-BE49-F238E27FC236}">
                <a16:creationId xmlns:a16="http://schemas.microsoft.com/office/drawing/2014/main" id="{C6687A2B-0271-405D-DFC0-841A3E13630B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9525" y="2619375"/>
            <a:ext cx="2522631" cy="4720468"/>
          </a:xfrm>
          <a:prstGeom prst="rect">
            <a:avLst/>
          </a:prstGeom>
        </p:spPr>
      </p:pic>
      <p:pic>
        <p:nvPicPr>
          <p:cNvPr id="6" name="Icon-319">
            <a:extLst>
              <a:ext uri="{FF2B5EF4-FFF2-40B4-BE49-F238E27FC236}">
                <a16:creationId xmlns:a16="http://schemas.microsoft.com/office/drawing/2014/main" id="{49A1F89B-1B8D-9EE2-4081-3617C307AA62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4300" y="152400"/>
            <a:ext cx="2369970" cy="2369970"/>
          </a:xfrm>
          <a:prstGeom prst="rect">
            <a:avLst/>
          </a:prstGeom>
        </p:spPr>
      </p:pic>
      <p:pic>
        <p:nvPicPr>
          <p:cNvPr id="7" name="Shape-1">
            <a:extLst>
              <a:ext uri="{FF2B5EF4-FFF2-40B4-BE49-F238E27FC236}">
                <a16:creationId xmlns:a16="http://schemas.microsoft.com/office/drawing/2014/main" id="{38D9FE2E-2197-FA0A-6C9D-D969D24CBEF3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9525" y="6906755"/>
            <a:ext cx="13091299" cy="449187"/>
          </a:xfrm>
          <a:prstGeom prst="rect">
            <a:avLst/>
          </a:prstGeom>
        </p:spPr>
      </p:pic>
      <p:pic>
        <p:nvPicPr>
          <p:cNvPr id="8" name="social icon6">
            <a:extLst>
              <a:ext uri="{FF2B5EF4-FFF2-40B4-BE49-F238E27FC236}">
                <a16:creationId xmlns:a16="http://schemas.microsoft.com/office/drawing/2014/main" id="{B0D8717F-903C-A48F-C1E4-8B4B131460FD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55389" y="4496185"/>
            <a:ext cx="1905000" cy="1905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BE64D-34FE-4991-706A-A40544F6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adership Training Event for Business by Slidesgo">
  <a:themeElements>
    <a:clrScheme name="Simple Light">
      <a:dk1>
        <a:srgbClr val="22467A"/>
      </a:dk1>
      <a:lt1>
        <a:srgbClr val="FFFFFF"/>
      </a:lt1>
      <a:dk2>
        <a:srgbClr val="FF854A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467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bee301-7ada-436d-a4ab-98d87199d193">
      <Terms xmlns="http://schemas.microsoft.com/office/infopath/2007/PartnerControls"/>
    </lcf76f155ced4ddcb4097134ff3c332f>
    <TaxCatchAll xmlns="30d4260a-de26-47cd-98eb-1451892898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04787E3E75344A389EAA418A93699" ma:contentTypeVersion="17" ma:contentTypeDescription="Create a new document." ma:contentTypeScope="" ma:versionID="e444d600b538aa3fad2ffd0b76c54249">
  <xsd:schema xmlns:xsd="http://www.w3.org/2001/XMLSchema" xmlns:xs="http://www.w3.org/2001/XMLSchema" xmlns:p="http://schemas.microsoft.com/office/2006/metadata/properties" xmlns:ns2="47bee301-7ada-436d-a4ab-98d87199d193" xmlns:ns3="30d4260a-de26-47cd-98eb-14518928988c" targetNamespace="http://schemas.microsoft.com/office/2006/metadata/properties" ma:root="true" ma:fieldsID="9ce347bf94b54f8a64ad279377f1cd17" ns2:_="" ns3:_="">
    <xsd:import namespace="47bee301-7ada-436d-a4ab-98d87199d193"/>
    <xsd:import namespace="30d4260a-de26-47cd-98eb-145189289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ee301-7ada-436d-a4ab-98d87199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6fc8fcc-6b91-4032-80ad-2708e806e0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4260a-de26-47cd-98eb-145189289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b11167-b8e2-464a-9f70-f9e46b4c237d}" ma:internalName="TaxCatchAll" ma:showField="CatchAllData" ma:web="30d4260a-de26-47cd-98eb-145189289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65F797-9EAC-47AB-B250-D3B92F04DDAA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30d4260a-de26-47cd-98eb-14518928988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7bee301-7ada-436d-a4ab-98d87199d19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E1169A-AAE2-485E-B1C4-90F36AB2E0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A90CBE-5D79-4E08-9632-27E235B0D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bee301-7ada-436d-a4ab-98d87199d193"/>
    <ds:schemaRef ds:uri="30d4260a-de26-47cd-98eb-1451892898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3673</Words>
  <Application>Microsoft Office PowerPoint</Application>
  <PresentationFormat>Custom</PresentationFormat>
  <Paragraphs>1107</Paragraphs>
  <Slides>66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Office Theme</vt:lpstr>
      <vt:lpstr>Leadership Training Event for Business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229</cp:revision>
  <dcterms:created xsi:type="dcterms:W3CDTF">2024-03-13T00:59:01Z</dcterms:created>
  <dcterms:modified xsi:type="dcterms:W3CDTF">2026-05-12T16:41:02Z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0x01010043204787E3E75344A389EAA418A93699</vt:lpwstr>
  </property>
  <property fmtid="{D5CDD505-2E9C-101B-9397-08002B2CF9AE}" pid="3" name="MediaServiceImageTags">
    <vt:lpwstr/>
  </property>
  <property fmtid="{D5CDD505-2E9C-101B-9397-08002B2CF9AE}" pid="4" name="Order">
    <vt:r8>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